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Lst>
  <p:notesMasterIdLst>
    <p:notesMasterId r:id="rId9"/>
  </p:notesMasterIdLst>
  <p:handoutMasterIdLst>
    <p:handoutMasterId r:id="rId10"/>
  </p:handoutMasterIdLst>
  <p:sldIdLst>
    <p:sldId id="310" r:id="rId2"/>
    <p:sldId id="304" r:id="rId3"/>
    <p:sldId id="305" r:id="rId4"/>
    <p:sldId id="306" r:id="rId5"/>
    <p:sldId id="308" r:id="rId6"/>
    <p:sldId id="309" r:id="rId7"/>
    <p:sldId id="313" r:id="rId8"/>
  </p:sldIdLst>
  <p:sldSz cx="9144000" cy="6858000" type="screen4x3"/>
  <p:notesSz cx="6881813" cy="9296400"/>
  <p:defaultTextStyle>
    <a:defPPr>
      <a:defRPr lang="en-US"/>
    </a:defPPr>
    <a:lvl1pPr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42" autoAdjust="0"/>
    <p:restoredTop sz="88439" autoAdjust="0"/>
  </p:normalViewPr>
  <p:slideViewPr>
    <p:cSldViewPr>
      <p:cViewPr varScale="1">
        <p:scale>
          <a:sx n="57" d="100"/>
          <a:sy n="57" d="100"/>
        </p:scale>
        <p:origin x="1698" y="7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06"/>
    </p:cViewPr>
  </p:sorterViewPr>
  <p:notesViewPr>
    <p:cSldViewPr>
      <p:cViewPr varScale="1">
        <p:scale>
          <a:sx n="49" d="100"/>
          <a:sy n="49" d="100"/>
        </p:scale>
        <p:origin x="2904" y="5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440907"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l" defTabSz="924162" eaLnBrk="0" hangingPunct="0">
              <a:defRPr sz="1200">
                <a:effectLst>
                  <a:outerShdw blurRad="38100" dist="38100" dir="2700000" algn="tl">
                    <a:srgbClr val="C0C0C0"/>
                  </a:outerShdw>
                </a:effectLst>
                <a:latin typeface="Comic Sans MS" pitchFamily="66" charset="0"/>
              </a:defRPr>
            </a:lvl1pPr>
          </a:lstStyle>
          <a:p>
            <a:pPr>
              <a:defRPr/>
            </a:pPr>
            <a:r>
              <a:rPr lang="en-US">
                <a:effectLst/>
              </a:rPr>
              <a:t>Oklahoma 4-H Core Competencies, Unit 1</a:t>
            </a:r>
          </a:p>
          <a:p>
            <a:pPr>
              <a:defRPr/>
            </a:pPr>
            <a:r>
              <a:rPr lang="en-US">
                <a:effectLst/>
              </a:rPr>
              <a:t>This is 4-H</a:t>
            </a:r>
          </a:p>
          <a:p>
            <a:pPr>
              <a:defRPr/>
            </a:pPr>
            <a:endParaRPr lang="en-US"/>
          </a:p>
        </p:txBody>
      </p:sp>
      <p:sp>
        <p:nvSpPr>
          <p:cNvPr id="57347" name="Rectangle 3"/>
          <p:cNvSpPr>
            <a:spLocks noGrp="1" noChangeArrowheads="1"/>
          </p:cNvSpPr>
          <p:nvPr>
            <p:ph type="dt" sz="quarter" idx="1"/>
          </p:nvPr>
        </p:nvSpPr>
        <p:spPr bwMode="auto">
          <a:xfrm>
            <a:off x="3899173" y="0"/>
            <a:ext cx="2982640"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r" defTabSz="924162">
              <a:defRPr sz="1200">
                <a:effectLst/>
                <a:latin typeface="Comic Sans MS" pitchFamily="66" charset="0"/>
              </a:defRPr>
            </a:lvl1pPr>
          </a:lstStyle>
          <a:p>
            <a:pPr>
              <a:defRPr/>
            </a:pPr>
            <a:r>
              <a:rPr lang="en-US"/>
              <a:t>Instructional Guide for PowerPoint </a:t>
            </a:r>
          </a:p>
          <a:p>
            <a:pPr>
              <a:defRPr/>
            </a:pPr>
            <a:r>
              <a:rPr lang="en-US"/>
              <a:t>located in section Teaching Outlines</a:t>
            </a:r>
          </a:p>
        </p:txBody>
      </p:sp>
      <p:sp>
        <p:nvSpPr>
          <p:cNvPr id="57348" name="Rectangle 4"/>
          <p:cNvSpPr>
            <a:spLocks noGrp="1" noChangeArrowheads="1"/>
          </p:cNvSpPr>
          <p:nvPr>
            <p:ph type="ftr" sz="quarter" idx="2"/>
          </p:nvPr>
        </p:nvSpPr>
        <p:spPr bwMode="auto">
          <a:xfrm>
            <a:off x="0" y="8831580"/>
            <a:ext cx="2982641"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l" defTabSz="924162">
              <a:defRPr sz="1200">
                <a:effectLst>
                  <a:outerShdw blurRad="38100" dist="38100" dir="2700000" algn="tl">
                    <a:srgbClr val="C0C0C0"/>
                  </a:outerShdw>
                </a:effectLst>
              </a:defRPr>
            </a:lvl1pPr>
          </a:lstStyle>
          <a:p>
            <a:pPr>
              <a:defRPr/>
            </a:pPr>
            <a:endParaRPr lang="en-US"/>
          </a:p>
        </p:txBody>
      </p:sp>
      <p:sp>
        <p:nvSpPr>
          <p:cNvPr id="57349" name="Rectangle 5"/>
          <p:cNvSpPr>
            <a:spLocks noGrp="1" noChangeArrowheads="1"/>
          </p:cNvSpPr>
          <p:nvPr>
            <p:ph type="sldNum" sz="quarter" idx="3"/>
          </p:nvPr>
        </p:nvSpPr>
        <p:spPr bwMode="auto">
          <a:xfrm>
            <a:off x="3899173" y="8831580"/>
            <a:ext cx="2982640"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r" defTabSz="924162">
              <a:defRPr sz="1200">
                <a:effectLst>
                  <a:outerShdw blurRad="38100" dist="38100" dir="2700000" algn="tl">
                    <a:srgbClr val="C0C0C0"/>
                  </a:outerShdw>
                </a:effectLst>
              </a:defRPr>
            </a:lvl1pPr>
          </a:lstStyle>
          <a:p>
            <a:pPr>
              <a:defRPr/>
            </a:pPr>
            <a:fld id="{CBDC14D5-A915-4F14-8892-18AA0B858FC3}" type="slidenum">
              <a:rPr lang="en-US"/>
              <a:pPr>
                <a:defRPr/>
              </a:pPr>
              <a:t>‹#›</a:t>
            </a:fld>
            <a:endParaRPr lang="en-US"/>
          </a:p>
        </p:txBody>
      </p:sp>
    </p:spTree>
    <p:extLst>
      <p:ext uri="{BB962C8B-B14F-4D97-AF65-F5344CB8AC3E}">
        <p14:creationId xmlns:p14="http://schemas.microsoft.com/office/powerpoint/2010/main" val="2511498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82641"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l" defTabSz="924162">
              <a:defRPr sz="1200">
                <a:effectLst/>
              </a:defRPr>
            </a:lvl1pPr>
          </a:lstStyle>
          <a:p>
            <a:pPr>
              <a:defRPr/>
            </a:pPr>
            <a:endParaRPr lang="en-US"/>
          </a:p>
        </p:txBody>
      </p:sp>
      <p:sp>
        <p:nvSpPr>
          <p:cNvPr id="7171" name="Rectangle 3"/>
          <p:cNvSpPr>
            <a:spLocks noGrp="1" noChangeArrowheads="1"/>
          </p:cNvSpPr>
          <p:nvPr>
            <p:ph type="dt" idx="1"/>
          </p:nvPr>
        </p:nvSpPr>
        <p:spPr bwMode="auto">
          <a:xfrm>
            <a:off x="3899173" y="0"/>
            <a:ext cx="2982640"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r" defTabSz="924162">
              <a:defRPr sz="1200">
                <a:effectLst/>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19188" y="698500"/>
            <a:ext cx="4643437"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8097" y="4415790"/>
            <a:ext cx="5045621" cy="418338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31580"/>
            <a:ext cx="2982641"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l" defTabSz="924162">
              <a:defRPr sz="1200">
                <a:effectLst/>
              </a:defRPr>
            </a:lvl1pPr>
          </a:lstStyle>
          <a:p>
            <a:pPr>
              <a:defRPr/>
            </a:pPr>
            <a:endParaRPr lang="en-US"/>
          </a:p>
        </p:txBody>
      </p:sp>
      <p:sp>
        <p:nvSpPr>
          <p:cNvPr id="7175" name="Rectangle 7"/>
          <p:cNvSpPr>
            <a:spLocks noGrp="1" noChangeArrowheads="1"/>
          </p:cNvSpPr>
          <p:nvPr>
            <p:ph type="sldNum" sz="quarter" idx="5"/>
          </p:nvPr>
        </p:nvSpPr>
        <p:spPr bwMode="auto">
          <a:xfrm>
            <a:off x="3899173" y="8831580"/>
            <a:ext cx="2982640"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r" defTabSz="924162">
              <a:defRPr sz="1200">
                <a:effectLst/>
              </a:defRPr>
            </a:lvl1pPr>
          </a:lstStyle>
          <a:p>
            <a:pPr>
              <a:defRPr/>
            </a:pPr>
            <a:fld id="{B49F22E7-48EA-4C5E-949B-6E4230D3CF34}" type="slidenum">
              <a:rPr lang="en-US"/>
              <a:pPr>
                <a:defRPr/>
              </a:pPr>
              <a:t>‹#›</a:t>
            </a:fld>
            <a:endParaRPr lang="en-US"/>
          </a:p>
        </p:txBody>
      </p:sp>
    </p:spTree>
    <p:extLst>
      <p:ext uri="{BB962C8B-B14F-4D97-AF65-F5344CB8AC3E}">
        <p14:creationId xmlns:p14="http://schemas.microsoft.com/office/powerpoint/2010/main" val="1804335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biopec.okstate.edu/?page_id=2097"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mailto:eeo@okstate.edu"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3386" y="4183063"/>
            <a:ext cx="5705647" cy="2522537"/>
          </a:xfrm>
        </p:spPr>
        <p:txBody>
          <a:bodyPr/>
          <a:lstStyle/>
          <a:p>
            <a:pPr eaLnBrk="1" hangingPunct="1">
              <a:defRPr/>
            </a:pPr>
            <a:r>
              <a:rPr lang="en-US" altLang="en-US" b="1" dirty="0" smtClean="0">
                <a:latin typeface="+mn-lt"/>
              </a:rPr>
              <a:t>Instructor Preparation –  </a:t>
            </a:r>
            <a:r>
              <a:rPr lang="en-US" altLang="en-US" dirty="0" smtClean="0">
                <a:latin typeface="+mn-lt"/>
              </a:rPr>
              <a:t>Allow 6-8 hours of preparation for 1 hour of instruction.</a:t>
            </a:r>
          </a:p>
          <a:p>
            <a:pPr marL="227486" indent="-227486" eaLnBrk="1" hangingPunct="1">
              <a:buFont typeface="+mj-lt"/>
              <a:buAutoNum type="arabicPeriod"/>
              <a:defRPr/>
            </a:pPr>
            <a:r>
              <a:rPr lang="en-US" altLang="en-US" dirty="0" smtClean="0">
                <a:latin typeface="+mn-lt"/>
              </a:rPr>
              <a:t>Review all materials thoroughly.  Do any additional research or preparation to make yourself comfortable with the materials or to give it your personal touch.</a:t>
            </a:r>
          </a:p>
          <a:p>
            <a:pPr marL="227486" indent="-227486" eaLnBrk="1" hangingPunct="1">
              <a:buFont typeface="+mj-lt"/>
              <a:buAutoNum type="arabicPeriod"/>
              <a:defRPr/>
            </a:pPr>
            <a:r>
              <a:rPr lang="en-US" altLang="en-US" dirty="0" smtClean="0">
                <a:latin typeface="+mn-lt"/>
              </a:rPr>
              <a:t>Determine what other topic/subject matter will be presented with this “core” subject matter.  It could be a special event/activity that will focus on Video Production and recording an interview/oral history, an educational piece on how youth should prepare for the “Famous People” category at your communication event, introducing the OK Hobbies and Collectibles project, </a:t>
            </a:r>
            <a:r>
              <a:rPr lang="en-US" dirty="0">
                <a:latin typeface="+mn-lt"/>
              </a:rPr>
              <a:t>National 4-H History Preservation </a:t>
            </a:r>
            <a:r>
              <a:rPr lang="en-US" dirty="0" smtClean="0">
                <a:latin typeface="+mn-lt"/>
              </a:rPr>
              <a:t>Program, the heritage portion of the Citizenship project area, </a:t>
            </a:r>
            <a:r>
              <a:rPr lang="en-US" altLang="en-US" dirty="0" smtClean="0">
                <a:latin typeface="+mn-lt"/>
              </a:rPr>
              <a:t>etc.  This is a good topic to encourage, embracing and learning about History through 4-H programming.</a:t>
            </a:r>
          </a:p>
          <a:p>
            <a:pPr marL="227486" indent="-227486" eaLnBrk="1" hangingPunct="1">
              <a:buFont typeface="+mj-lt"/>
              <a:buAutoNum type="arabicPeriod"/>
              <a:defRPr/>
            </a:pPr>
            <a:r>
              <a:rPr lang="en-US" altLang="en-US" dirty="0" smtClean="0">
                <a:latin typeface="+mn-lt"/>
              </a:rPr>
              <a:t>Prepare handouts that complement the subject matter.</a:t>
            </a:r>
          </a:p>
          <a:p>
            <a:pPr marL="0" indent="0" eaLnBrk="1" hangingPunct="1">
              <a:buFont typeface="+mj-lt"/>
              <a:buNone/>
              <a:defRPr/>
            </a:pPr>
            <a:r>
              <a:rPr lang="en-US" dirty="0" smtClean="0">
                <a:latin typeface="+mn-lt"/>
              </a:rPr>
              <a:t>Revised 2017</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a:t>
            </a:fld>
            <a:endParaRPr lang="en-US" dirty="0"/>
          </a:p>
        </p:txBody>
      </p:sp>
      <p:sp>
        <p:nvSpPr>
          <p:cNvPr id="5" name="TextBox 4"/>
          <p:cNvSpPr txBox="1"/>
          <p:nvPr/>
        </p:nvSpPr>
        <p:spPr>
          <a:xfrm>
            <a:off x="613386" y="6705600"/>
            <a:ext cx="2852825" cy="1479678"/>
          </a:xfrm>
          <a:prstGeom prst="rect">
            <a:avLst/>
          </a:prstGeom>
          <a:noFill/>
        </p:spPr>
        <p:txBody>
          <a:bodyPr wrap="square" lIns="93770" tIns="46884" rIns="93770" bIns="46884" rtlCol="0">
            <a:spAutoFit/>
          </a:bodyPr>
          <a:lstStyle/>
          <a:p>
            <a:pPr algn="l"/>
            <a:r>
              <a:rPr lang="en-US" sz="1000" b="1" dirty="0">
                <a:effectLst/>
              </a:rPr>
              <a:t>Teaching Outline</a:t>
            </a:r>
            <a:endParaRPr lang="en-US" sz="1000" dirty="0">
              <a:effectLst/>
            </a:endParaRPr>
          </a:p>
          <a:p>
            <a:pPr lvl="0" algn="l"/>
            <a:r>
              <a:rPr lang="en-US" sz="1000" u="sng" dirty="0">
                <a:effectLst/>
              </a:rPr>
              <a:t>Unit 1: History of Cooperative Extension Service</a:t>
            </a:r>
            <a:endParaRPr lang="en-US" sz="1000" dirty="0">
              <a:effectLst/>
            </a:endParaRPr>
          </a:p>
          <a:p>
            <a:pPr algn="l"/>
            <a:r>
              <a:rPr lang="en-US" sz="1000" b="1" dirty="0">
                <a:effectLst/>
              </a:rPr>
              <a:t>PowerPoint Presentations</a:t>
            </a:r>
            <a:endParaRPr lang="en-US" sz="1000" dirty="0">
              <a:effectLst/>
            </a:endParaRPr>
          </a:p>
          <a:p>
            <a:pPr lvl="0" algn="l"/>
            <a:r>
              <a:rPr lang="en-US" sz="1000" u="sng" dirty="0">
                <a:effectLst/>
              </a:rPr>
              <a:t>Unit 1: History of Cooperative Extension Service</a:t>
            </a:r>
            <a:endParaRPr lang="en-US" sz="1000" dirty="0">
              <a:effectLst/>
            </a:endParaRPr>
          </a:p>
          <a:p>
            <a:pPr algn="l"/>
            <a:r>
              <a:rPr lang="en-US" sz="1000" b="1" dirty="0">
                <a:effectLst/>
              </a:rPr>
              <a:t>Activities</a:t>
            </a:r>
            <a:endParaRPr lang="en-US" sz="1000" dirty="0">
              <a:effectLst/>
            </a:endParaRPr>
          </a:p>
          <a:p>
            <a:pPr lvl="0" algn="l"/>
            <a:r>
              <a:rPr lang="en-US" sz="1000" u="sng" dirty="0">
                <a:effectLst/>
              </a:rPr>
              <a:t>4H101: Lesson 3 Discovering the Org Structure and </a:t>
            </a:r>
            <a:r>
              <a:rPr lang="en-US" sz="1000" u="sng" dirty="0" err="1">
                <a:effectLst/>
              </a:rPr>
              <a:t>Hist</a:t>
            </a:r>
            <a:r>
              <a:rPr lang="en-US" sz="1000" u="sng" dirty="0">
                <a:effectLst/>
              </a:rPr>
              <a:t> of 4-H</a:t>
            </a:r>
            <a:endParaRPr lang="en-US" sz="1000" dirty="0">
              <a:effectLst/>
            </a:endParaRPr>
          </a:p>
          <a:p>
            <a:pPr lvl="0" algn="l"/>
            <a:r>
              <a:rPr lang="en-US" sz="1000" u="sng" dirty="0">
                <a:effectLst/>
              </a:rPr>
              <a:t>History of </a:t>
            </a:r>
            <a:r>
              <a:rPr lang="en-US" sz="1000" u="sng" dirty="0" err="1">
                <a:effectLst/>
              </a:rPr>
              <a:t>Extension_Activity</a:t>
            </a:r>
            <a:r>
              <a:rPr lang="en-US" sz="1000" u="sng" dirty="0">
                <a:effectLst/>
              </a:rPr>
              <a:t> Sheet</a:t>
            </a:r>
            <a:endParaRPr lang="en-US" sz="1000" dirty="0">
              <a:effectLst/>
            </a:endParaRPr>
          </a:p>
          <a:p>
            <a:pPr lvl="0" algn="l"/>
            <a:r>
              <a:rPr lang="en-US" sz="1000" u="sng" dirty="0">
                <a:effectLst/>
              </a:rPr>
              <a:t>History of </a:t>
            </a:r>
            <a:r>
              <a:rPr lang="en-US" sz="1000" u="sng" dirty="0" err="1">
                <a:effectLst/>
              </a:rPr>
              <a:t>Extension_Answers</a:t>
            </a:r>
            <a:endParaRPr lang="en-US" sz="1000" dirty="0">
              <a:effectLst/>
            </a:endParaRPr>
          </a:p>
        </p:txBody>
      </p:sp>
      <p:sp>
        <p:nvSpPr>
          <p:cNvPr id="6" name="TextBox 5"/>
          <p:cNvSpPr txBox="1"/>
          <p:nvPr/>
        </p:nvSpPr>
        <p:spPr>
          <a:xfrm>
            <a:off x="3589711" y="6705600"/>
            <a:ext cx="2729322" cy="1171902"/>
          </a:xfrm>
          <a:prstGeom prst="rect">
            <a:avLst/>
          </a:prstGeom>
          <a:noFill/>
        </p:spPr>
        <p:txBody>
          <a:bodyPr wrap="square" lIns="93770" tIns="46884" rIns="93770" bIns="46884" rtlCol="0">
            <a:spAutoFit/>
          </a:bodyPr>
          <a:lstStyle/>
          <a:p>
            <a:pPr algn="l"/>
            <a:r>
              <a:rPr lang="en-US" sz="1000" b="1" dirty="0">
                <a:effectLst/>
              </a:rPr>
              <a:t>Handouts</a:t>
            </a:r>
            <a:endParaRPr lang="en-US" sz="1000" dirty="0">
              <a:effectLst/>
            </a:endParaRPr>
          </a:p>
          <a:p>
            <a:pPr lvl="0" algn="l"/>
            <a:r>
              <a:rPr lang="en-US" sz="1000" u="sng" dirty="0">
                <a:effectLst/>
              </a:rPr>
              <a:t>4H101: Appendix B_LG</a:t>
            </a:r>
            <a:r>
              <a:rPr lang="en-US" sz="1000" dirty="0">
                <a:effectLst/>
              </a:rPr>
              <a:t>B</a:t>
            </a:r>
          </a:p>
          <a:p>
            <a:pPr algn="l"/>
            <a:r>
              <a:rPr lang="en-US" sz="1000" b="1" dirty="0">
                <a:effectLst/>
              </a:rPr>
              <a:t>Newsletter Support Materials</a:t>
            </a:r>
            <a:endParaRPr lang="en-US" sz="1000" dirty="0">
              <a:effectLst/>
            </a:endParaRPr>
          </a:p>
          <a:p>
            <a:pPr lvl="0" algn="l"/>
            <a:r>
              <a:rPr lang="en-US" sz="1000" u="sng" dirty="0">
                <a:effectLst/>
              </a:rPr>
              <a:t>The Great American Invention</a:t>
            </a:r>
            <a:endParaRPr lang="en-US" sz="1000" dirty="0">
              <a:effectLst/>
            </a:endParaRPr>
          </a:p>
          <a:p>
            <a:pPr algn="l"/>
            <a:r>
              <a:rPr lang="en-US" sz="1000" b="1" dirty="0">
                <a:effectLst/>
              </a:rPr>
              <a:t>Self Study Series</a:t>
            </a:r>
            <a:endParaRPr lang="en-US" sz="1000" dirty="0">
              <a:effectLst/>
            </a:endParaRPr>
          </a:p>
          <a:p>
            <a:pPr lvl="0" algn="l"/>
            <a:r>
              <a:rPr lang="en-US" sz="1000" u="sng" dirty="0">
                <a:effectLst/>
              </a:rPr>
              <a:t>4HVOL201A_History CES and 4-H</a:t>
            </a:r>
            <a:endParaRPr lang="en-US" sz="1000" dirty="0">
              <a:effectLst/>
            </a:endParaRPr>
          </a:p>
          <a:p>
            <a:pPr lvl="0" algn="l"/>
            <a:r>
              <a:rPr lang="en-US" sz="1000" u="sng" dirty="0">
                <a:effectLst/>
              </a:rPr>
              <a:t>4HVOL201A - Answers</a:t>
            </a:r>
            <a:endParaRPr lang="en-US" sz="1000" dirty="0">
              <a:effectLst/>
            </a:endParaRPr>
          </a:p>
        </p:txBody>
      </p:sp>
    </p:spTree>
    <p:extLst>
      <p:ext uri="{BB962C8B-B14F-4D97-AF65-F5344CB8AC3E}">
        <p14:creationId xmlns:p14="http://schemas.microsoft.com/office/powerpoint/2010/main" val="1885665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073150" y="674688"/>
            <a:ext cx="4646613" cy="3486150"/>
          </a:xfrm>
          <a:ln/>
        </p:spPr>
      </p:sp>
      <p:sp>
        <p:nvSpPr>
          <p:cNvPr id="23555" name="Notes Placeholder 2"/>
          <p:cNvSpPr>
            <a:spLocks noGrp="1"/>
          </p:cNvSpPr>
          <p:nvPr>
            <p:ph type="body" idx="1"/>
          </p:nvPr>
        </p:nvSpPr>
        <p:spPr>
          <a:xfrm>
            <a:off x="918097" y="4571792"/>
            <a:ext cx="5045621" cy="4278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During President Lincoln’s term in office, Congress pass the Morrill </a:t>
            </a:r>
            <a:r>
              <a:rPr lang="en-US" dirty="0"/>
              <a:t>Act </a:t>
            </a:r>
            <a:r>
              <a:rPr lang="en-US" dirty="0" smtClean="0"/>
              <a:t>in 1862 providing </a:t>
            </a:r>
            <a:r>
              <a:rPr lang="en-US" dirty="0"/>
              <a:t>land and partial funding for the development of a university in every state to make higher education accessible to the people of that </a:t>
            </a:r>
            <a:r>
              <a:rPr lang="en-US" dirty="0" smtClean="0"/>
              <a:t>state.</a:t>
            </a:r>
          </a:p>
          <a:p>
            <a:r>
              <a:rPr lang="en-US" altLang="en-US" dirty="0" smtClean="0"/>
              <a:t>The </a:t>
            </a:r>
            <a:r>
              <a:rPr lang="en-US" altLang="en-US" dirty="0"/>
              <a:t>Morrill Act was latter expanded in 1890 establishing seventy colleges and universities which historically served Blacks.  Other expansions occurred 1966 – 2003 establishing sea, urban, space, Native American, and sun grant colleges. </a:t>
            </a:r>
          </a:p>
          <a:p>
            <a:r>
              <a:rPr lang="en-US" dirty="0" smtClean="0"/>
              <a:t>Later during President Theodore Roosevelt’s term the </a:t>
            </a:r>
            <a:r>
              <a:rPr lang="en-US" dirty="0"/>
              <a:t>Smith-Lever Act of 1914 created the USDA Cooperative Extension Service and designated land-grant universities to administer Extension Programs</a:t>
            </a:r>
            <a:r>
              <a:rPr lang="en-US" dirty="0" smtClean="0"/>
              <a:t>.</a:t>
            </a:r>
            <a:endParaRPr lang="en-US" dirty="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62" eaLnBrk="0" hangingPunct="0">
              <a:defRPr sz="2000">
                <a:solidFill>
                  <a:schemeClr val="tx1"/>
                </a:solidFill>
                <a:latin typeface="Times New Roman" pitchFamily="18" charset="0"/>
              </a:defRPr>
            </a:lvl1pPr>
            <a:lvl2pPr marL="739329" indent="-284358" defTabSz="924162" eaLnBrk="0" hangingPunct="0">
              <a:defRPr sz="2000">
                <a:solidFill>
                  <a:schemeClr val="tx1"/>
                </a:solidFill>
                <a:latin typeface="Times New Roman" pitchFamily="18" charset="0"/>
              </a:defRPr>
            </a:lvl2pPr>
            <a:lvl3pPr marL="1137429" indent="-227486" defTabSz="924162" eaLnBrk="0" hangingPunct="0">
              <a:defRPr sz="2000">
                <a:solidFill>
                  <a:schemeClr val="tx1"/>
                </a:solidFill>
                <a:latin typeface="Times New Roman" pitchFamily="18" charset="0"/>
              </a:defRPr>
            </a:lvl3pPr>
            <a:lvl4pPr marL="1592401" indent="-227486" defTabSz="924162" eaLnBrk="0" hangingPunct="0">
              <a:defRPr sz="2000">
                <a:solidFill>
                  <a:schemeClr val="tx1"/>
                </a:solidFill>
                <a:latin typeface="Times New Roman" pitchFamily="18" charset="0"/>
              </a:defRPr>
            </a:lvl4pPr>
            <a:lvl5pPr marL="2047373" indent="-227486" defTabSz="924162" eaLnBrk="0" hangingPunct="0">
              <a:defRPr sz="2000">
                <a:solidFill>
                  <a:schemeClr val="tx1"/>
                </a:solidFill>
                <a:latin typeface="Times New Roman" pitchFamily="18" charset="0"/>
              </a:defRPr>
            </a:lvl5pPr>
            <a:lvl6pPr marL="2502345" indent="-227486" algn="ctr" defTabSz="924162" eaLnBrk="0" fontAlgn="base" hangingPunct="0">
              <a:spcBef>
                <a:spcPct val="0"/>
              </a:spcBef>
              <a:spcAft>
                <a:spcPct val="0"/>
              </a:spcAft>
              <a:defRPr sz="2000">
                <a:solidFill>
                  <a:schemeClr val="tx1"/>
                </a:solidFill>
                <a:latin typeface="Times New Roman" pitchFamily="18" charset="0"/>
              </a:defRPr>
            </a:lvl6pPr>
            <a:lvl7pPr marL="2957317" indent="-227486" algn="ctr" defTabSz="924162" eaLnBrk="0" fontAlgn="base" hangingPunct="0">
              <a:spcBef>
                <a:spcPct val="0"/>
              </a:spcBef>
              <a:spcAft>
                <a:spcPct val="0"/>
              </a:spcAft>
              <a:defRPr sz="2000">
                <a:solidFill>
                  <a:schemeClr val="tx1"/>
                </a:solidFill>
                <a:latin typeface="Times New Roman" pitchFamily="18" charset="0"/>
              </a:defRPr>
            </a:lvl7pPr>
            <a:lvl8pPr marL="3412289" indent="-227486" algn="ctr" defTabSz="924162" eaLnBrk="0" fontAlgn="base" hangingPunct="0">
              <a:spcBef>
                <a:spcPct val="0"/>
              </a:spcBef>
              <a:spcAft>
                <a:spcPct val="0"/>
              </a:spcAft>
              <a:defRPr sz="2000">
                <a:solidFill>
                  <a:schemeClr val="tx1"/>
                </a:solidFill>
                <a:latin typeface="Times New Roman" pitchFamily="18" charset="0"/>
              </a:defRPr>
            </a:lvl8pPr>
            <a:lvl9pPr marL="3867260" indent="-227486" algn="ctr" defTabSz="924162" eaLnBrk="0" fontAlgn="base" hangingPunct="0">
              <a:spcBef>
                <a:spcPct val="0"/>
              </a:spcBef>
              <a:spcAft>
                <a:spcPct val="0"/>
              </a:spcAft>
              <a:defRPr sz="2000">
                <a:solidFill>
                  <a:schemeClr val="tx1"/>
                </a:solidFill>
                <a:latin typeface="Times New Roman" pitchFamily="18" charset="0"/>
              </a:defRPr>
            </a:lvl9pPr>
          </a:lstStyle>
          <a:p>
            <a:pPr eaLnBrk="1" hangingPunct="1"/>
            <a:fld id="{389F41BF-43A6-4C31-9CA6-98323D6E74F3}" type="slidenum">
              <a:rPr lang="en-US" altLang="en-US" sz="1200"/>
              <a:pPr eaLnBrk="1" hangingPunct="1"/>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Extensions primary purpose is education.  Education for families, youth, adults, communities and business.  As an extension of the university the materials are based on academic studies and/or research.</a:t>
            </a:r>
          </a:p>
          <a:p>
            <a:r>
              <a:rPr lang="en-US" dirty="0" smtClean="0"/>
              <a:t>Both formal and informal educational settings offer different strengths to extension’s outreach. Formal </a:t>
            </a:r>
            <a:r>
              <a:rPr lang="en-US" dirty="0"/>
              <a:t>education is </a:t>
            </a:r>
            <a:r>
              <a:rPr lang="en-US" dirty="0" smtClean="0"/>
              <a:t>classroom or workshop based curriculum taught by a trained teacher or extension educator.  Informal extension education </a:t>
            </a:r>
            <a:r>
              <a:rPr lang="en-US" dirty="0"/>
              <a:t>happens outside the classroom, in after-school programs, </a:t>
            </a:r>
            <a:r>
              <a:rPr lang="en-US" dirty="0" smtClean="0"/>
              <a:t>with community-based </a:t>
            </a:r>
            <a:r>
              <a:rPr lang="en-US" dirty="0"/>
              <a:t>organizations, museums, </a:t>
            </a:r>
            <a:r>
              <a:rPr lang="en-US" dirty="0" smtClean="0"/>
              <a:t>libraries or </a:t>
            </a:r>
            <a:r>
              <a:rPr lang="en-US" dirty="0"/>
              <a:t>at </a:t>
            </a:r>
            <a:r>
              <a:rPr lang="en-US" dirty="0" smtClean="0"/>
              <a:t>home.</a:t>
            </a:r>
          </a:p>
          <a:p>
            <a:r>
              <a:rPr lang="en-US" dirty="0" smtClean="0"/>
              <a:t>All </a:t>
            </a:r>
            <a:r>
              <a:rPr lang="en-US" dirty="0"/>
              <a:t>youth programs initiated, organized or implemented by the Extension Service wear the 4-H label.  The 4-H program can be defined as a youth development program which utilizes a variety of program methods and areas of </a:t>
            </a:r>
            <a:r>
              <a:rPr lang="en-US" dirty="0" smtClean="0"/>
              <a:t>interest </a:t>
            </a:r>
            <a:r>
              <a:rPr lang="en-US" dirty="0"/>
              <a:t>to reach and teach youth 5 to 19 years of </a:t>
            </a:r>
            <a:r>
              <a:rPr lang="en-US" dirty="0" smtClean="0"/>
              <a:t>age.</a:t>
            </a:r>
            <a:endParaRPr lang="en-US" dirty="0"/>
          </a:p>
          <a:p>
            <a:r>
              <a:rPr lang="en-US" dirty="0" smtClean="0"/>
              <a:t>The Home and Community Education program is an adult program that encourages continuing education in all aspects of home and community life.  Its mission is to be well-informed and able to handle changes related to home and community. </a:t>
            </a:r>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3</a:t>
            </a:fld>
            <a:endParaRPr lang="en-US"/>
          </a:p>
        </p:txBody>
      </p:sp>
    </p:spTree>
    <p:extLst>
      <p:ext uri="{BB962C8B-B14F-4D97-AF65-F5344CB8AC3E}">
        <p14:creationId xmlns:p14="http://schemas.microsoft.com/office/powerpoint/2010/main" val="3692971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spcAft>
                <a:spcPts val="625"/>
              </a:spcAft>
            </a:pPr>
            <a:r>
              <a:rPr lang="en-US" dirty="0" smtClean="0"/>
              <a:t>Extension is under the umbrella of the National </a:t>
            </a:r>
            <a:r>
              <a:rPr lang="en-US" dirty="0"/>
              <a:t>Institute of Food and Agriculture of the United States Department of </a:t>
            </a:r>
            <a:r>
              <a:rPr lang="en-US" dirty="0" smtClean="0"/>
              <a:t>Agriculture. </a:t>
            </a:r>
          </a:p>
          <a:p>
            <a:pPr>
              <a:spcAft>
                <a:spcPts val="625"/>
              </a:spcAft>
            </a:pPr>
            <a:r>
              <a:rPr lang="en-US" dirty="0" smtClean="0"/>
              <a:t>At the state level we are part of the land-grant </a:t>
            </a:r>
            <a:r>
              <a:rPr lang="en-US" dirty="0"/>
              <a:t>universities </a:t>
            </a:r>
            <a:r>
              <a:rPr lang="en-US" dirty="0" smtClean="0"/>
              <a:t>of Oklahoma State University and Langston University receiving funding as part of higher education.</a:t>
            </a:r>
            <a:endParaRPr lang="en-US" dirty="0"/>
          </a:p>
          <a:p>
            <a:pPr>
              <a:spcAft>
                <a:spcPts val="625"/>
              </a:spcAft>
            </a:pPr>
            <a:r>
              <a:rPr lang="en-US" dirty="0" smtClean="0"/>
              <a:t>The Extension office in each county is also funded by county government or possibly a sales tax.</a:t>
            </a:r>
          </a:p>
          <a:p>
            <a:pPr>
              <a:spcAft>
                <a:spcPts val="625"/>
              </a:spcAft>
            </a:pPr>
            <a:r>
              <a:rPr lang="en-US" dirty="0" smtClean="0"/>
              <a:t>The Cooperative Extension Service symbol is a triangle which symbolizes three primary purposes – Education, Research and Extension.</a:t>
            </a:r>
          </a:p>
          <a:p>
            <a:pPr>
              <a:spcAft>
                <a:spcPts val="625"/>
              </a:spcAft>
            </a:pPr>
            <a:r>
              <a:rPr lang="en-US" dirty="0" smtClean="0"/>
              <a:t>Basic, Applied and Integrated </a:t>
            </a:r>
            <a:r>
              <a:rPr lang="en-US" b="1" dirty="0" smtClean="0"/>
              <a:t>Research</a:t>
            </a:r>
            <a:r>
              <a:rPr lang="en-US" dirty="0" smtClean="0"/>
              <a:t> supports 13 national areas.  Some of which include Agriculture and Food Biosecurity, Families, Youth and Communities and Technology and Engineering.</a:t>
            </a:r>
          </a:p>
          <a:p>
            <a:pPr>
              <a:spcAft>
                <a:spcPts val="625"/>
              </a:spcAft>
            </a:pPr>
            <a:r>
              <a:rPr lang="en-US" b="1" dirty="0" smtClean="0"/>
              <a:t>Education</a:t>
            </a:r>
            <a:r>
              <a:rPr lang="en-US" dirty="0" smtClean="0"/>
              <a:t> program emphasis areas and promote </a:t>
            </a:r>
            <a:r>
              <a:rPr lang="en-US" dirty="0"/>
              <a:t>teaching excellence, enhance academic quality, and help develop the scientific and professional workforce. </a:t>
            </a:r>
            <a:endParaRPr lang="en-US" dirty="0" smtClean="0"/>
          </a:p>
          <a:p>
            <a:pPr>
              <a:spcAft>
                <a:spcPts val="625"/>
              </a:spcAft>
            </a:pPr>
            <a:r>
              <a:rPr lang="en-US" b="1" dirty="0" smtClean="0"/>
              <a:t>Extension</a:t>
            </a:r>
            <a:r>
              <a:rPr lang="en-US" dirty="0" smtClean="0"/>
              <a:t> being the </a:t>
            </a:r>
            <a:r>
              <a:rPr lang="en-US" dirty="0"/>
              <a:t>Cooperative Extension </a:t>
            </a:r>
            <a:r>
              <a:rPr lang="en-US" dirty="0" smtClean="0"/>
              <a:t>System, a </a:t>
            </a:r>
            <a:r>
              <a:rPr lang="en-US" dirty="0"/>
              <a:t>non-formal educational program implemented in </a:t>
            </a:r>
            <a:r>
              <a:rPr lang="en-US" dirty="0" smtClean="0"/>
              <a:t>the United States designed </a:t>
            </a:r>
            <a:r>
              <a:rPr lang="en-US" dirty="0"/>
              <a:t>to help people use research-based knowledge to improve their lives. </a:t>
            </a:r>
            <a:endParaRPr 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62" eaLnBrk="0" hangingPunct="0">
              <a:defRPr sz="2000">
                <a:solidFill>
                  <a:schemeClr val="tx1"/>
                </a:solidFill>
                <a:latin typeface="Times New Roman" pitchFamily="18" charset="0"/>
              </a:defRPr>
            </a:lvl1pPr>
            <a:lvl2pPr marL="739329" indent="-284358" defTabSz="924162" eaLnBrk="0" hangingPunct="0">
              <a:defRPr sz="2000">
                <a:solidFill>
                  <a:schemeClr val="tx1"/>
                </a:solidFill>
                <a:latin typeface="Times New Roman" pitchFamily="18" charset="0"/>
              </a:defRPr>
            </a:lvl2pPr>
            <a:lvl3pPr marL="1137429" indent="-227486" defTabSz="924162" eaLnBrk="0" hangingPunct="0">
              <a:defRPr sz="2000">
                <a:solidFill>
                  <a:schemeClr val="tx1"/>
                </a:solidFill>
                <a:latin typeface="Times New Roman" pitchFamily="18" charset="0"/>
              </a:defRPr>
            </a:lvl3pPr>
            <a:lvl4pPr marL="1592401" indent="-227486" defTabSz="924162" eaLnBrk="0" hangingPunct="0">
              <a:defRPr sz="2000">
                <a:solidFill>
                  <a:schemeClr val="tx1"/>
                </a:solidFill>
                <a:latin typeface="Times New Roman" pitchFamily="18" charset="0"/>
              </a:defRPr>
            </a:lvl4pPr>
            <a:lvl5pPr marL="2047373" indent="-227486" defTabSz="924162" eaLnBrk="0" hangingPunct="0">
              <a:defRPr sz="2000">
                <a:solidFill>
                  <a:schemeClr val="tx1"/>
                </a:solidFill>
                <a:latin typeface="Times New Roman" pitchFamily="18" charset="0"/>
              </a:defRPr>
            </a:lvl5pPr>
            <a:lvl6pPr marL="2502345" indent="-227486" algn="ctr" defTabSz="924162" eaLnBrk="0" fontAlgn="base" hangingPunct="0">
              <a:spcBef>
                <a:spcPct val="0"/>
              </a:spcBef>
              <a:spcAft>
                <a:spcPct val="0"/>
              </a:spcAft>
              <a:defRPr sz="2000">
                <a:solidFill>
                  <a:schemeClr val="tx1"/>
                </a:solidFill>
                <a:latin typeface="Times New Roman" pitchFamily="18" charset="0"/>
              </a:defRPr>
            </a:lvl6pPr>
            <a:lvl7pPr marL="2957317" indent="-227486" algn="ctr" defTabSz="924162" eaLnBrk="0" fontAlgn="base" hangingPunct="0">
              <a:spcBef>
                <a:spcPct val="0"/>
              </a:spcBef>
              <a:spcAft>
                <a:spcPct val="0"/>
              </a:spcAft>
              <a:defRPr sz="2000">
                <a:solidFill>
                  <a:schemeClr val="tx1"/>
                </a:solidFill>
                <a:latin typeface="Times New Roman" pitchFamily="18" charset="0"/>
              </a:defRPr>
            </a:lvl7pPr>
            <a:lvl8pPr marL="3412289" indent="-227486" algn="ctr" defTabSz="924162" eaLnBrk="0" fontAlgn="base" hangingPunct="0">
              <a:spcBef>
                <a:spcPct val="0"/>
              </a:spcBef>
              <a:spcAft>
                <a:spcPct val="0"/>
              </a:spcAft>
              <a:defRPr sz="2000">
                <a:solidFill>
                  <a:schemeClr val="tx1"/>
                </a:solidFill>
                <a:latin typeface="Times New Roman" pitchFamily="18" charset="0"/>
              </a:defRPr>
            </a:lvl8pPr>
            <a:lvl9pPr marL="3867260" indent="-227486" algn="ctr" defTabSz="924162" eaLnBrk="0" fontAlgn="base" hangingPunct="0">
              <a:spcBef>
                <a:spcPct val="0"/>
              </a:spcBef>
              <a:spcAft>
                <a:spcPct val="0"/>
              </a:spcAft>
              <a:defRPr sz="2000">
                <a:solidFill>
                  <a:schemeClr val="tx1"/>
                </a:solidFill>
                <a:latin typeface="Times New Roman" pitchFamily="18" charset="0"/>
              </a:defRPr>
            </a:lvl9pPr>
          </a:lstStyle>
          <a:p>
            <a:pPr eaLnBrk="1" hangingPunct="1"/>
            <a:fld id="{BA79DB8A-B3BA-4EF8-863F-E24946D0F1BB}" type="slidenum">
              <a:rPr lang="en-US" altLang="en-US" sz="1200"/>
              <a:pPr eaLnBrk="1" hangingPunct="1"/>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us, it's personal. Oklahoma Cooperative Extension Service county educators and area, district and state specialists develop science-based educational programs to help Oklahomans solve local issues and concerns, promote leadership and manage resources wisely. </a:t>
            </a:r>
            <a:r>
              <a:rPr lang="en-US" dirty="0" smtClean="0"/>
              <a:t> </a:t>
            </a:r>
          </a:p>
          <a:p>
            <a:r>
              <a:rPr lang="en-US" dirty="0" smtClean="0"/>
              <a:t>Programs </a:t>
            </a:r>
            <a:r>
              <a:rPr lang="en-US" dirty="0"/>
              <a:t>focus on:</a:t>
            </a:r>
          </a:p>
          <a:p>
            <a:pPr marL="170615" indent="-170615">
              <a:buFont typeface="Arial" panose="020B0604020202020204" pitchFamily="34" charset="0"/>
              <a:buChar char="•"/>
            </a:pPr>
            <a:r>
              <a:rPr lang="en-US" dirty="0"/>
              <a:t>Increasing opportunities for agricultural enterprises </a:t>
            </a:r>
          </a:p>
          <a:p>
            <a:pPr marL="170615" indent="-170615">
              <a:buFont typeface="Arial" panose="020B0604020202020204" pitchFamily="34" charset="0"/>
              <a:buChar char="•"/>
            </a:pPr>
            <a:r>
              <a:rPr lang="en-US" dirty="0"/>
              <a:t>Natural resources and environmental management</a:t>
            </a:r>
          </a:p>
          <a:p>
            <a:pPr marL="170615" indent="-170615">
              <a:buFont typeface="Arial" panose="020B0604020202020204" pitchFamily="34" charset="0"/>
              <a:buChar char="•"/>
            </a:pPr>
            <a:r>
              <a:rPr lang="en-US" dirty="0"/>
              <a:t>Food, nutrition, health and safety education</a:t>
            </a:r>
          </a:p>
          <a:p>
            <a:pPr marL="170615" indent="-170615">
              <a:buFont typeface="Arial" panose="020B0604020202020204" pitchFamily="34" charset="0"/>
              <a:buChar char="•"/>
            </a:pPr>
            <a:r>
              <a:rPr lang="en-US" dirty="0"/>
              <a:t>Youth, family and community development </a:t>
            </a:r>
          </a:p>
          <a:p>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5</a:t>
            </a:fld>
            <a:endParaRPr lang="en-US"/>
          </a:p>
        </p:txBody>
      </p:sp>
    </p:spTree>
    <p:extLst>
      <p:ext uri="{BB962C8B-B14F-4D97-AF65-F5344CB8AC3E}">
        <p14:creationId xmlns:p14="http://schemas.microsoft.com/office/powerpoint/2010/main" val="3611450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u="sng" kern="1200" dirty="0" smtClean="0">
                <a:solidFill>
                  <a:schemeClr val="tx1"/>
                </a:solidFill>
                <a:effectLst/>
                <a:latin typeface="Times New Roman" pitchFamily="18" charset="0"/>
                <a:ea typeface="+mn-ea"/>
                <a:cs typeface="+mn-cs"/>
                <a:hlinkClick r:id="rId3"/>
              </a:rPr>
              <a:t>http://biopec.okstate.edu/?page_id=2097</a:t>
            </a:r>
            <a:r>
              <a:rPr lang="en-US" sz="1050" kern="1200" dirty="0" smtClean="0">
                <a:solidFill>
                  <a:schemeClr val="tx1"/>
                </a:solidFill>
                <a:effectLst/>
                <a:latin typeface="Times New Roman" pitchFamily="18" charset="0"/>
                <a:ea typeface="+mn-ea"/>
                <a:cs typeface="+mn-cs"/>
              </a:rPr>
              <a:t>  (November 18, 2016)</a:t>
            </a:r>
          </a:p>
          <a:p>
            <a:r>
              <a:rPr lang="en-US" sz="1050" kern="1200" dirty="0" smtClean="0">
                <a:solidFill>
                  <a:schemeClr val="tx1"/>
                </a:solidFill>
                <a:effectLst/>
                <a:latin typeface="Times New Roman" pitchFamily="18" charset="0"/>
                <a:ea typeface="+mn-ea"/>
                <a:cs typeface="+mn-cs"/>
              </a:rPr>
              <a:t>Oklahoma State University, in compliance with Title VI and VII of the Civil Rights Act of 1964, Executive Order 11246 as amended, and Title IX of the Education Amendments of 1972 (Higher Education Act), the Americans with Disabilities Act of 1990, and other federal and state laws and regulations, does not discriminate on the basis of race, color, national origin, genetic information, sex, age, sexual orientation, gender identity, religion, disability, or status as a veteran, in any of its policies, practices or procedures.  This provision includes, but is not limited to admissions, employment, financial aid, and educational services. The Director of Equal Opportunity, 408 Whitehurst, OSU, Stillwater, OK 74078-1035; Phone 405-744-5371; email: </a:t>
            </a:r>
            <a:r>
              <a:rPr lang="en-US" sz="1050" u="sng" kern="1200" dirty="0" smtClean="0">
                <a:solidFill>
                  <a:schemeClr val="tx1"/>
                </a:solidFill>
                <a:effectLst/>
                <a:latin typeface="Times New Roman" pitchFamily="18" charset="0"/>
                <a:ea typeface="+mn-ea"/>
                <a:cs typeface="+mn-cs"/>
                <a:hlinkClick r:id="rId4"/>
              </a:rPr>
              <a:t>eeo@okstate.edu</a:t>
            </a:r>
            <a:r>
              <a:rPr lang="en-US" sz="1050" kern="1200" dirty="0" smtClean="0">
                <a:solidFill>
                  <a:schemeClr val="tx1"/>
                </a:solidFill>
                <a:effectLst/>
                <a:latin typeface="Times New Roman" pitchFamily="18" charset="0"/>
                <a:ea typeface="+mn-ea"/>
                <a:cs typeface="+mn-cs"/>
              </a:rPr>
              <a:t> has been designated to handle inquiries regarding non-discrimination policies: Director of Equal Opportunity. Any person (student, faculty, or staff) who believes that discriminatory practices have been engaged in based on gender may discuss his or her concerns and file informal or formal complaints of possible violations of Title IX with OSU’s Title IX Coordinator 405-744-9154.</a:t>
            </a:r>
          </a:p>
          <a:p>
            <a:r>
              <a:rPr lang="en-US" sz="1050" kern="1200" dirty="0" smtClean="0">
                <a:solidFill>
                  <a:schemeClr val="tx1"/>
                </a:solidFill>
                <a:effectLst/>
                <a:latin typeface="Times New Roman" pitchFamily="18" charset="0"/>
                <a:ea typeface="+mn-ea"/>
                <a:cs typeface="+mn-cs"/>
              </a:rPr>
              <a:t> </a:t>
            </a:r>
          </a:p>
          <a:p>
            <a:r>
              <a:rPr lang="en-US" sz="1050" kern="1200" dirty="0" smtClean="0">
                <a:solidFill>
                  <a:schemeClr val="tx1"/>
                </a:solidFill>
                <a:effectLst/>
                <a:latin typeface="Times New Roman" pitchFamily="18" charset="0"/>
                <a:ea typeface="+mn-ea"/>
                <a:cs typeface="+mn-cs"/>
              </a:rPr>
              <a:t>Issued in furtherance of Cooperative Extension work, acts of May 8 and June 30, 1914, in cooperation with the U.S. Department of Agriculture, Director of Oklahoma Cooperative Extension Service, Oklahoma State University, Stillwater, Oklahoma. This publication is issued by Oklahoma State University as authorized by the Vice President, Dean, and Director of the Division of Agricultural Sciences and Natural Resources.</a:t>
            </a:r>
            <a:endParaRPr lang="en-US" sz="105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6</a:t>
            </a:fld>
            <a:endParaRPr lang="en-US"/>
          </a:p>
        </p:txBody>
      </p:sp>
    </p:spTree>
    <p:extLst>
      <p:ext uri="{BB962C8B-B14F-4D97-AF65-F5344CB8AC3E}">
        <p14:creationId xmlns:p14="http://schemas.microsoft.com/office/powerpoint/2010/main" val="710188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Hobbies and Collectables Curriculum</a:t>
            </a:r>
          </a:p>
          <a:p>
            <a:r>
              <a:rPr lang="en-US" dirty="0" smtClean="0"/>
              <a:t>4H.HLTH.402	Collectibles</a:t>
            </a:r>
          </a:p>
          <a:p>
            <a:r>
              <a:rPr lang="en-US" dirty="0" smtClean="0"/>
              <a:t>4H.HLTH.403	Preserving vintage Clothing and Textile Products Part 1</a:t>
            </a:r>
          </a:p>
          <a:p>
            <a:r>
              <a:rPr lang="en-US" dirty="0" smtClean="0"/>
              <a:t>4H.HLTH.404	</a:t>
            </a:r>
            <a:r>
              <a:rPr lang="en-US" dirty="0"/>
              <a:t> Preserving vintage Clothing and Textile Products Part </a:t>
            </a:r>
            <a:r>
              <a:rPr lang="en-US" dirty="0" smtClean="0"/>
              <a:t>2</a:t>
            </a:r>
          </a:p>
          <a:p>
            <a:r>
              <a:rPr lang="en-US" dirty="0" smtClean="0"/>
              <a:t>4H.HLTH.405 Storage and Display of Textiles</a:t>
            </a:r>
          </a:p>
          <a:p>
            <a:r>
              <a:rPr lang="en-US" dirty="0" smtClean="0"/>
              <a:t>4H.HLTH.406 Books, Paper Docs &amp; Photos</a:t>
            </a:r>
          </a:p>
          <a:p>
            <a:r>
              <a:rPr lang="en-US" dirty="0" smtClean="0"/>
              <a:t>4H.HLTH.408	Preserving Memorabilia</a:t>
            </a:r>
          </a:p>
          <a:p>
            <a:r>
              <a:rPr lang="en-US" dirty="0" smtClean="0"/>
              <a:t>4H.HLTH.409	History Mystery Part 1</a:t>
            </a:r>
          </a:p>
          <a:p>
            <a:r>
              <a:rPr lang="en-US" dirty="0" smtClean="0"/>
              <a:t>4H.HLTH.410 History Mystery Part 2</a:t>
            </a:r>
          </a:p>
          <a:p>
            <a:r>
              <a:rPr lang="en-US" dirty="0" smtClean="0"/>
              <a:t> 4H.HLTH.413 Authentication Card</a:t>
            </a:r>
          </a:p>
          <a:p>
            <a:r>
              <a:rPr lang="en-US" dirty="0" smtClean="0"/>
              <a:t>4H.PDL.111 Personal Development – Documenting our 4-H Heritage</a:t>
            </a:r>
          </a:p>
          <a:p>
            <a:r>
              <a:rPr lang="en-US" dirty="0" smtClean="0"/>
              <a:t>Dustcovers</a:t>
            </a:r>
          </a:p>
          <a:p>
            <a:r>
              <a:rPr lang="en-US" dirty="0" smtClean="0"/>
              <a:t>Preserving and Restoring Furniture Coatings</a:t>
            </a:r>
          </a:p>
          <a:p>
            <a:r>
              <a:rPr lang="en-US" dirty="0" smtClean="0"/>
              <a:t>Padded Hanger</a:t>
            </a:r>
          </a:p>
          <a:p>
            <a:r>
              <a:rPr lang="en-US" dirty="0" smtClean="0"/>
              <a:t>Video Production and Filming – Preserving our 4-H Heritage: interviews and experiences</a:t>
            </a:r>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7</a:t>
            </a:fld>
            <a:endParaRPr lang="en-US"/>
          </a:p>
        </p:txBody>
      </p:sp>
    </p:spTree>
    <p:extLst>
      <p:ext uri="{BB962C8B-B14F-4D97-AF65-F5344CB8AC3E}">
        <p14:creationId xmlns:p14="http://schemas.microsoft.com/office/powerpoint/2010/main" val="506918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7927" y="681931"/>
            <a:ext cx="7772400" cy="3432869"/>
          </a:xfrm>
        </p:spPr>
        <p:txBody>
          <a:bodyPr anchor="b">
            <a:noAutofit/>
          </a:bodyPr>
          <a:lstStyle>
            <a:lvl1pPr>
              <a:lnSpc>
                <a:spcPct val="100000"/>
              </a:lnSpc>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9144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17325060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00092" y="1066800"/>
            <a:ext cx="8229600" cy="4038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6694711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90696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906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72083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500092" y="1066800"/>
            <a:ext cx="8229600" cy="4038601"/>
          </a:xfrm>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9078083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2954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9925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Oval 6"/>
          <p:cNvSpPr/>
          <p:nvPr/>
        </p:nvSpPr>
        <p:spPr>
          <a:xfrm>
            <a:off x="4495800"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11"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2"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13366204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066800"/>
            <a:ext cx="4038600" cy="4038601"/>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Content Placeholder 8"/>
          <p:cNvSpPr>
            <a:spLocks noGrp="1"/>
          </p:cNvSpPr>
          <p:nvPr>
            <p:ph sz="quarter" idx="13"/>
          </p:nvPr>
        </p:nvSpPr>
        <p:spPr>
          <a:xfrm>
            <a:off x="365760" y="1066800"/>
            <a:ext cx="4041648" cy="4038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10"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1"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4564533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4040188"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8200" y="1066800"/>
            <a:ext cx="4041775"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10"/>
          <p:cNvSpPr>
            <a:spLocks noGrp="1"/>
          </p:cNvSpPr>
          <p:nvPr>
            <p:ph sz="quarter" idx="13"/>
          </p:nvPr>
        </p:nvSpPr>
        <p:spPr>
          <a:xfrm>
            <a:off x="457200"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672584"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12"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4"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5"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3785570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7"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8"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9"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4953902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6"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7"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2540060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37" y="273051"/>
            <a:ext cx="4995863" cy="4908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1"/>
            <a:ext cx="3008313" cy="2743200"/>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20865687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3352800"/>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6400" y="464820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4/23/2017</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4408141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18" Type="http://schemas.openxmlformats.org/officeDocument/2006/relationships/image" Target="../media/image7.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6.jpeg"/><Relationship Id="rId2" Type="http://schemas.openxmlformats.org/officeDocument/2006/relationships/slideLayout" Target="../slideLayouts/slideLayout2.xml"/><Relationship Id="rId16"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0668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0092" y="1371600"/>
            <a:ext cx="8229600" cy="37338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3FC98FD-A00A-4B6E-8BCA-F3595ECF613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descr="C:\Users\kknoepf\AppData\Local\Microsoft\Windows\Temporary Internet Files\Content.IE5\W0YSMFXX\MP900442489[1].jpg"/>
          <p:cNvPicPr>
            <a:picLocks noChangeAspect="1" noChangeArrowheads="1"/>
          </p:cNvPicPr>
          <p:nvPr userDrawn="1"/>
        </p:nvPicPr>
        <p:blipFill rotWithShape="1">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l="7169" t="275" r="4596"/>
          <a:stretch/>
        </p:blipFill>
        <p:spPr bwMode="auto">
          <a:xfrm>
            <a:off x="-76200" y="5234964"/>
            <a:ext cx="2151529" cy="16230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5" descr="C:\Users\kknoepf\AppData\Local\Microsoft\Windows\Temporary Internet Files\Content.IE5\LFH9NO5U\MP900438753[1].jpg"/>
          <p:cNvPicPr>
            <a:picLocks noChangeAspect="1" noChangeArrowheads="1"/>
          </p:cNvPicPr>
          <p:nvPr userDrawn="1"/>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81200" y="5230482"/>
            <a:ext cx="10958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D:\powerpoint photos\4H historical 28.jpg"/>
          <p:cNvPicPr>
            <a:picLocks noChangeAspect="1" noChangeArrowheads="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94940" y="5211971"/>
            <a:ext cx="2575954" cy="166453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8" name="Picture 16" descr="C:\Users\kknoepf\AppData\Local\Microsoft\Windows\Temporary Internet Files\Content.IE5\SROT25GR\MP900446488[1].jpg"/>
          <p:cNvPicPr>
            <a:picLocks noChangeAspect="1" noChangeArrowheads="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0" y="5230482"/>
            <a:ext cx="2441278"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kknoepf\AppData\Local\Microsoft\Windows\Temporary Internet Files\Content.IE5\W0YSMFXX\MP900430612[2].jpg"/>
          <p:cNvPicPr>
            <a:picLocks noChangeAspect="1" noChangeArrowheads="1"/>
          </p:cNvPicPr>
          <p:nvPr userDrawn="1"/>
        </p:nvPicPr>
        <p:blipFill rotWithShape="1">
          <a:blip r:embed="rId17" cstate="print">
            <a:duotone>
              <a:schemeClr val="bg2">
                <a:shade val="45000"/>
                <a:satMod val="135000"/>
              </a:schemeClr>
              <a:prstClr val="white"/>
            </a:duotone>
            <a:extLst>
              <a:ext uri="{28A0092B-C50C-407E-A947-70E740481C1C}">
                <a14:useLocalDpi xmlns:a14="http://schemas.microsoft.com/office/drawing/2010/main" val="0"/>
              </a:ext>
            </a:extLst>
          </a:blip>
          <a:srcRect l="52059" t="9474" r="7102"/>
          <a:stretch/>
        </p:blipFill>
        <p:spPr bwMode="auto">
          <a:xfrm>
            <a:off x="5489278" y="5220225"/>
            <a:ext cx="11056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444313" y="6077830"/>
            <a:ext cx="656227" cy="703100"/>
          </a:xfrm>
          <a:prstGeom prst="rect">
            <a:avLst/>
          </a:prstGeom>
        </p:spPr>
      </p:pic>
      <p:cxnSp>
        <p:nvCxnSpPr>
          <p:cNvPr id="5" name="Straight Connector 4"/>
          <p:cNvCxnSpPr/>
          <p:nvPr userDrawn="1"/>
        </p:nvCxnSpPr>
        <p:spPr>
          <a:xfrm>
            <a:off x="-76200" y="5211971"/>
            <a:ext cx="9220200" cy="185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19210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txStyles>
    <p:titleStyle>
      <a:lvl1pPr algn="ctr" defTabSz="914400" rtl="0" eaLnBrk="1" latinLnBrk="0" hangingPunct="1">
        <a:lnSpc>
          <a:spcPts val="5800"/>
        </a:lnSpc>
        <a:spcBef>
          <a:spcPct val="0"/>
        </a:spcBef>
        <a:buNone/>
        <a:defRPr sz="48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4h.okstate.edu/projects/science-and-technology/photography-and-video-resource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4-hhistorypreservation.com/vo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88587"/>
            <a:ext cx="9296400" cy="6920263"/>
            <a:chOff x="-76200" y="-37095"/>
            <a:chExt cx="9296400" cy="6920263"/>
          </a:xfrm>
        </p:grpSpPr>
        <p:pic>
          <p:nvPicPr>
            <p:cNvPr id="49" name="Picture 7" descr="D:\powerpoint photos\4H historical 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 y="0"/>
              <a:ext cx="3672840" cy="224276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032" name="Picture 8" descr="C:\Users\kknoepf\AppData\Local\Microsoft\Windows\Temporary Internet Files\Content.IE5\LFH9NO5U\MP90044219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360" y="4523870"/>
              <a:ext cx="3590840" cy="233413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Users\kknoepf\AppData\Local\Microsoft\Windows\Temporary Internet Files\Content.IE5\W0YSMFXX\MP900430612[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671"/>
            <a:stretch/>
          </p:blipFill>
          <p:spPr bwMode="auto">
            <a:xfrm>
              <a:off x="-76200" y="4443932"/>
              <a:ext cx="2956560" cy="241406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ers\kknoepf\AppData\Local\Microsoft\Windows\Temporary Internet Files\Content.IE5\W0YSMFXX\MP90042656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4494" y="-37095"/>
              <a:ext cx="1862866" cy="23565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D:\powerpoint photos\4H historical 10.jpg"/>
            <p:cNvPicPr>
              <a:picLocks noChangeAspect="1" noChangeArrowheads="1"/>
            </p:cNvPicPr>
            <p:nvPr/>
          </p:nvPicPr>
          <p:blipFill rotWithShape="1">
            <a:blip r:embed="rId7">
              <a:extLst>
                <a:ext uri="{28A0092B-C50C-407E-A947-70E740481C1C}">
                  <a14:useLocalDpi xmlns:a14="http://schemas.microsoft.com/office/drawing/2010/main" val="0"/>
                </a:ext>
              </a:extLst>
            </a:blip>
            <a:srcRect l="3868" t="12760" r="34257"/>
            <a:stretch/>
          </p:blipFill>
          <p:spPr bwMode="auto">
            <a:xfrm>
              <a:off x="3810000" y="4523870"/>
              <a:ext cx="1828800" cy="2341441"/>
            </a:xfrm>
            <a:prstGeom prst="rect">
              <a:avLst/>
            </a:prstGeom>
            <a:noFill/>
            <a:ln w="127000">
              <a:noFill/>
              <a:miter lim="800000"/>
              <a:headEnd/>
              <a:tailEnd/>
            </a:ln>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5240" y="2286372"/>
              <a:ext cx="9128760" cy="2237498"/>
              <a:chOff x="15240" y="2191567"/>
              <a:chExt cx="9128760" cy="2237498"/>
            </a:xfrm>
          </p:grpSpPr>
          <p:sp>
            <p:nvSpPr>
              <p:cNvPr id="7" name="Rectangle 6"/>
              <p:cNvSpPr/>
              <p:nvPr/>
            </p:nvSpPr>
            <p:spPr>
              <a:xfrm>
                <a:off x="15240" y="2191567"/>
                <a:ext cx="6918960" cy="2189368"/>
              </a:xfrm>
              <a:prstGeom prst="rect">
                <a:avLst/>
              </a:prstGeom>
              <a:solidFill>
                <a:srgbClr val="00B050"/>
              </a:solidFill>
              <a:ln w="1270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6600FF"/>
                    </a:solidFill>
                  </a:ln>
                </a:endParaRPr>
              </a:p>
            </p:txBody>
          </p:sp>
          <p:sp>
            <p:nvSpPr>
              <p:cNvPr id="14" name="TextBox 13"/>
              <p:cNvSpPr txBox="1"/>
              <p:nvPr/>
            </p:nvSpPr>
            <p:spPr>
              <a:xfrm>
                <a:off x="228600" y="2919557"/>
                <a:ext cx="6172200" cy="923330"/>
              </a:xfrm>
              <a:prstGeom prst="rect">
                <a:avLst/>
              </a:prstGeom>
              <a:noFill/>
            </p:spPr>
            <p:txBody>
              <a:bodyPr wrap="square" rtlCol="0" anchor="ctr">
                <a:spAutoFit/>
              </a:bodyPr>
              <a:lstStyle/>
              <a:p>
                <a:pPr algn="r"/>
                <a:r>
                  <a:rPr lang="en-US" sz="5400" b="1" dirty="0" smtClean="0">
                    <a:ln w="18415" cmpd="sng">
                      <a:solidFill>
                        <a:srgbClr val="FFFFFF"/>
                      </a:solidFill>
                      <a:prstDash val="solid"/>
                    </a:ln>
                    <a:solidFill>
                      <a:srgbClr val="FFFFFF"/>
                    </a:solidFill>
                  </a:rPr>
                  <a:t>History of CES</a:t>
                </a:r>
                <a:endParaRPr lang="en-US" sz="5400" b="1" dirty="0">
                  <a:ln w="18415" cmpd="sng">
                    <a:solidFill>
                      <a:srgbClr val="FFFFFF"/>
                    </a:solidFill>
                    <a:prstDash val="solid"/>
                  </a:ln>
                  <a:solidFill>
                    <a:srgbClr val="FFFFFF"/>
                  </a:solidFill>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5668" y="2191567"/>
                <a:ext cx="2088332" cy="2237498"/>
              </a:xfrm>
              <a:prstGeom prst="rect">
                <a:avLst/>
              </a:prstGeom>
            </p:spPr>
          </p:pic>
          <p:sp>
            <p:nvSpPr>
              <p:cNvPr id="20" name="TextBox 19"/>
              <p:cNvSpPr txBox="1"/>
              <p:nvPr/>
            </p:nvSpPr>
            <p:spPr>
              <a:xfrm>
                <a:off x="2209800" y="3810000"/>
                <a:ext cx="4495800" cy="369332"/>
              </a:xfrm>
              <a:prstGeom prst="rect">
                <a:avLst/>
              </a:prstGeom>
              <a:noFill/>
            </p:spPr>
            <p:txBody>
              <a:bodyPr wrap="square" rtlCol="0">
                <a:spAutoFit/>
              </a:bodyPr>
              <a:lstStyle/>
              <a:p>
                <a:r>
                  <a:rPr lang="en-US" b="1" dirty="0" err="1" smtClean="0">
                    <a:solidFill>
                      <a:schemeClr val="bg1"/>
                    </a:solidFill>
                  </a:rPr>
                  <a:t>oklahoma</a:t>
                </a:r>
                <a:r>
                  <a:rPr lang="en-US" b="1" dirty="0" smtClean="0">
                    <a:solidFill>
                      <a:schemeClr val="bg1"/>
                    </a:solidFill>
                  </a:rPr>
                  <a:t> 4-h volunteer development</a:t>
                </a:r>
                <a:endParaRPr lang="en-US" b="1" dirty="0">
                  <a:solidFill>
                    <a:schemeClr val="bg1"/>
                  </a:solidFill>
                </a:endParaRPr>
              </a:p>
            </p:txBody>
          </p:sp>
        </p:grpSp>
        <p:cxnSp>
          <p:nvCxnSpPr>
            <p:cNvPr id="53" name="Straight Connector 52"/>
            <p:cNvCxnSpPr/>
            <p:nvPr/>
          </p:nvCxnSpPr>
          <p:spPr>
            <a:xfrm>
              <a:off x="5638800" y="4523870"/>
              <a:ext cx="0" cy="2359298"/>
            </a:xfrm>
            <a:prstGeom prst="line">
              <a:avLst/>
            </a:prstGeom>
            <a:ln w="1270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60" name="Picture 36" descr="C:\Users\kknoepf\AppData\Local\Microsoft\Windows\Temporary Internet Files\Content.IE5\SROT25GR\MP900448415[1].jpg"/>
            <p:cNvPicPr>
              <a:picLocks noChangeAspect="1" noChangeArrowheads="1"/>
            </p:cNvPicPr>
            <p:nvPr/>
          </p:nvPicPr>
          <p:blipFill rotWithShape="1">
            <a:blip r:embed="rId9">
              <a:extLst>
                <a:ext uri="{28A0092B-C50C-407E-A947-70E740481C1C}">
                  <a14:useLocalDpi xmlns:a14="http://schemas.microsoft.com/office/drawing/2010/main" val="0"/>
                </a:ext>
              </a:extLst>
            </a:blip>
            <a:srcRect t="8808" r="23341" b="1596"/>
            <a:stretch/>
          </p:blipFill>
          <p:spPr bwMode="auto">
            <a:xfrm>
              <a:off x="6332220" y="0"/>
              <a:ext cx="2887980" cy="2250202"/>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Connector 69"/>
            <p:cNvCxnSpPr/>
            <p:nvPr/>
          </p:nvCxnSpPr>
          <p:spPr>
            <a:xfrm>
              <a:off x="3718560" y="-6249"/>
              <a:ext cx="0" cy="2290277"/>
            </a:xfrm>
            <a:prstGeom prst="line">
              <a:avLst/>
            </a:prstGeom>
            <a:ln w="1270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788920" y="4523870"/>
              <a:ext cx="1021080" cy="235929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471160" y="0"/>
              <a:ext cx="929640" cy="230522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152400" y="2388700"/>
            <a:ext cx="6172200" cy="646331"/>
          </a:xfrm>
          <a:prstGeom prst="rect">
            <a:avLst/>
          </a:prstGeom>
          <a:noFill/>
        </p:spPr>
        <p:txBody>
          <a:bodyPr wrap="square" rtlCol="0" anchor="ctr">
            <a:spAutoFit/>
          </a:bodyPr>
          <a:lstStyle/>
          <a:p>
            <a:pPr algn="r"/>
            <a:r>
              <a:rPr lang="en-US" sz="3600" dirty="0" smtClean="0">
                <a:ln w="18415" cmpd="sng">
                  <a:solidFill>
                    <a:srgbClr val="FFFFFF"/>
                  </a:solidFill>
                  <a:prstDash val="solid"/>
                </a:ln>
                <a:solidFill>
                  <a:srgbClr val="FFFFFF"/>
                </a:solidFill>
              </a:rPr>
              <a:t>This is 4-H</a:t>
            </a:r>
            <a:endParaRPr lang="en-US" sz="3600" dirty="0">
              <a:ln w="18415" cmpd="sng">
                <a:solidFill>
                  <a:srgbClr val="FFFFFF"/>
                </a:solidFill>
                <a:prstDash val="solid"/>
              </a:ln>
              <a:solidFill>
                <a:srgbClr val="FFFFFF"/>
              </a:solidFill>
            </a:endParaRPr>
          </a:p>
        </p:txBody>
      </p:sp>
    </p:spTree>
    <p:extLst>
      <p:ext uri="{BB962C8B-B14F-4D97-AF65-F5344CB8AC3E}">
        <p14:creationId xmlns:p14="http://schemas.microsoft.com/office/powerpoint/2010/main" val="647879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838200"/>
          </a:xfrm>
        </p:spPr>
        <p:txBody>
          <a:bodyPr/>
          <a:lstStyle/>
          <a:p>
            <a:pPr fontAlgn="auto">
              <a:lnSpc>
                <a:spcPct val="100000"/>
              </a:lnSpc>
              <a:spcAft>
                <a:spcPts val="0"/>
              </a:spcAft>
              <a:defRPr/>
            </a:pPr>
            <a:r>
              <a:rPr lang="en-US" altLang="en-US" sz="2800" dirty="0"/>
              <a:t>H</a:t>
            </a:r>
            <a:r>
              <a:rPr lang="en-US" altLang="en-US" dirty="0"/>
              <a:t>istory of the Cooperative Extension Service</a:t>
            </a:r>
            <a:endParaRPr lang="en-US" dirty="0"/>
          </a:p>
        </p:txBody>
      </p:sp>
      <p:sp>
        <p:nvSpPr>
          <p:cNvPr id="15363" name="Content Placeholder 2"/>
          <p:cNvSpPr>
            <a:spLocks noGrp="1"/>
          </p:cNvSpPr>
          <p:nvPr>
            <p:ph idx="1"/>
          </p:nvPr>
        </p:nvSpPr>
        <p:spPr>
          <a:xfrm>
            <a:off x="381000" y="1219200"/>
            <a:ext cx="8229600" cy="3916363"/>
          </a:xfrm>
        </p:spPr>
        <p:txBody>
          <a:bodyPr/>
          <a:lstStyle/>
          <a:p>
            <a:pPr>
              <a:lnSpc>
                <a:spcPct val="90000"/>
              </a:lnSpc>
              <a:buClr>
                <a:schemeClr val="accent2"/>
              </a:buClr>
              <a:buFont typeface="Wingdings" pitchFamily="2" charset="2"/>
              <a:buChar char="§"/>
            </a:pPr>
            <a:r>
              <a:rPr lang="en-US" altLang="en-US" sz="3200" dirty="0" smtClean="0"/>
              <a:t>1862 Morrill Act Establishing Land-Grant Colleges</a:t>
            </a:r>
          </a:p>
          <a:p>
            <a:pPr lvl="1">
              <a:lnSpc>
                <a:spcPct val="90000"/>
              </a:lnSpc>
              <a:buClr>
                <a:schemeClr val="accent2"/>
              </a:buClr>
              <a:buFont typeface="Wingdings" pitchFamily="2" charset="2"/>
              <a:buChar char="§"/>
            </a:pPr>
            <a:r>
              <a:rPr lang="en-US" altLang="en-US" sz="3200" dirty="0" smtClean="0"/>
              <a:t>1862 Institute - Oklahoma State University</a:t>
            </a:r>
          </a:p>
          <a:p>
            <a:pPr lvl="2">
              <a:lnSpc>
                <a:spcPct val="90000"/>
              </a:lnSpc>
              <a:buClr>
                <a:schemeClr val="accent2"/>
              </a:buClr>
              <a:buFont typeface="Wingdings" pitchFamily="2" charset="2"/>
              <a:buChar char="§"/>
            </a:pPr>
            <a:r>
              <a:rPr lang="en-US" altLang="en-US" sz="3200" dirty="0" smtClean="0"/>
              <a:t>1890 Institute – Langston University</a:t>
            </a:r>
          </a:p>
          <a:p>
            <a:pPr lvl="3">
              <a:lnSpc>
                <a:spcPct val="90000"/>
              </a:lnSpc>
              <a:buClr>
                <a:schemeClr val="accent2"/>
              </a:buClr>
              <a:buFont typeface="Wingdings" pitchFamily="2" charset="2"/>
              <a:buChar char="§"/>
            </a:pPr>
            <a:r>
              <a:rPr lang="en-US" altLang="en-US" sz="3200" dirty="0" smtClean="0"/>
              <a:t>1914 Smith-Lever Act – established the Cooperative Extension Service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altLang="en-US" sz="3600" dirty="0"/>
              <a:t>The Purpose for Cooperative Extension</a:t>
            </a:r>
            <a:endParaRPr lang="en-US" sz="3600" dirty="0"/>
          </a:p>
        </p:txBody>
      </p:sp>
      <p:sp>
        <p:nvSpPr>
          <p:cNvPr id="16387" name="Content Placeholder 2"/>
          <p:cNvSpPr>
            <a:spLocks noGrp="1"/>
          </p:cNvSpPr>
          <p:nvPr>
            <p:ph idx="1"/>
          </p:nvPr>
        </p:nvSpPr>
        <p:spPr/>
        <p:txBody>
          <a:bodyPr/>
          <a:lstStyle/>
          <a:p>
            <a:pPr>
              <a:buFont typeface="Arial" charset="0"/>
              <a:buNone/>
            </a:pPr>
            <a:r>
              <a:rPr lang="en-US" altLang="en-US" sz="4000" b="1" smtClean="0">
                <a:solidFill>
                  <a:schemeClr val="accent2"/>
                </a:solidFill>
              </a:rPr>
              <a:t>Education</a:t>
            </a:r>
          </a:p>
          <a:p>
            <a:pPr>
              <a:buClr>
                <a:schemeClr val="accent2"/>
              </a:buClr>
              <a:buFont typeface="Wingdings" pitchFamily="2" charset="2"/>
              <a:buChar char="§"/>
            </a:pPr>
            <a:r>
              <a:rPr lang="en-US" altLang="en-US" sz="4000" smtClean="0"/>
              <a:t>Research Based Information</a:t>
            </a:r>
          </a:p>
          <a:p>
            <a:pPr>
              <a:buClr>
                <a:schemeClr val="accent2"/>
              </a:buClr>
              <a:buFont typeface="Wingdings" pitchFamily="2" charset="2"/>
              <a:buChar char="§"/>
            </a:pPr>
            <a:r>
              <a:rPr lang="en-US" altLang="en-US" sz="4000" smtClean="0"/>
              <a:t>Formal and Informal Education</a:t>
            </a:r>
          </a:p>
          <a:p>
            <a:pPr>
              <a:buClr>
                <a:schemeClr val="accent2"/>
              </a:buClr>
              <a:buFont typeface="Wingdings" pitchFamily="2" charset="2"/>
              <a:buChar char="§"/>
            </a:pPr>
            <a:r>
              <a:rPr lang="en-US" altLang="en-US" sz="4000" smtClean="0"/>
              <a:t>4-H Youth Development</a:t>
            </a:r>
          </a:p>
          <a:p>
            <a:pPr>
              <a:buClr>
                <a:schemeClr val="accent2"/>
              </a:buClr>
              <a:buFont typeface="Wingdings" pitchFamily="2" charset="2"/>
              <a:buChar char="§"/>
            </a:pPr>
            <a:r>
              <a:rPr lang="en-US" altLang="en-US" sz="4000" smtClean="0"/>
              <a:t>Home &amp; Community Education</a:t>
            </a:r>
          </a:p>
        </p:txBody>
      </p:sp>
      <p:sp>
        <p:nvSpPr>
          <p:cNvPr id="5" name="Slide Number Placeholder 4"/>
          <p:cNvSpPr>
            <a:spLocks noGrp="1"/>
          </p:cNvSpPr>
          <p:nvPr>
            <p:ph type="sldNum" sz="quarter" idx="11"/>
          </p:nvPr>
        </p:nvSpPr>
        <p:spPr/>
        <p:txBody>
          <a:bodyPr/>
          <a:lstStyle/>
          <a:p>
            <a:pPr>
              <a:defRPr/>
            </a:pPr>
            <a:fld id="{465F2EE2-EAE3-4150-90AA-79BBE9FA75C3}" type="slidenum">
              <a:rPr lang="en-US"/>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pPr fontAlgn="auto">
              <a:lnSpc>
                <a:spcPct val="100000"/>
              </a:lnSpc>
              <a:spcAft>
                <a:spcPts val="0"/>
              </a:spcAft>
              <a:defRPr/>
            </a:pPr>
            <a:r>
              <a:rPr lang="en-US" altLang="en-US" sz="2800" dirty="0"/>
              <a:t>“Cooperative” refers to a partnership between…</a:t>
            </a:r>
            <a:endParaRPr lang="en-US" sz="2800" dirty="0"/>
          </a:p>
        </p:txBody>
      </p:sp>
      <p:sp>
        <p:nvSpPr>
          <p:cNvPr id="5" name="Slide Number Placeholder 4"/>
          <p:cNvSpPr>
            <a:spLocks noGrp="1"/>
          </p:cNvSpPr>
          <p:nvPr>
            <p:ph type="sldNum" sz="quarter" idx="11"/>
          </p:nvPr>
        </p:nvSpPr>
        <p:spPr/>
        <p:txBody>
          <a:bodyPr/>
          <a:lstStyle/>
          <a:p>
            <a:pPr>
              <a:defRPr/>
            </a:pPr>
            <a:fld id="{8E3D93A4-7A65-4C4E-B364-7B2428AA04D4}" type="slidenum">
              <a:rPr lang="en-US"/>
              <a:pPr>
                <a:defRPr/>
              </a:pPr>
              <a:t>4</a:t>
            </a:fld>
            <a:endParaRPr lang="en-US"/>
          </a:p>
        </p:txBody>
      </p:sp>
      <p:grpSp>
        <p:nvGrpSpPr>
          <p:cNvPr id="4" name="Group 3"/>
          <p:cNvGrpSpPr/>
          <p:nvPr/>
        </p:nvGrpSpPr>
        <p:grpSpPr>
          <a:xfrm>
            <a:off x="1490663" y="990600"/>
            <a:ext cx="5715000" cy="4191000"/>
            <a:chOff x="1490663" y="990600"/>
            <a:chExt cx="5715000" cy="4191000"/>
          </a:xfrm>
        </p:grpSpPr>
        <p:grpSp>
          <p:nvGrpSpPr>
            <p:cNvPr id="17418" name="Group 32"/>
            <p:cNvGrpSpPr>
              <a:grpSpLocks/>
            </p:cNvGrpSpPr>
            <p:nvPr/>
          </p:nvGrpSpPr>
          <p:grpSpPr bwMode="auto">
            <a:xfrm>
              <a:off x="1490663" y="990600"/>
              <a:ext cx="5678829" cy="4038600"/>
              <a:chOff x="1536" y="1025"/>
              <a:chExt cx="3768" cy="2767"/>
            </a:xfrm>
          </p:grpSpPr>
          <p:sp>
            <p:nvSpPr>
              <p:cNvPr id="16" name="Oval 24"/>
              <p:cNvSpPr>
                <a:spLocks noChangeArrowheads="1"/>
              </p:cNvSpPr>
              <p:nvPr/>
            </p:nvSpPr>
            <p:spPr bwMode="auto">
              <a:xfrm>
                <a:off x="1536" y="3233"/>
                <a:ext cx="1114" cy="559"/>
              </a:xfrm>
              <a:prstGeom prst="ellipse">
                <a:avLst/>
              </a:prstGeom>
              <a:solidFill>
                <a:schemeClr val="tx2"/>
              </a:solidFill>
              <a:ln w="9525">
                <a:solidFill>
                  <a:srgbClr val="000000"/>
                </a:solidFill>
                <a:round/>
                <a:headEnd/>
                <a:tailEnd/>
              </a:ln>
            </p:spPr>
            <p:txBody>
              <a:bodyPr/>
              <a:lstStyle/>
              <a:p>
                <a:pPr>
                  <a:defRPr/>
                </a:pPr>
                <a:endParaRPr lang="en-US"/>
              </a:p>
            </p:txBody>
          </p:sp>
          <p:sp>
            <p:nvSpPr>
              <p:cNvPr id="17" name="Oval 25"/>
              <p:cNvSpPr>
                <a:spLocks noChangeArrowheads="1"/>
              </p:cNvSpPr>
              <p:nvPr/>
            </p:nvSpPr>
            <p:spPr bwMode="auto">
              <a:xfrm>
                <a:off x="2862" y="1025"/>
                <a:ext cx="1114" cy="559"/>
              </a:xfrm>
              <a:prstGeom prst="ellipse">
                <a:avLst/>
              </a:prstGeom>
              <a:solidFill>
                <a:schemeClr val="tx2"/>
              </a:solidFill>
              <a:ln w="9525">
                <a:solidFill>
                  <a:srgbClr val="000000"/>
                </a:solidFill>
                <a:round/>
                <a:headEnd/>
                <a:tailEnd/>
              </a:ln>
            </p:spPr>
            <p:txBody>
              <a:bodyPr/>
              <a:lstStyle/>
              <a:p>
                <a:pPr>
                  <a:defRPr/>
                </a:pPr>
                <a:endParaRPr lang="en-US"/>
              </a:p>
            </p:txBody>
          </p:sp>
          <p:sp>
            <p:nvSpPr>
              <p:cNvPr id="17424" name="Oval 26"/>
              <p:cNvSpPr>
                <a:spLocks noChangeArrowheads="1"/>
              </p:cNvSpPr>
              <p:nvPr/>
            </p:nvSpPr>
            <p:spPr bwMode="auto">
              <a:xfrm>
                <a:off x="4188" y="3233"/>
                <a:ext cx="1116" cy="559"/>
              </a:xfrm>
              <a:prstGeom prst="ellipse">
                <a:avLst/>
              </a:prstGeom>
              <a:solidFill>
                <a:schemeClr val="tx2"/>
              </a:solidFill>
              <a:ln w="9525">
                <a:solidFill>
                  <a:srgbClr val="000000"/>
                </a:solidFill>
                <a:round/>
                <a:headEnd/>
                <a:tailEnd/>
              </a:ln>
            </p:spPr>
            <p:txBody>
              <a:bodyPr/>
              <a:lstStyle>
                <a:lvl1pPr algn="l">
                  <a:spcBef>
                    <a:spcPct val="20000"/>
                  </a:spcBef>
                  <a:buFont typeface="Arial" charset="0"/>
                  <a:buChar char="•"/>
                  <a:defRPr sz="2400">
                    <a:solidFill>
                      <a:srgbClr val="7F7F7F"/>
                    </a:solidFill>
                    <a:latin typeface="Century Gothic" pitchFamily="34" charset="0"/>
                  </a:defRPr>
                </a:lvl1pPr>
                <a:lvl2pPr marL="742950" indent="-285750" algn="l">
                  <a:spcBef>
                    <a:spcPct val="20000"/>
                  </a:spcBef>
                  <a:buFont typeface="Courier New" pitchFamily="49" charset="0"/>
                  <a:buChar char="o"/>
                  <a:defRPr sz="1600">
                    <a:solidFill>
                      <a:srgbClr val="7F7F7F"/>
                    </a:solidFill>
                    <a:latin typeface="Century Gothic" pitchFamily="34" charset="0"/>
                  </a:defRPr>
                </a:lvl2pPr>
                <a:lvl3pPr marL="1143000" indent="-228600" algn="l">
                  <a:spcBef>
                    <a:spcPct val="20000"/>
                  </a:spcBef>
                  <a:buFont typeface="Arial" charset="0"/>
                  <a:buChar char="•"/>
                  <a:defRPr sz="1600">
                    <a:solidFill>
                      <a:srgbClr val="7F7F7F"/>
                    </a:solidFill>
                    <a:latin typeface="Century Gothic" pitchFamily="34" charset="0"/>
                  </a:defRPr>
                </a:lvl3pPr>
                <a:lvl4pPr marL="1600200" indent="-228600" algn="l">
                  <a:spcBef>
                    <a:spcPct val="20000"/>
                  </a:spcBef>
                  <a:buFont typeface="Courier New" pitchFamily="49" charset="0"/>
                  <a:buChar char="o"/>
                  <a:defRPr sz="1600">
                    <a:solidFill>
                      <a:srgbClr val="7F7F7F"/>
                    </a:solidFill>
                    <a:latin typeface="Century Gothic" pitchFamily="34" charset="0"/>
                  </a:defRPr>
                </a:lvl4pPr>
                <a:lvl5pPr marL="2057400" indent="-228600" algn="l">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a:solidFill>
                    <a:schemeClr val="tx1"/>
                  </a:solidFill>
                  <a:effectLst/>
                  <a:latin typeface="Times New Roman" pitchFamily="18" charset="0"/>
                </a:endParaRPr>
              </a:p>
            </p:txBody>
          </p:sp>
        </p:grpSp>
        <p:sp>
          <p:nvSpPr>
            <p:cNvPr id="12" name="Text Box 29"/>
            <p:cNvSpPr txBox="1">
              <a:spLocks noChangeArrowheads="1"/>
            </p:cNvSpPr>
            <p:nvPr/>
          </p:nvSpPr>
          <p:spPr bwMode="auto">
            <a:xfrm>
              <a:off x="3443288" y="1106488"/>
              <a:ext cx="1736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50000"/>
                </a:spcBef>
                <a:defRPr/>
              </a:pPr>
              <a:r>
                <a:rPr lang="en-US" altLang="en-US" sz="3200" dirty="0" smtClean="0">
                  <a:solidFill>
                    <a:schemeClr val="bg1"/>
                  </a:solidFill>
                  <a:effectLst/>
                  <a:latin typeface="+mj-lt"/>
                </a:rPr>
                <a:t>Federal</a:t>
              </a:r>
            </a:p>
          </p:txBody>
        </p:sp>
        <p:sp>
          <p:nvSpPr>
            <p:cNvPr id="13" name="Text Box 30"/>
            <p:cNvSpPr txBox="1">
              <a:spLocks noChangeArrowheads="1"/>
            </p:cNvSpPr>
            <p:nvPr/>
          </p:nvSpPr>
          <p:spPr bwMode="auto">
            <a:xfrm>
              <a:off x="1490663" y="4329113"/>
              <a:ext cx="1736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50000"/>
                </a:spcBef>
                <a:defRPr/>
              </a:pPr>
              <a:r>
                <a:rPr lang="en-US" altLang="en-US" sz="3200" dirty="0" smtClean="0">
                  <a:solidFill>
                    <a:schemeClr val="bg1"/>
                  </a:solidFill>
                  <a:effectLst/>
                  <a:latin typeface="+mj-lt"/>
                </a:rPr>
                <a:t>State</a:t>
              </a:r>
            </a:p>
          </p:txBody>
        </p:sp>
        <p:sp>
          <p:nvSpPr>
            <p:cNvPr id="14" name="Text Box 31"/>
            <p:cNvSpPr txBox="1">
              <a:spLocks noChangeArrowheads="1"/>
            </p:cNvSpPr>
            <p:nvPr/>
          </p:nvSpPr>
          <p:spPr bwMode="auto">
            <a:xfrm>
              <a:off x="5468938" y="4329113"/>
              <a:ext cx="1736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50000"/>
                </a:spcBef>
                <a:defRPr/>
              </a:pPr>
              <a:r>
                <a:rPr lang="en-US" altLang="en-US" sz="3200" dirty="0" smtClean="0">
                  <a:solidFill>
                    <a:schemeClr val="bg1"/>
                  </a:solidFill>
                  <a:effectLst/>
                  <a:latin typeface="+mj-lt"/>
                </a:rPr>
                <a:t>County</a:t>
              </a:r>
            </a:p>
          </p:txBody>
        </p:sp>
        <p:pic>
          <p:nvPicPr>
            <p:cNvPr id="17414" name="Picture 1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5800" y="1946275"/>
              <a:ext cx="2627313"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20"/>
            <p:cNvSpPr txBox="1">
              <a:spLocks noChangeArrowheads="1"/>
            </p:cNvSpPr>
            <p:nvPr/>
          </p:nvSpPr>
          <p:spPr bwMode="auto">
            <a:xfrm>
              <a:off x="3206750" y="4719935"/>
              <a:ext cx="220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2400" b="1" dirty="0">
                  <a:effectLst/>
                  <a:latin typeface="+mn-lt"/>
                </a:rPr>
                <a:t>Extension</a:t>
              </a:r>
            </a:p>
          </p:txBody>
        </p:sp>
        <p:sp>
          <p:nvSpPr>
            <p:cNvPr id="17416" name="TextBox 21"/>
            <p:cNvSpPr txBox="1">
              <a:spLocks noChangeArrowheads="1"/>
            </p:cNvSpPr>
            <p:nvPr/>
          </p:nvSpPr>
          <p:spPr bwMode="auto">
            <a:xfrm rot="18117375">
              <a:off x="1733143" y="2594794"/>
              <a:ext cx="220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2400" b="1" dirty="0">
                  <a:effectLst/>
                  <a:latin typeface="+mn-lt"/>
                </a:rPr>
                <a:t>Education</a:t>
              </a:r>
            </a:p>
          </p:txBody>
        </p:sp>
        <p:sp>
          <p:nvSpPr>
            <p:cNvPr id="17417" name="TextBox 22"/>
            <p:cNvSpPr txBox="1">
              <a:spLocks noChangeArrowheads="1"/>
            </p:cNvSpPr>
            <p:nvPr/>
          </p:nvSpPr>
          <p:spPr bwMode="auto">
            <a:xfrm rot="3440846">
              <a:off x="5211410" y="2517583"/>
              <a:ext cx="1707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2400" b="1" dirty="0">
                  <a:effectLst/>
                  <a:latin typeface="+mn-lt"/>
                </a:rPr>
                <a:t>Research</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pPr fontAlgn="auto">
              <a:lnSpc>
                <a:spcPct val="100000"/>
              </a:lnSpc>
              <a:spcAft>
                <a:spcPts val="0"/>
              </a:spcAft>
              <a:defRPr/>
            </a:pPr>
            <a:r>
              <a:rPr lang="en-US" sz="3600" dirty="0">
                <a:effectLst>
                  <a:outerShdw blurRad="38100" dist="38100" dir="2700000" algn="tl">
                    <a:srgbClr val="000000">
                      <a:alpha val="43137"/>
                    </a:srgbClr>
                  </a:outerShdw>
                </a:effectLst>
              </a:rPr>
              <a:t>Who is OCES?</a:t>
            </a:r>
            <a:br>
              <a:rPr lang="en-US" sz="3600" dirty="0">
                <a:effectLst>
                  <a:outerShdw blurRad="38100" dist="38100" dir="2700000" algn="tl">
                    <a:srgbClr val="000000">
                      <a:alpha val="43137"/>
                    </a:srgbClr>
                  </a:outerShdw>
                </a:effectLst>
              </a:rPr>
            </a:br>
            <a:r>
              <a:rPr lang="en-US" sz="2400" b="1" dirty="0">
                <a:solidFill>
                  <a:schemeClr val="accent2"/>
                </a:solidFill>
                <a:effectLst>
                  <a:outerShdw blurRad="38100" dist="38100" dir="2700000" algn="tl">
                    <a:srgbClr val="C0C0C0"/>
                  </a:outerShdw>
                </a:effectLst>
              </a:rPr>
              <a:t>Oklahoma Cooperative Extension </a:t>
            </a:r>
            <a:r>
              <a:rPr lang="en-US" sz="2400" b="1" dirty="0" smtClean="0">
                <a:solidFill>
                  <a:schemeClr val="accent2"/>
                </a:solidFill>
                <a:effectLst>
                  <a:outerShdw blurRad="38100" dist="38100" dir="2700000" algn="tl">
                    <a:srgbClr val="C0C0C0"/>
                  </a:outerShdw>
                </a:effectLst>
              </a:rPr>
              <a:t>Service</a:t>
            </a:r>
            <a:endParaRPr lang="en-US" dirty="0"/>
          </a:p>
        </p:txBody>
      </p:sp>
      <p:sp>
        <p:nvSpPr>
          <p:cNvPr id="19459" name="Content Placeholder 2"/>
          <p:cNvSpPr>
            <a:spLocks noGrp="1"/>
          </p:cNvSpPr>
          <p:nvPr>
            <p:ph idx="1"/>
          </p:nvPr>
        </p:nvSpPr>
        <p:spPr>
          <a:xfrm>
            <a:off x="500092" y="1524000"/>
            <a:ext cx="8229600" cy="3581401"/>
          </a:xfrm>
        </p:spPr>
        <p:txBody>
          <a:bodyPr/>
          <a:lstStyle/>
          <a:p>
            <a:pPr marL="457200" indent="-457200">
              <a:buClr>
                <a:schemeClr val="accent2"/>
              </a:buClr>
              <a:buFont typeface="Wingdings" pitchFamily="2" charset="2"/>
              <a:buChar char="§"/>
            </a:pPr>
            <a:r>
              <a:rPr lang="en-US" altLang="en-US" sz="3200" dirty="0" smtClean="0"/>
              <a:t>Agriculture Sciences &amp; Natural Resources</a:t>
            </a:r>
          </a:p>
          <a:p>
            <a:pPr marL="457200" indent="-457200">
              <a:buClr>
                <a:schemeClr val="accent2"/>
              </a:buClr>
              <a:buFont typeface="Wingdings" pitchFamily="2" charset="2"/>
              <a:buChar char="§"/>
            </a:pPr>
            <a:r>
              <a:rPr lang="en-US" altLang="en-US" sz="3200" dirty="0" smtClean="0"/>
              <a:t>Family &amp; Consumer Sciences</a:t>
            </a:r>
          </a:p>
          <a:p>
            <a:pPr marL="457200" indent="-457200">
              <a:buClr>
                <a:schemeClr val="accent2"/>
              </a:buClr>
              <a:buFont typeface="Wingdings" pitchFamily="2" charset="2"/>
              <a:buChar char="§"/>
            </a:pPr>
            <a:r>
              <a:rPr lang="en-US" altLang="en-US" sz="3200" dirty="0" smtClean="0"/>
              <a:t>Rural Development</a:t>
            </a:r>
          </a:p>
          <a:p>
            <a:pPr marL="457200" indent="-457200">
              <a:buClr>
                <a:schemeClr val="accent2"/>
              </a:buClr>
              <a:buFont typeface="Wingdings" pitchFamily="2" charset="2"/>
              <a:buChar char="§"/>
            </a:pPr>
            <a:r>
              <a:rPr lang="en-US" altLang="en-US" sz="3200" dirty="0" smtClean="0"/>
              <a:t>4-H Youth Development</a:t>
            </a:r>
          </a:p>
        </p:txBody>
      </p:sp>
      <p:sp>
        <p:nvSpPr>
          <p:cNvPr id="5" name="Slide Number Placeholder 4"/>
          <p:cNvSpPr>
            <a:spLocks noGrp="1"/>
          </p:cNvSpPr>
          <p:nvPr>
            <p:ph type="sldNum" sz="quarter" idx="11"/>
          </p:nvPr>
        </p:nvSpPr>
        <p:spPr/>
        <p:txBody>
          <a:bodyPr/>
          <a:lstStyle/>
          <a:p>
            <a:pPr>
              <a:defRPr/>
            </a:pPr>
            <a:fld id="{BBB91690-AAAC-47D1-BF95-D441A04FF76A}"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ffectLst/>
              </a:rPr>
              <a:t>Participation</a:t>
            </a:r>
            <a:endParaRPr lang="en-US" sz="1600" b="1" dirty="0">
              <a:solidFill>
                <a:schemeClr val="accent2"/>
              </a:solidFill>
              <a:effectLst>
                <a:outerShdw blurRad="38100" dist="38100" dir="2700000" algn="tl">
                  <a:srgbClr val="C0C0C0"/>
                </a:outerShdw>
              </a:effectLst>
            </a:endParaRPr>
          </a:p>
        </p:txBody>
      </p:sp>
      <p:sp>
        <p:nvSpPr>
          <p:cNvPr id="20483" name="Content Placeholder 2"/>
          <p:cNvSpPr>
            <a:spLocks noGrp="1"/>
          </p:cNvSpPr>
          <p:nvPr>
            <p:ph idx="1"/>
          </p:nvPr>
        </p:nvSpPr>
        <p:spPr/>
        <p:txBody>
          <a:bodyPr/>
          <a:lstStyle/>
          <a:p>
            <a:pPr marL="457200" indent="-457200">
              <a:buClr>
                <a:schemeClr val="accent2"/>
              </a:buClr>
              <a:buFont typeface="Wingdings" pitchFamily="2" charset="2"/>
              <a:buChar char="§"/>
            </a:pPr>
            <a:r>
              <a:rPr lang="en-US" altLang="en-US" sz="3200" dirty="0" smtClean="0"/>
              <a:t>The Oklahoma Cooperative Extension Service programs are open to all eligible persons regardless of </a:t>
            </a:r>
            <a:r>
              <a:rPr lang="en-US" sz="3200" dirty="0"/>
              <a:t>race, color, national origin, genetic information, sex, age, sexual orientation, gender identity, religion, disability, or status as a veteran, in any of its policies, practices or </a:t>
            </a:r>
            <a:r>
              <a:rPr lang="en-US" sz="3200" dirty="0" smtClean="0"/>
              <a:t>procedures.</a:t>
            </a:r>
            <a:endParaRPr lang="en-US" altLang="en-US" sz="3200" dirty="0" smtClean="0"/>
          </a:p>
        </p:txBody>
      </p:sp>
      <p:sp>
        <p:nvSpPr>
          <p:cNvPr id="5" name="Slide Number Placeholder 4"/>
          <p:cNvSpPr>
            <a:spLocks noGrp="1"/>
          </p:cNvSpPr>
          <p:nvPr>
            <p:ph type="sldNum" sz="quarter" idx="11"/>
          </p:nvPr>
        </p:nvSpPr>
        <p:spPr/>
        <p:txBody>
          <a:bodyPr/>
          <a:lstStyle/>
          <a:p>
            <a:pPr>
              <a:defRPr/>
            </a:pPr>
            <a:fld id="{8E1AC1C6-D9EE-4099-9D48-B898D50291CF}"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Text Placeholder 2"/>
          <p:cNvSpPr>
            <a:spLocks noGrp="1"/>
          </p:cNvSpPr>
          <p:nvPr>
            <p:ph type="body" idx="1"/>
          </p:nvPr>
        </p:nvSpPr>
        <p:spPr/>
        <p:txBody>
          <a:bodyPr>
            <a:normAutofit fontScale="85000" lnSpcReduction="20000"/>
          </a:bodyPr>
          <a:lstStyle/>
          <a:p>
            <a:r>
              <a:rPr lang="en-US" dirty="0" smtClean="0"/>
              <a:t>Introduce STEM recording Oral </a:t>
            </a:r>
            <a:r>
              <a:rPr lang="en-US" dirty="0"/>
              <a:t>History </a:t>
            </a:r>
            <a:r>
              <a:rPr lang="en-US" dirty="0" smtClean="0"/>
              <a:t>project </a:t>
            </a:r>
            <a:r>
              <a:rPr lang="en-US" dirty="0" smtClean="0">
                <a:hlinkClick r:id="rId3"/>
              </a:rPr>
              <a:t>http</a:t>
            </a:r>
            <a:r>
              <a:rPr lang="en-US" dirty="0">
                <a:hlinkClick r:id="rId3"/>
              </a:rPr>
              <a:t>://</a:t>
            </a:r>
            <a:r>
              <a:rPr lang="en-US" dirty="0" smtClean="0">
                <a:hlinkClick r:id="rId3"/>
              </a:rPr>
              <a:t>4h.okstate.edu/projects/science-and-technology/photography-and-video-resources</a:t>
            </a:r>
            <a:r>
              <a:rPr lang="en-US" dirty="0" smtClean="0"/>
              <a:t>, National </a:t>
            </a:r>
            <a:r>
              <a:rPr lang="en-US" dirty="0"/>
              <a:t>4-H History </a:t>
            </a:r>
            <a:r>
              <a:rPr lang="en-US" dirty="0" smtClean="0"/>
              <a:t>Preservation </a:t>
            </a:r>
            <a:r>
              <a:rPr lang="en-US" dirty="0"/>
              <a:t>Program </a:t>
            </a:r>
            <a:r>
              <a:rPr lang="en-US" dirty="0">
                <a:hlinkClick r:id="rId4"/>
              </a:rPr>
              <a:t>http://4-hhistorypreservation.com/voices</a:t>
            </a:r>
            <a:r>
              <a:rPr lang="en-US" dirty="0" smtClean="0">
                <a:hlinkClick r:id="rId4"/>
              </a:rPr>
              <a:t>/</a:t>
            </a:r>
            <a:r>
              <a:rPr lang="en-US" dirty="0" smtClean="0"/>
              <a:t>   or OK Hobbies and Collectable Project 4H.HLTH 402-413</a:t>
            </a:r>
            <a:endParaRPr lang="en-US" dirty="0"/>
          </a:p>
        </p:txBody>
      </p:sp>
    </p:spTree>
    <p:extLst>
      <p:ext uri="{BB962C8B-B14F-4D97-AF65-F5344CB8AC3E}">
        <p14:creationId xmlns:p14="http://schemas.microsoft.com/office/powerpoint/2010/main" val="21828891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xecutiv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2364</TotalTime>
  <Words>1031</Words>
  <Application>Microsoft Office PowerPoint</Application>
  <PresentationFormat>On-screen Show (4:3)</PresentationFormat>
  <Paragraphs>100</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Century Gothic</vt:lpstr>
      <vt:lpstr>Comic Sans MS</vt:lpstr>
      <vt:lpstr>Courier New</vt:lpstr>
      <vt:lpstr>Palatino Linotype</vt:lpstr>
      <vt:lpstr>Times New Roman</vt:lpstr>
      <vt:lpstr>Wingdings</vt:lpstr>
      <vt:lpstr>1_Executive</vt:lpstr>
      <vt:lpstr>PowerPoint Presentation</vt:lpstr>
      <vt:lpstr>History of the Cooperative Extension Service</vt:lpstr>
      <vt:lpstr>The Purpose for Cooperative Extension</vt:lpstr>
      <vt:lpstr>“Cooperative” refers to a partnership between…</vt:lpstr>
      <vt:lpstr>Who is OCES? Oklahoma Cooperative Extension Service</vt:lpstr>
      <vt:lpstr>Participation</vt:lpstr>
      <vt:lpstr>Activity</vt:lpstr>
    </vt:vector>
  </TitlesOfParts>
  <Company>OSU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HES</dc:creator>
  <cp:lastModifiedBy>Knoepfli, Karla</cp:lastModifiedBy>
  <cp:revision>247</cp:revision>
  <cp:lastPrinted>2014-02-16T14:21:31Z</cp:lastPrinted>
  <dcterms:created xsi:type="dcterms:W3CDTF">2001-07-03T00:27:06Z</dcterms:created>
  <dcterms:modified xsi:type="dcterms:W3CDTF">2017-04-23T21:03:13Z</dcterms:modified>
</cp:coreProperties>
</file>