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1"/>
    <p:sldMasterId id="2147483711" r:id="rId2"/>
    <p:sldMasterId id="2147483723" r:id="rId3"/>
  </p:sldMasterIdLst>
  <p:notesMasterIdLst>
    <p:notesMasterId r:id="rId40"/>
  </p:notesMasterIdLst>
  <p:handoutMasterIdLst>
    <p:handoutMasterId r:id="rId41"/>
  </p:handoutMasterIdLst>
  <p:sldIdLst>
    <p:sldId id="310" r:id="rId4"/>
    <p:sldId id="390" r:id="rId5"/>
    <p:sldId id="391" r:id="rId6"/>
    <p:sldId id="392" r:id="rId7"/>
    <p:sldId id="393" r:id="rId8"/>
    <p:sldId id="394" r:id="rId9"/>
    <p:sldId id="395" r:id="rId10"/>
    <p:sldId id="424" r:id="rId11"/>
    <p:sldId id="396" r:id="rId12"/>
    <p:sldId id="397" r:id="rId13"/>
    <p:sldId id="398" r:id="rId14"/>
    <p:sldId id="399" r:id="rId15"/>
    <p:sldId id="400" r:id="rId16"/>
    <p:sldId id="402" r:id="rId17"/>
    <p:sldId id="403" r:id="rId18"/>
    <p:sldId id="404" r:id="rId19"/>
    <p:sldId id="406" r:id="rId20"/>
    <p:sldId id="405" r:id="rId21"/>
    <p:sldId id="425" r:id="rId22"/>
    <p:sldId id="409" r:id="rId23"/>
    <p:sldId id="410" r:id="rId24"/>
    <p:sldId id="411" r:id="rId25"/>
    <p:sldId id="412" r:id="rId26"/>
    <p:sldId id="413" r:id="rId27"/>
    <p:sldId id="414" r:id="rId28"/>
    <p:sldId id="415" r:id="rId29"/>
    <p:sldId id="416" r:id="rId30"/>
    <p:sldId id="417" r:id="rId31"/>
    <p:sldId id="418" r:id="rId32"/>
    <p:sldId id="419" r:id="rId33"/>
    <p:sldId id="420" r:id="rId34"/>
    <p:sldId id="421" r:id="rId35"/>
    <p:sldId id="422" r:id="rId36"/>
    <p:sldId id="423" r:id="rId37"/>
    <p:sldId id="408" r:id="rId38"/>
    <p:sldId id="407" r:id="rId39"/>
  </p:sldIdLst>
  <p:sldSz cx="9144000" cy="6858000" type="screen4x3"/>
  <p:notesSz cx="7010400" cy="9296400"/>
  <p:defaultTextStyle>
    <a:defPPr>
      <a:defRPr lang="en-US"/>
    </a:defPPr>
    <a:lvl1pPr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542" autoAdjust="0"/>
    <p:restoredTop sz="88439" autoAdjust="0"/>
  </p:normalViewPr>
  <p:slideViewPr>
    <p:cSldViewPr>
      <p:cViewPr>
        <p:scale>
          <a:sx n="106" d="100"/>
          <a:sy n="106" d="100"/>
        </p:scale>
        <p:origin x="-252" y="11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1956"/>
    </p:cViewPr>
  </p:sorterViewPr>
  <p:notesViewPr>
    <p:cSldViewPr>
      <p:cViewPr>
        <p:scale>
          <a:sx n="100" d="100"/>
          <a:sy n="100" d="100"/>
        </p:scale>
        <p:origin x="-1758" y="2052"/>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505201" cy="464820"/>
          </a:xfrm>
          <a:prstGeom prst="rect">
            <a:avLst/>
          </a:prstGeom>
          <a:noFill/>
          <a:ln w="9525">
            <a:noFill/>
            <a:miter lim="800000"/>
            <a:headEnd/>
            <a:tailEnd/>
          </a:ln>
          <a:effectLst/>
        </p:spPr>
        <p:txBody>
          <a:bodyPr vert="horz" wrap="square" lIns="92426" tIns="46214" rIns="92426" bIns="46214" numCol="1" anchor="t" anchorCtr="0" compatLnSpc="1">
            <a:prstTxWarp prst="textNoShape">
              <a:avLst/>
            </a:prstTxWarp>
          </a:bodyPr>
          <a:lstStyle>
            <a:lvl1pPr algn="l" defTabSz="924162" eaLnBrk="0" hangingPunct="0">
              <a:defRPr sz="1200">
                <a:effectLst>
                  <a:outerShdw blurRad="38100" dist="38100" dir="2700000" algn="tl">
                    <a:srgbClr val="C0C0C0"/>
                  </a:outerShdw>
                </a:effectLst>
                <a:latin typeface="Comic Sans MS" pitchFamily="66" charset="0"/>
              </a:defRPr>
            </a:lvl1pPr>
          </a:lstStyle>
          <a:p>
            <a:pPr>
              <a:defRPr/>
            </a:pPr>
            <a:r>
              <a:rPr lang="en-US">
                <a:effectLst/>
              </a:rPr>
              <a:t>Oklahoma 4-H Core Competencies, Unit 1</a:t>
            </a:r>
          </a:p>
          <a:p>
            <a:pPr>
              <a:defRPr/>
            </a:pPr>
            <a:r>
              <a:rPr lang="en-US">
                <a:effectLst/>
              </a:rPr>
              <a:t>This is 4-H</a:t>
            </a:r>
          </a:p>
          <a:p>
            <a:pPr>
              <a:defRPr/>
            </a:pPr>
            <a:endParaRPr lang="en-US"/>
          </a:p>
        </p:txBody>
      </p:sp>
      <p:sp>
        <p:nvSpPr>
          <p:cNvPr id="57347" name="Rectangle 3"/>
          <p:cNvSpPr>
            <a:spLocks noGrp="1" noChangeArrowheads="1"/>
          </p:cNvSpPr>
          <p:nvPr>
            <p:ph type="dt" sz="quarter" idx="1"/>
          </p:nvPr>
        </p:nvSpPr>
        <p:spPr bwMode="auto">
          <a:xfrm>
            <a:off x="3972029" y="0"/>
            <a:ext cx="3038371" cy="464820"/>
          </a:xfrm>
          <a:prstGeom prst="rect">
            <a:avLst/>
          </a:prstGeom>
          <a:noFill/>
          <a:ln w="9525">
            <a:noFill/>
            <a:miter lim="800000"/>
            <a:headEnd/>
            <a:tailEnd/>
          </a:ln>
          <a:effectLst/>
        </p:spPr>
        <p:txBody>
          <a:bodyPr vert="horz" wrap="square" lIns="92426" tIns="46214" rIns="92426" bIns="46214" numCol="1" anchor="t" anchorCtr="0" compatLnSpc="1">
            <a:prstTxWarp prst="textNoShape">
              <a:avLst/>
            </a:prstTxWarp>
          </a:bodyPr>
          <a:lstStyle>
            <a:lvl1pPr algn="r" defTabSz="924162">
              <a:defRPr sz="1200">
                <a:effectLst/>
                <a:latin typeface="Comic Sans MS" pitchFamily="66" charset="0"/>
              </a:defRPr>
            </a:lvl1pPr>
          </a:lstStyle>
          <a:p>
            <a:pPr>
              <a:defRPr/>
            </a:pPr>
            <a:r>
              <a:rPr lang="en-US"/>
              <a:t>Instructional Guide for PowerPoint </a:t>
            </a:r>
          </a:p>
          <a:p>
            <a:pPr>
              <a:defRPr/>
            </a:pPr>
            <a:r>
              <a:rPr lang="en-US"/>
              <a:t>located in section Teaching Outlines</a:t>
            </a:r>
          </a:p>
        </p:txBody>
      </p:sp>
      <p:sp>
        <p:nvSpPr>
          <p:cNvPr id="57348" name="Rectangle 4"/>
          <p:cNvSpPr>
            <a:spLocks noGrp="1" noChangeArrowheads="1"/>
          </p:cNvSpPr>
          <p:nvPr>
            <p:ph type="ftr" sz="quarter" idx="2"/>
          </p:nvPr>
        </p:nvSpPr>
        <p:spPr bwMode="auto">
          <a:xfrm>
            <a:off x="0" y="8831580"/>
            <a:ext cx="3038372" cy="464820"/>
          </a:xfrm>
          <a:prstGeom prst="rect">
            <a:avLst/>
          </a:prstGeom>
          <a:noFill/>
          <a:ln w="9525">
            <a:noFill/>
            <a:miter lim="800000"/>
            <a:headEnd/>
            <a:tailEnd/>
          </a:ln>
          <a:effectLst/>
        </p:spPr>
        <p:txBody>
          <a:bodyPr vert="horz" wrap="square" lIns="92426" tIns="46214" rIns="92426" bIns="46214" numCol="1" anchor="b" anchorCtr="0" compatLnSpc="1">
            <a:prstTxWarp prst="textNoShape">
              <a:avLst/>
            </a:prstTxWarp>
          </a:bodyPr>
          <a:lstStyle>
            <a:lvl1pPr algn="l" defTabSz="924162">
              <a:defRPr sz="1200">
                <a:effectLst>
                  <a:outerShdw blurRad="38100" dist="38100" dir="2700000" algn="tl">
                    <a:srgbClr val="C0C0C0"/>
                  </a:outerShdw>
                </a:effectLst>
              </a:defRPr>
            </a:lvl1pPr>
          </a:lstStyle>
          <a:p>
            <a:pPr>
              <a:defRPr/>
            </a:pPr>
            <a:endParaRPr lang="en-US"/>
          </a:p>
        </p:txBody>
      </p:sp>
      <p:sp>
        <p:nvSpPr>
          <p:cNvPr id="57349" name="Rectangle 5"/>
          <p:cNvSpPr>
            <a:spLocks noGrp="1" noChangeArrowheads="1"/>
          </p:cNvSpPr>
          <p:nvPr>
            <p:ph type="sldNum" sz="quarter" idx="3"/>
          </p:nvPr>
        </p:nvSpPr>
        <p:spPr bwMode="auto">
          <a:xfrm>
            <a:off x="3972029" y="8831580"/>
            <a:ext cx="3038371" cy="464820"/>
          </a:xfrm>
          <a:prstGeom prst="rect">
            <a:avLst/>
          </a:prstGeom>
          <a:noFill/>
          <a:ln w="9525">
            <a:noFill/>
            <a:miter lim="800000"/>
            <a:headEnd/>
            <a:tailEnd/>
          </a:ln>
          <a:effectLst/>
        </p:spPr>
        <p:txBody>
          <a:bodyPr vert="horz" wrap="square" lIns="92426" tIns="46214" rIns="92426" bIns="46214" numCol="1" anchor="b" anchorCtr="0" compatLnSpc="1">
            <a:prstTxWarp prst="textNoShape">
              <a:avLst/>
            </a:prstTxWarp>
          </a:bodyPr>
          <a:lstStyle>
            <a:lvl1pPr algn="r" defTabSz="924162">
              <a:defRPr sz="1200">
                <a:effectLst>
                  <a:outerShdw blurRad="38100" dist="38100" dir="2700000" algn="tl">
                    <a:srgbClr val="C0C0C0"/>
                  </a:outerShdw>
                </a:effectLst>
              </a:defRPr>
            </a:lvl1pPr>
          </a:lstStyle>
          <a:p>
            <a:pPr>
              <a:defRPr/>
            </a:pPr>
            <a:fld id="{CBDC14D5-A915-4F14-8892-18AA0B858FC3}" type="slidenum">
              <a:rPr lang="en-US"/>
              <a:pPr>
                <a:defRPr/>
              </a:pPr>
              <a:t>‹#›</a:t>
            </a:fld>
            <a:endParaRPr lang="en-US"/>
          </a:p>
        </p:txBody>
      </p:sp>
    </p:spTree>
    <p:extLst>
      <p:ext uri="{BB962C8B-B14F-4D97-AF65-F5344CB8AC3E}">
        <p14:creationId xmlns:p14="http://schemas.microsoft.com/office/powerpoint/2010/main" val="2511498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8372" cy="464820"/>
          </a:xfrm>
          <a:prstGeom prst="rect">
            <a:avLst/>
          </a:prstGeom>
          <a:noFill/>
          <a:ln w="9525">
            <a:noFill/>
            <a:miter lim="800000"/>
            <a:headEnd/>
            <a:tailEnd/>
          </a:ln>
          <a:effectLst/>
        </p:spPr>
        <p:txBody>
          <a:bodyPr vert="horz" wrap="square" lIns="92426" tIns="46214" rIns="92426" bIns="46214" numCol="1" anchor="t" anchorCtr="0" compatLnSpc="1">
            <a:prstTxWarp prst="textNoShape">
              <a:avLst/>
            </a:prstTxWarp>
          </a:bodyPr>
          <a:lstStyle>
            <a:lvl1pPr algn="l" defTabSz="924162">
              <a:defRPr sz="1200">
                <a:effectLst/>
              </a:defRPr>
            </a:lvl1pPr>
          </a:lstStyle>
          <a:p>
            <a:pPr>
              <a:defRPr/>
            </a:pPr>
            <a:endParaRPr lang="en-US"/>
          </a:p>
        </p:txBody>
      </p:sp>
      <p:sp>
        <p:nvSpPr>
          <p:cNvPr id="7171" name="Rectangle 3"/>
          <p:cNvSpPr>
            <a:spLocks noGrp="1" noChangeArrowheads="1"/>
          </p:cNvSpPr>
          <p:nvPr>
            <p:ph type="dt" idx="1"/>
          </p:nvPr>
        </p:nvSpPr>
        <p:spPr bwMode="auto">
          <a:xfrm>
            <a:off x="3972029" y="0"/>
            <a:ext cx="3038371" cy="464820"/>
          </a:xfrm>
          <a:prstGeom prst="rect">
            <a:avLst/>
          </a:prstGeom>
          <a:noFill/>
          <a:ln w="9525">
            <a:noFill/>
            <a:miter lim="800000"/>
            <a:headEnd/>
            <a:tailEnd/>
          </a:ln>
          <a:effectLst/>
        </p:spPr>
        <p:txBody>
          <a:bodyPr vert="horz" wrap="square" lIns="92426" tIns="46214" rIns="92426" bIns="46214" numCol="1" anchor="t" anchorCtr="0" compatLnSpc="1">
            <a:prstTxWarp prst="textNoShape">
              <a:avLst/>
            </a:prstTxWarp>
          </a:bodyPr>
          <a:lstStyle>
            <a:lvl1pPr algn="r" defTabSz="924162">
              <a:defRPr sz="1200">
                <a:effectLst/>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82688" y="698500"/>
            <a:ext cx="4645025"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35252" y="4415790"/>
            <a:ext cx="5139899" cy="4183380"/>
          </a:xfrm>
          <a:prstGeom prst="rect">
            <a:avLst/>
          </a:prstGeom>
          <a:noFill/>
          <a:ln w="9525">
            <a:noFill/>
            <a:miter lim="800000"/>
            <a:headEnd/>
            <a:tailEnd/>
          </a:ln>
          <a:effectLst/>
        </p:spPr>
        <p:txBody>
          <a:bodyPr vert="horz" wrap="square" lIns="92426" tIns="46214" rIns="92426" bIns="462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31580"/>
            <a:ext cx="3038372" cy="464820"/>
          </a:xfrm>
          <a:prstGeom prst="rect">
            <a:avLst/>
          </a:prstGeom>
          <a:noFill/>
          <a:ln w="9525">
            <a:noFill/>
            <a:miter lim="800000"/>
            <a:headEnd/>
            <a:tailEnd/>
          </a:ln>
          <a:effectLst/>
        </p:spPr>
        <p:txBody>
          <a:bodyPr vert="horz" wrap="square" lIns="92426" tIns="46214" rIns="92426" bIns="46214" numCol="1" anchor="b" anchorCtr="0" compatLnSpc="1">
            <a:prstTxWarp prst="textNoShape">
              <a:avLst/>
            </a:prstTxWarp>
          </a:bodyPr>
          <a:lstStyle>
            <a:lvl1pPr algn="l" defTabSz="924162">
              <a:defRPr sz="1200">
                <a:effectLst/>
              </a:defRPr>
            </a:lvl1pPr>
          </a:lstStyle>
          <a:p>
            <a:pPr>
              <a:defRPr/>
            </a:pPr>
            <a:endParaRPr lang="en-US"/>
          </a:p>
        </p:txBody>
      </p:sp>
      <p:sp>
        <p:nvSpPr>
          <p:cNvPr id="7175" name="Rectangle 7"/>
          <p:cNvSpPr>
            <a:spLocks noGrp="1" noChangeArrowheads="1"/>
          </p:cNvSpPr>
          <p:nvPr>
            <p:ph type="sldNum" sz="quarter" idx="5"/>
          </p:nvPr>
        </p:nvSpPr>
        <p:spPr bwMode="auto">
          <a:xfrm>
            <a:off x="3972029" y="8831580"/>
            <a:ext cx="3038371" cy="464820"/>
          </a:xfrm>
          <a:prstGeom prst="rect">
            <a:avLst/>
          </a:prstGeom>
          <a:noFill/>
          <a:ln w="9525">
            <a:noFill/>
            <a:miter lim="800000"/>
            <a:headEnd/>
            <a:tailEnd/>
          </a:ln>
          <a:effectLst/>
        </p:spPr>
        <p:txBody>
          <a:bodyPr vert="horz" wrap="square" lIns="92426" tIns="46214" rIns="92426" bIns="46214" numCol="1" anchor="b" anchorCtr="0" compatLnSpc="1">
            <a:prstTxWarp prst="textNoShape">
              <a:avLst/>
            </a:prstTxWarp>
          </a:bodyPr>
          <a:lstStyle>
            <a:lvl1pPr algn="r" defTabSz="924162">
              <a:defRPr sz="1200">
                <a:effectLst/>
              </a:defRPr>
            </a:lvl1pPr>
          </a:lstStyle>
          <a:p>
            <a:pPr>
              <a:defRPr/>
            </a:pPr>
            <a:fld id="{B49F22E7-48EA-4C5E-949B-6E4230D3CF34}" type="slidenum">
              <a:rPr lang="en-US"/>
              <a:pPr>
                <a:defRPr/>
              </a:pPr>
              <a:t>‹#›</a:t>
            </a:fld>
            <a:endParaRPr lang="en-US"/>
          </a:p>
        </p:txBody>
      </p:sp>
    </p:spTree>
    <p:extLst>
      <p:ext uri="{BB962C8B-B14F-4D97-AF65-F5344CB8AC3E}">
        <p14:creationId xmlns:p14="http://schemas.microsoft.com/office/powerpoint/2010/main" val="18043358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4h.okstate.edu/literature-links/lit-online/communication-expressive-arts/speakin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9072" y="4415792"/>
            <a:ext cx="5812257" cy="2753899"/>
          </a:xfrm>
        </p:spPr>
        <p:txBody>
          <a:bodyPr/>
          <a:lstStyle/>
          <a:p>
            <a:pPr eaLnBrk="1" hangingPunct="1">
              <a:defRPr/>
            </a:pPr>
            <a:r>
              <a:rPr lang="en-US" altLang="en-US" b="1" dirty="0" smtClean="0">
                <a:latin typeface="+mn-lt"/>
              </a:rPr>
              <a:t>Instructor Preparation –  </a:t>
            </a:r>
            <a:r>
              <a:rPr lang="en-US" altLang="en-US" dirty="0" smtClean="0">
                <a:latin typeface="+mn-lt"/>
              </a:rPr>
              <a:t>Allow 6-8 hours of preparation for 1 hour of instruction.</a:t>
            </a:r>
          </a:p>
          <a:p>
            <a:pPr marL="227486" indent="-227486" eaLnBrk="1" hangingPunct="1">
              <a:buFont typeface="+mj-lt"/>
              <a:buAutoNum type="arabicPeriod"/>
              <a:defRPr/>
            </a:pPr>
            <a:r>
              <a:rPr lang="en-US" altLang="en-US" dirty="0" smtClean="0">
                <a:latin typeface="+mn-lt"/>
              </a:rPr>
              <a:t>Review all materials thoroughly.  Do any additional research or preparation to make yourself comfortable with the materials or to give it your personal touch.</a:t>
            </a:r>
          </a:p>
          <a:p>
            <a:pPr marL="227486" indent="-227486" eaLnBrk="1" hangingPunct="1">
              <a:buFont typeface="+mj-lt"/>
              <a:buAutoNum type="arabicPeriod"/>
              <a:defRPr/>
            </a:pPr>
            <a:r>
              <a:rPr lang="en-US" altLang="en-US" dirty="0" smtClean="0">
                <a:latin typeface="+mn-lt"/>
              </a:rPr>
              <a:t>Determine what other topic/subject matter will be presented with this “core” subject matter. Any topic could be used to encourage, embracing and learn about Public Speaking or doing a presentation of any kind.</a:t>
            </a:r>
          </a:p>
          <a:p>
            <a:pPr marL="227486" indent="-227486" eaLnBrk="1" hangingPunct="1">
              <a:spcBef>
                <a:spcPts val="0"/>
              </a:spcBef>
              <a:buFont typeface="+mj-lt"/>
              <a:buAutoNum type="arabicPeriod"/>
              <a:defRPr/>
            </a:pPr>
            <a:r>
              <a:rPr lang="en-US" altLang="en-US" dirty="0" smtClean="0">
                <a:latin typeface="+mn-lt"/>
              </a:rPr>
              <a:t>Prepare handouts that complement the subject matter. </a:t>
            </a:r>
          </a:p>
          <a:p>
            <a:pPr marL="228600" lvl="1"/>
            <a:r>
              <a:rPr lang="en-US" altLang="en-US" dirty="0">
                <a:latin typeface="+mn-lt"/>
              </a:rPr>
              <a:t>2015 Resources and Curriculum:  </a:t>
            </a:r>
            <a:r>
              <a:rPr lang="en-US" altLang="en-US" dirty="0">
                <a:latin typeface="+mn-lt"/>
                <a:hlinkClick r:id="rId3"/>
              </a:rPr>
              <a:t>http://4h.okstate.edu/literature-links/lit-online/communication-expressive-arts/speaking</a:t>
            </a:r>
            <a:r>
              <a:rPr lang="en-US" altLang="en-US" dirty="0">
                <a:latin typeface="+mn-lt"/>
              </a:rPr>
              <a:t> </a:t>
            </a:r>
          </a:p>
          <a:p>
            <a:pPr marL="228600" lvl="1"/>
            <a:endParaRPr lang="en-US" altLang="en-US" dirty="0">
              <a:latin typeface="+mn-lt"/>
            </a:endParaRPr>
          </a:p>
          <a:p>
            <a:pPr marL="228600" lvl="1"/>
            <a:r>
              <a:rPr lang="en-US" altLang="en-US" dirty="0">
                <a:latin typeface="+mn-lt"/>
              </a:rPr>
              <a:t>Twelve individual topics are located in the Handout file for Unit 2 Section 5 - Public Speaking.</a:t>
            </a:r>
          </a:p>
          <a:p>
            <a:pPr marL="227486" indent="-227486" eaLnBrk="1" hangingPunct="1">
              <a:spcBef>
                <a:spcPts val="0"/>
              </a:spcBef>
              <a:buFont typeface="+mj-lt"/>
              <a:buAutoNum type="arabicPeriod"/>
              <a:defRPr/>
            </a:pPr>
            <a:endParaRPr lang="en-US" altLang="en-US" dirty="0" smtClean="0">
              <a:latin typeface="+mn-lt"/>
            </a:endParaRPr>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1</a:t>
            </a:fld>
            <a:endParaRPr lang="en-US" dirty="0"/>
          </a:p>
        </p:txBody>
      </p:sp>
    </p:spTree>
    <p:extLst>
      <p:ext uri="{BB962C8B-B14F-4D97-AF65-F5344CB8AC3E}">
        <p14:creationId xmlns:p14="http://schemas.microsoft.com/office/powerpoint/2010/main" val="1885665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CEA0DBE0-2882-4DDB-8DAF-CE13A53F5CE0}" type="slidenum">
              <a:rPr lang="en-US" altLang="en-US" sz="1200" smtClean="0"/>
              <a:pPr/>
              <a:t>10</a:t>
            </a:fld>
            <a:endParaRPr lang="en-US" altLang="en-US" sz="1200" dirty="0" smtClean="0"/>
          </a:p>
        </p:txBody>
      </p:sp>
      <p:sp>
        <p:nvSpPr>
          <p:cNvPr id="246787"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246788" name="Rectangle 3"/>
          <p:cNvSpPr>
            <a:spLocks noGrp="1" noChangeArrowheads="1"/>
          </p:cNvSpPr>
          <p:nvPr>
            <p:ph type="body" idx="1"/>
          </p:nvPr>
        </p:nvSpPr>
        <p:spPr>
          <a:xfrm>
            <a:off x="935252" y="4415790"/>
            <a:ext cx="5139898" cy="4183380"/>
          </a:xfrm>
          <a:solidFill>
            <a:srgbClr val="FFFFFF"/>
          </a:solidFill>
          <a:ln>
            <a:solidFill>
              <a:srgbClr val="000000"/>
            </a:solidFill>
          </a:ln>
        </p:spPr>
        <p:txBody>
          <a:bodyPr/>
          <a:lstStyle/>
          <a:p>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2DE90A0B-3D13-4819-9DFD-956130ABFAB9}" type="slidenum">
              <a:rPr lang="en-US" altLang="en-US" sz="1200" smtClean="0"/>
              <a:pPr/>
              <a:t>11</a:t>
            </a:fld>
            <a:endParaRPr lang="en-US" altLang="en-US" sz="1200" dirty="0" smtClean="0"/>
          </a:p>
        </p:txBody>
      </p:sp>
      <p:sp>
        <p:nvSpPr>
          <p:cNvPr id="247811"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247812" name="Rectangle 3"/>
          <p:cNvSpPr>
            <a:spLocks noGrp="1" noChangeArrowheads="1"/>
          </p:cNvSpPr>
          <p:nvPr>
            <p:ph type="body" idx="1"/>
          </p:nvPr>
        </p:nvSpPr>
        <p:spPr>
          <a:xfrm>
            <a:off x="935252" y="4415790"/>
            <a:ext cx="5139898" cy="418338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779BADFD-F672-49D8-BAB8-22FACB3CE252}" type="slidenum">
              <a:rPr lang="en-US" altLang="en-US" sz="1200" smtClean="0"/>
              <a:pPr/>
              <a:t>12</a:t>
            </a:fld>
            <a:endParaRPr lang="en-US" altLang="en-US" sz="1200" dirty="0" smtClean="0"/>
          </a:p>
        </p:txBody>
      </p:sp>
      <p:sp>
        <p:nvSpPr>
          <p:cNvPr id="248835"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248836" name="Rectangle 3"/>
          <p:cNvSpPr>
            <a:spLocks noGrp="1" noChangeArrowheads="1"/>
          </p:cNvSpPr>
          <p:nvPr>
            <p:ph type="body" idx="1"/>
          </p:nvPr>
        </p:nvSpPr>
        <p:spPr>
          <a:xfrm>
            <a:off x="935252" y="4415790"/>
            <a:ext cx="5139898" cy="418338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5FC6E95D-57E6-4D57-B44A-E69C1D6D9114}" type="slidenum">
              <a:rPr lang="en-US" altLang="en-US" sz="1200" smtClean="0"/>
              <a:pPr/>
              <a:t>13</a:t>
            </a:fld>
            <a:endParaRPr lang="en-US" altLang="en-US" sz="1200" dirty="0" smtClean="0"/>
          </a:p>
        </p:txBody>
      </p:sp>
      <p:sp>
        <p:nvSpPr>
          <p:cNvPr id="249859"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249860" name="Rectangle 3"/>
          <p:cNvSpPr>
            <a:spLocks noGrp="1" noChangeArrowheads="1"/>
          </p:cNvSpPr>
          <p:nvPr>
            <p:ph type="body" idx="1"/>
          </p:nvPr>
        </p:nvSpPr>
        <p:spPr>
          <a:xfrm>
            <a:off x="935252" y="4415790"/>
            <a:ext cx="5139898" cy="418338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2F770883-F7A1-4468-B641-2C07194477B3}" type="slidenum">
              <a:rPr lang="en-US" altLang="en-US" sz="1200" smtClean="0"/>
              <a:pPr/>
              <a:t>14</a:t>
            </a:fld>
            <a:endParaRPr lang="en-US" altLang="en-US" sz="1200" dirty="0" smtClean="0"/>
          </a:p>
        </p:txBody>
      </p:sp>
      <p:sp>
        <p:nvSpPr>
          <p:cNvPr id="251907"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251908" name="Rectangle 3"/>
          <p:cNvSpPr>
            <a:spLocks noGrp="1" noChangeArrowheads="1"/>
          </p:cNvSpPr>
          <p:nvPr>
            <p:ph type="body" idx="1"/>
          </p:nvPr>
        </p:nvSpPr>
        <p:spPr>
          <a:xfrm>
            <a:off x="935252" y="4415790"/>
            <a:ext cx="5139898" cy="418338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3098C397-B741-41A6-920C-D785A444631D}" type="slidenum">
              <a:rPr lang="en-US" altLang="en-US" sz="1200" smtClean="0"/>
              <a:pPr/>
              <a:t>15</a:t>
            </a:fld>
            <a:endParaRPr lang="en-US" altLang="en-US" sz="1200" dirty="0" smtClean="0"/>
          </a:p>
        </p:txBody>
      </p:sp>
      <p:sp>
        <p:nvSpPr>
          <p:cNvPr id="252931"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252932" name="Rectangle 3"/>
          <p:cNvSpPr>
            <a:spLocks noGrp="1" noChangeArrowheads="1"/>
          </p:cNvSpPr>
          <p:nvPr>
            <p:ph type="body" idx="1"/>
          </p:nvPr>
        </p:nvSpPr>
        <p:spPr>
          <a:xfrm>
            <a:off x="935252" y="4415790"/>
            <a:ext cx="5139898" cy="418338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597997EC-D348-439D-814E-AA518FB8AD2D}" type="slidenum">
              <a:rPr lang="en-US" altLang="en-US" sz="1200" smtClean="0"/>
              <a:pPr/>
              <a:t>16</a:t>
            </a:fld>
            <a:endParaRPr lang="en-US" altLang="en-US" sz="1200" dirty="0" smtClean="0"/>
          </a:p>
        </p:txBody>
      </p:sp>
      <p:sp>
        <p:nvSpPr>
          <p:cNvPr id="253955"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253956" name="Rectangle 3"/>
          <p:cNvSpPr>
            <a:spLocks noGrp="1" noChangeArrowheads="1"/>
          </p:cNvSpPr>
          <p:nvPr>
            <p:ph type="body" idx="1"/>
          </p:nvPr>
        </p:nvSpPr>
        <p:spPr>
          <a:xfrm>
            <a:off x="935252" y="4415790"/>
            <a:ext cx="5139898" cy="418338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597997EC-D348-439D-814E-AA518FB8AD2D}" type="slidenum">
              <a:rPr lang="en-US" altLang="en-US" sz="1200" smtClean="0"/>
              <a:pPr/>
              <a:t>17</a:t>
            </a:fld>
            <a:endParaRPr lang="en-US" altLang="en-US" sz="1200" dirty="0" smtClean="0"/>
          </a:p>
        </p:txBody>
      </p:sp>
      <p:sp>
        <p:nvSpPr>
          <p:cNvPr id="253955"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253956" name="Rectangle 3"/>
          <p:cNvSpPr>
            <a:spLocks noGrp="1" noChangeArrowheads="1"/>
          </p:cNvSpPr>
          <p:nvPr>
            <p:ph type="body" idx="1"/>
          </p:nvPr>
        </p:nvSpPr>
        <p:spPr>
          <a:xfrm>
            <a:off x="935252" y="4415790"/>
            <a:ext cx="5139898" cy="418338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D0AAA5E8-F06A-4451-9E92-C66E011F6479}" type="slidenum">
              <a:rPr lang="en-US" altLang="en-US" sz="1200" smtClean="0"/>
              <a:pPr/>
              <a:t>18</a:t>
            </a:fld>
            <a:endParaRPr lang="en-US" altLang="en-US" sz="1200" dirty="0" smtClean="0"/>
          </a:p>
        </p:txBody>
      </p:sp>
      <p:sp>
        <p:nvSpPr>
          <p:cNvPr id="254979" name="Rectangle 2"/>
          <p:cNvSpPr>
            <a:spLocks noGrp="1" noRot="1" noChangeAspect="1" noChangeArrowheads="1" noTextEdit="1"/>
          </p:cNvSpPr>
          <p:nvPr>
            <p:ph type="sldImg"/>
          </p:nvPr>
        </p:nvSpPr>
        <p:spPr>
          <a:xfrm>
            <a:off x="1182688" y="698500"/>
            <a:ext cx="4645025" cy="3482975"/>
          </a:xfrm>
          <a:ln w="12700"/>
        </p:spPr>
      </p:sp>
      <p:sp>
        <p:nvSpPr>
          <p:cNvPr id="254980" name="Rectangle 3"/>
          <p:cNvSpPr>
            <a:spLocks noGrp="1" noChangeArrowheads="1"/>
          </p:cNvSpPr>
          <p:nvPr>
            <p:ph type="body" idx="1"/>
          </p:nvPr>
        </p:nvSpPr>
        <p:spPr>
          <a:xfrm>
            <a:off x="935252" y="4415790"/>
            <a:ext cx="5139898"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1" tIns="46581" rIns="93161" bIns="46581"/>
          <a:lstStyle/>
          <a:p>
            <a:r>
              <a:rPr lang="en-US" altLang="en-US" dirty="0" smtClean="0"/>
              <a:t>Do not have visuals for the sake of having</a:t>
            </a:r>
            <a:r>
              <a:rPr lang="en-US" altLang="en-US" baseline="0" dirty="0" smtClean="0"/>
              <a:t> visuals.  Visuals strengthen and do not detract from the subject matter.  They can not make up for good content and a well organized presentation.</a:t>
            </a:r>
          </a:p>
          <a:p>
            <a:endParaRPr lang="en-US" altLang="en-US" dirty="0" smtClean="0"/>
          </a:p>
          <a:p>
            <a:r>
              <a:rPr lang="en-US" altLang="en-US" dirty="0" smtClean="0"/>
              <a:t>To learn more about visuals go to supporting presentation “Making</a:t>
            </a:r>
            <a:r>
              <a:rPr lang="en-US" altLang="en-US" baseline="0" dirty="0" smtClean="0"/>
              <a:t> 4-H Visuals as Good as Your Ideas”.  Located in PPT folder.</a:t>
            </a:r>
          </a:p>
          <a:p>
            <a:endParaRPr lang="en-US" altLang="en-US" baseline="0" dirty="0" smtClean="0"/>
          </a:p>
          <a:p>
            <a:r>
              <a:rPr lang="en-US" altLang="en-US" baseline="0" dirty="0" smtClean="0"/>
              <a:t>Handout folder:  T-8203 Do-it-yourself Visuals</a:t>
            </a:r>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D0AAA5E8-F06A-4451-9E92-C66E011F6479}" type="slidenum">
              <a:rPr lang="en-US" altLang="en-US" sz="1200" smtClean="0"/>
              <a:pPr/>
              <a:t>19</a:t>
            </a:fld>
            <a:endParaRPr lang="en-US" altLang="en-US" sz="1200" dirty="0" smtClean="0"/>
          </a:p>
        </p:txBody>
      </p:sp>
      <p:sp>
        <p:nvSpPr>
          <p:cNvPr id="254979" name="Rectangle 2"/>
          <p:cNvSpPr>
            <a:spLocks noGrp="1" noRot="1" noChangeAspect="1" noChangeArrowheads="1" noTextEdit="1"/>
          </p:cNvSpPr>
          <p:nvPr>
            <p:ph type="sldImg"/>
          </p:nvPr>
        </p:nvSpPr>
        <p:spPr>
          <a:xfrm>
            <a:off x="1182688" y="698500"/>
            <a:ext cx="4645025" cy="3482975"/>
          </a:xfrm>
          <a:ln w="12700"/>
        </p:spPr>
      </p:sp>
      <p:sp>
        <p:nvSpPr>
          <p:cNvPr id="254980" name="Rectangle 3"/>
          <p:cNvSpPr>
            <a:spLocks noGrp="1" noChangeArrowheads="1"/>
          </p:cNvSpPr>
          <p:nvPr>
            <p:ph type="body" idx="1"/>
          </p:nvPr>
        </p:nvSpPr>
        <p:spPr>
          <a:xfrm>
            <a:off x="935252" y="4415790"/>
            <a:ext cx="5139898"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1" tIns="46581" rIns="93161" bIns="46581"/>
          <a:lstStyle/>
          <a:p>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677658BA-5513-4F5C-8C08-24D53BC283CA}" type="slidenum">
              <a:rPr lang="en-US" altLang="en-US" sz="1200" smtClean="0"/>
              <a:pPr/>
              <a:t>2</a:t>
            </a:fld>
            <a:endParaRPr lang="en-US" altLang="en-US" sz="1200" dirty="0" smtClean="0"/>
          </a:p>
        </p:txBody>
      </p:sp>
      <p:sp>
        <p:nvSpPr>
          <p:cNvPr id="239619" name="Rectangle 1026"/>
          <p:cNvSpPr>
            <a:spLocks noGrp="1" noRot="1" noChangeAspect="1" noChangeArrowheads="1" noTextEdit="1"/>
          </p:cNvSpPr>
          <p:nvPr>
            <p:ph type="sldImg"/>
          </p:nvPr>
        </p:nvSpPr>
        <p:spPr>
          <a:xfrm>
            <a:off x="1181100" y="696913"/>
            <a:ext cx="4648200" cy="3486150"/>
          </a:xfrm>
          <a:solidFill>
            <a:srgbClr val="FFFFFF"/>
          </a:solidFill>
          <a:ln/>
        </p:spPr>
      </p:sp>
      <p:sp>
        <p:nvSpPr>
          <p:cNvPr id="239620" name="Rectangle 1027"/>
          <p:cNvSpPr>
            <a:spLocks noGrp="1" noChangeArrowheads="1"/>
          </p:cNvSpPr>
          <p:nvPr>
            <p:ph type="body" idx="1"/>
          </p:nvPr>
        </p:nvSpPr>
        <p:spPr>
          <a:xfrm>
            <a:off x="935252" y="4415790"/>
            <a:ext cx="5139898" cy="4183380"/>
          </a:xfrm>
          <a:solidFill>
            <a:srgbClr val="FFFFFF"/>
          </a:solidFill>
          <a:ln>
            <a:solidFill>
              <a:srgbClr val="000000"/>
            </a:solidFill>
          </a:ln>
        </p:spPr>
        <p:txBody>
          <a:bodyPr/>
          <a:lstStyle/>
          <a:p>
            <a:endParaRPr lang="en-US" altLang="en-US" dirty="0" smtClean="0">
              <a:latin typeface="+mn-l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a adult</a:t>
            </a:r>
            <a:r>
              <a:rPr lang="en-US" baseline="0" dirty="0" smtClean="0"/>
              <a:t> volunteer to do a brief demonstration.  You provide everything and give them a few minutes to become acquainted with the supplies, posters, and topic.</a:t>
            </a:r>
          </a:p>
          <a:p>
            <a:endParaRPr lang="en-US" baseline="0" dirty="0" smtClean="0"/>
          </a:p>
          <a:p>
            <a:r>
              <a:rPr lang="en-US" baseline="0" dirty="0" smtClean="0"/>
              <a:t>Ideas:  Demonstrate making a dip.  Demonstrate opening a can with a can opener.  Folding a napkin.  Have fun with the topic because the point is to have a live demonstration to evaluate – from the perspective of the audience and the presenter.</a:t>
            </a:r>
          </a:p>
          <a:p>
            <a:endParaRPr lang="en-US" baseline="0" dirty="0" smtClean="0"/>
          </a:p>
          <a:p>
            <a:r>
              <a:rPr lang="en-US" baseline="0" dirty="0" smtClean="0"/>
              <a:t>Invite a good public speaker to come and present to the group and then ask them to share their story in acquiring knowledge and skill.</a:t>
            </a:r>
            <a:endParaRPr lang="en-US" dirty="0" smtClean="0"/>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20</a:t>
            </a:fld>
            <a:endParaRPr lang="en-US"/>
          </a:p>
        </p:txBody>
      </p:sp>
    </p:spTree>
    <p:extLst>
      <p:ext uri="{BB962C8B-B14F-4D97-AF65-F5344CB8AC3E}">
        <p14:creationId xmlns:p14="http://schemas.microsoft.com/office/powerpoint/2010/main" val="506918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B33CA6-9687-4205-B57B-FE7A86B27653}" type="slidenum">
              <a:rPr lang="en-US" altLang="en-US">
                <a:solidFill>
                  <a:prstClr val="black"/>
                </a:solidFill>
              </a:rPr>
              <a:pPr/>
              <a:t>21</a:t>
            </a:fld>
            <a:endParaRPr lang="en-US" altLang="en-US">
              <a:solidFill>
                <a:prstClr val="black"/>
              </a:solidFill>
            </a:endParaRPr>
          </a:p>
        </p:txBody>
      </p:sp>
      <p:sp>
        <p:nvSpPr>
          <p:cNvPr id="15362" name="Rectangle 2"/>
          <p:cNvSpPr>
            <a:spLocks noGrp="1" noRot="1" noChangeAspect="1" noChangeArrowheads="1" noTextEdit="1"/>
          </p:cNvSpPr>
          <p:nvPr>
            <p:ph type="sldImg"/>
          </p:nvPr>
        </p:nvSpPr>
        <p:spPr>
          <a:xfrm>
            <a:off x="1181100" y="696913"/>
            <a:ext cx="4648200" cy="3486150"/>
          </a:xfrm>
          <a:ln/>
        </p:spPr>
      </p:sp>
      <p:sp>
        <p:nvSpPr>
          <p:cNvPr id="15363" name="Rectangle 3"/>
          <p:cNvSpPr>
            <a:spLocks noGrp="1" noChangeArrowheads="1"/>
          </p:cNvSpPr>
          <p:nvPr>
            <p:ph type="body" idx="1"/>
          </p:nvPr>
        </p:nvSpPr>
        <p:spPr/>
        <p:txBody>
          <a:bodyPr/>
          <a:lstStyle/>
          <a:p>
            <a:r>
              <a:rPr lang="en-US" altLang="en-US" dirty="0" smtClean="0"/>
              <a:t>Napkin, plate,</a:t>
            </a:r>
            <a:r>
              <a:rPr lang="en-US" altLang="en-US" baseline="0" dirty="0" smtClean="0"/>
              <a:t> cup and place setting</a:t>
            </a:r>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882BFE-05BB-428A-A7EF-FCB360D03C5D}" type="slidenum">
              <a:rPr lang="en-US" altLang="en-US">
                <a:solidFill>
                  <a:prstClr val="black"/>
                </a:solidFill>
              </a:rPr>
              <a:pPr/>
              <a:t>22</a:t>
            </a:fld>
            <a:endParaRPr lang="en-US" altLang="en-US">
              <a:solidFill>
                <a:prstClr val="black"/>
              </a:solidFill>
            </a:endParaRPr>
          </a:p>
        </p:txBody>
      </p:sp>
      <p:sp>
        <p:nvSpPr>
          <p:cNvPr id="13314" name="Rectangle 2"/>
          <p:cNvSpPr>
            <a:spLocks noGrp="1" noRot="1" noChangeAspect="1" noChangeArrowheads="1" noTextEdit="1"/>
          </p:cNvSpPr>
          <p:nvPr>
            <p:ph type="sldImg"/>
          </p:nvPr>
        </p:nvSpPr>
        <p:spPr>
          <a:xfrm>
            <a:off x="1181100" y="696913"/>
            <a:ext cx="4648200" cy="3486150"/>
          </a:xfrm>
          <a:ln/>
        </p:spPr>
      </p:sp>
      <p:sp>
        <p:nvSpPr>
          <p:cNvPr id="133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23</a:t>
            </a:fld>
            <a:endParaRPr lang="en-US"/>
          </a:p>
        </p:txBody>
      </p:sp>
    </p:spTree>
    <p:extLst>
      <p:ext uri="{BB962C8B-B14F-4D97-AF65-F5344CB8AC3E}">
        <p14:creationId xmlns:p14="http://schemas.microsoft.com/office/powerpoint/2010/main" val="1900999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24</a:t>
            </a:fld>
            <a:endParaRPr lang="en-US"/>
          </a:p>
        </p:txBody>
      </p:sp>
    </p:spTree>
    <p:extLst>
      <p:ext uri="{BB962C8B-B14F-4D97-AF65-F5344CB8AC3E}">
        <p14:creationId xmlns:p14="http://schemas.microsoft.com/office/powerpoint/2010/main" val="3774610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25</a:t>
            </a:fld>
            <a:endParaRPr lang="en-US"/>
          </a:p>
        </p:txBody>
      </p:sp>
    </p:spTree>
    <p:extLst>
      <p:ext uri="{BB962C8B-B14F-4D97-AF65-F5344CB8AC3E}">
        <p14:creationId xmlns:p14="http://schemas.microsoft.com/office/powerpoint/2010/main" val="1586512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26</a:t>
            </a:fld>
            <a:endParaRPr lang="en-US"/>
          </a:p>
        </p:txBody>
      </p:sp>
    </p:spTree>
    <p:extLst>
      <p:ext uri="{BB962C8B-B14F-4D97-AF65-F5344CB8AC3E}">
        <p14:creationId xmlns:p14="http://schemas.microsoft.com/office/powerpoint/2010/main" val="2623723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7492" y="4419600"/>
            <a:ext cx="5977033" cy="3962400"/>
          </a:xfrm>
        </p:spPr>
        <p:txBody>
          <a:bodyPr numCol="2" spcCol="365760"/>
          <a:lstStyle/>
          <a:p>
            <a:r>
              <a:rPr lang="en-US" sz="1100" dirty="0"/>
              <a:t>Using a table napkin properly is more than just swiping at your mouth while eating spaghetti or some other messy food. Whether the napkin is made of paper or cloth, the manner of politely using it stays the same. </a:t>
            </a:r>
            <a:endParaRPr lang="en-US" sz="1100" dirty="0" smtClean="0"/>
          </a:p>
          <a:p>
            <a:r>
              <a:rPr lang="en-US" sz="1100" b="1" dirty="0" smtClean="0"/>
              <a:t>Before</a:t>
            </a:r>
          </a:p>
          <a:p>
            <a:r>
              <a:rPr lang="en-US" sz="1100" dirty="0" smtClean="0"/>
              <a:t>After </a:t>
            </a:r>
            <a:r>
              <a:rPr lang="en-US" sz="1100" dirty="0"/>
              <a:t>you're seated, wait for your host or guest of honor to pick up the napkin and place it on his lap. Use this signal as an indicator for you, the guest, to do the same. You can find the napkin either to the left of the forks, beneath the forks, or on the main plate. In a restaurant, the napkin may be folded in a fancy way and placed on the plate or in a glass. </a:t>
            </a:r>
          </a:p>
          <a:p>
            <a:r>
              <a:rPr lang="en-US" sz="1100" dirty="0"/>
              <a:t>It's not necessary to fully open a large napkin; just fold it in half. However, you can completely open a smaller luncheon napkin. </a:t>
            </a:r>
            <a:r>
              <a:rPr lang="en-US" sz="1100" dirty="0" smtClean="0"/>
              <a:t>If </a:t>
            </a:r>
            <a:r>
              <a:rPr lang="en-US" sz="1100" dirty="0"/>
              <a:t>your napkin falls on the floor during a very formal event, do not retrieve it. You should be able to signal a member of the serving staff that you need a fresh one. </a:t>
            </a:r>
          </a:p>
          <a:p>
            <a:r>
              <a:rPr lang="en-US" sz="1100" b="1" kern="1200" dirty="0" smtClean="0">
                <a:solidFill>
                  <a:schemeClr val="tx1"/>
                </a:solidFill>
                <a:latin typeface="Times New Roman" pitchFamily="18" charset="0"/>
                <a:ea typeface="+mn-ea"/>
                <a:cs typeface="+mn-cs"/>
              </a:rPr>
              <a:t>During</a:t>
            </a:r>
            <a:r>
              <a:rPr lang="en-US" sz="1100" kern="1200" dirty="0" smtClean="0">
                <a:solidFill>
                  <a:schemeClr val="tx1"/>
                </a:solidFill>
                <a:latin typeface="Times New Roman" pitchFamily="18" charset="0"/>
                <a:ea typeface="+mn-ea"/>
                <a:cs typeface="+mn-cs"/>
              </a:rPr>
              <a:t/>
            </a:r>
            <a:br>
              <a:rPr lang="en-US" sz="1100" kern="1200" dirty="0" smtClean="0">
                <a:solidFill>
                  <a:schemeClr val="tx1"/>
                </a:solidFill>
                <a:latin typeface="Times New Roman" pitchFamily="18" charset="0"/>
                <a:ea typeface="+mn-ea"/>
                <a:cs typeface="+mn-cs"/>
              </a:rPr>
            </a:br>
            <a:r>
              <a:rPr lang="en-US" sz="1100" dirty="0"/>
              <a:t>The napkin remains on your lap throughout the entire meal and should be used to gently blot your mouth. </a:t>
            </a:r>
          </a:p>
          <a:p>
            <a:r>
              <a:rPr lang="en-US" sz="1100" dirty="0" smtClean="0"/>
              <a:t>If </a:t>
            </a:r>
            <a:r>
              <a:rPr lang="en-US" sz="1100" dirty="0"/>
              <a:t>you need to leave the table during the meal, place your napkin on your chair and quietly excuse yourself from the table. Don't refold it.</a:t>
            </a:r>
          </a:p>
          <a:p>
            <a:r>
              <a:rPr lang="en-US" sz="1100" b="1" kern="1200" dirty="0" smtClean="0">
                <a:solidFill>
                  <a:schemeClr val="tx1"/>
                </a:solidFill>
                <a:latin typeface="Times New Roman" pitchFamily="18" charset="0"/>
                <a:ea typeface="+mn-ea"/>
                <a:cs typeface="+mn-cs"/>
              </a:rPr>
              <a:t>After</a:t>
            </a:r>
            <a:endParaRPr lang="en-US" sz="1100" dirty="0" smtClean="0"/>
          </a:p>
          <a:p>
            <a:r>
              <a:rPr lang="en-US" sz="1100" kern="1200" dirty="0" smtClean="0">
                <a:solidFill>
                  <a:schemeClr val="tx1"/>
                </a:solidFill>
                <a:latin typeface="Times New Roman" pitchFamily="18" charset="0"/>
                <a:ea typeface="+mn-ea"/>
                <a:cs typeface="+mn-cs"/>
              </a:rPr>
              <a:t>When you leave the table at the end of the meal, place your napkin loosely left of your plate or in the cent of your place setting if the plate has been cleared. It should not be crumpled or twisted, nor should it be folded.</a:t>
            </a:r>
          </a:p>
          <a:p>
            <a:r>
              <a:rPr lang="en-US" sz="1100" dirty="0" smtClean="0"/>
              <a:t>No </a:t>
            </a:r>
            <a:r>
              <a:rPr lang="en-US" sz="1100" dirty="0"/>
              <a:t>matter what the occasion, you shouldn't flap your napkin around like a flag before placing it in your lap, and don't tuck your napkin into your shirt like a bib. Never use a napkin to wipe off lipstick or to blow your nose!</a:t>
            </a:r>
          </a:p>
          <a:p>
            <a:r>
              <a:rPr lang="en-US" sz="1100" kern="1200" dirty="0" smtClean="0">
                <a:solidFill>
                  <a:schemeClr val="tx1"/>
                </a:solidFill>
                <a:latin typeface="Times New Roman" pitchFamily="18" charset="0"/>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27</a:t>
            </a:fld>
            <a:endParaRPr lang="en-US"/>
          </a:p>
        </p:txBody>
      </p:sp>
    </p:spTree>
    <p:extLst>
      <p:ext uri="{BB962C8B-B14F-4D97-AF65-F5344CB8AC3E}">
        <p14:creationId xmlns:p14="http://schemas.microsoft.com/office/powerpoint/2010/main" val="12814198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fun demonstration</a:t>
            </a:r>
            <a:r>
              <a:rPr lang="en-US" baseline="0" dirty="0" smtClean="0"/>
              <a:t> idea.</a:t>
            </a:r>
            <a:endParaRPr lang="en-US" dirty="0"/>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28</a:t>
            </a:fld>
            <a:endParaRPr lang="en-US"/>
          </a:p>
        </p:txBody>
      </p:sp>
    </p:spTree>
    <p:extLst>
      <p:ext uri="{BB962C8B-B14F-4D97-AF65-F5344CB8AC3E}">
        <p14:creationId xmlns:p14="http://schemas.microsoft.com/office/powerpoint/2010/main" val="14516405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C3326B-72C6-4D4B-A344-271495543FE0}" type="slidenum">
              <a:rPr lang="en-US" altLang="en-US">
                <a:solidFill>
                  <a:prstClr val="black"/>
                </a:solidFill>
              </a:rPr>
              <a:pPr/>
              <a:t>29</a:t>
            </a:fld>
            <a:endParaRPr lang="en-US" altLang="en-US">
              <a:solidFill>
                <a:prstClr val="black"/>
              </a:solidFill>
            </a:endParaRP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en-US" altLang="en-US" dirty="0" smtClean="0"/>
              <a:t>Print all 6 slides on 11</a:t>
            </a:r>
            <a:r>
              <a:rPr lang="en-US" altLang="en-US" baseline="0" dirty="0" smtClean="0"/>
              <a:t> X 17 paper and mount on poster board for quick visuals.</a:t>
            </a:r>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895A4DAD-1C42-413A-9BF6-F2C8D1A6D07F}" type="slidenum">
              <a:rPr lang="en-US" altLang="en-US" sz="1200" smtClean="0"/>
              <a:pPr/>
              <a:t>3</a:t>
            </a:fld>
            <a:endParaRPr lang="en-US" altLang="en-US" sz="1200" dirty="0" smtClean="0"/>
          </a:p>
        </p:txBody>
      </p:sp>
      <p:sp>
        <p:nvSpPr>
          <p:cNvPr id="240643"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240644" name="Rectangle 3"/>
          <p:cNvSpPr>
            <a:spLocks noGrp="1" noChangeArrowheads="1"/>
          </p:cNvSpPr>
          <p:nvPr>
            <p:ph type="body" idx="1"/>
          </p:nvPr>
        </p:nvSpPr>
        <p:spPr>
          <a:xfrm>
            <a:off x="935252" y="4415790"/>
            <a:ext cx="5139898" cy="4183380"/>
          </a:xfrm>
          <a:solidFill>
            <a:srgbClr val="FFFFFF"/>
          </a:solidFill>
          <a:ln>
            <a:solidFill>
              <a:srgbClr val="000000"/>
            </a:solidFill>
          </a:ln>
        </p:spPr>
        <p:txBody>
          <a:bodyPr/>
          <a:lstStyle/>
          <a:p>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699781-19E2-48C9-9547-23F1A8704EEF}" type="slidenum">
              <a:rPr lang="en-US" altLang="en-US">
                <a:solidFill>
                  <a:prstClr val="black"/>
                </a:solidFill>
              </a:rPr>
              <a:pPr/>
              <a:t>30</a:t>
            </a:fld>
            <a:endParaRPr lang="en-US" altLang="en-US">
              <a:solidFill>
                <a:prstClr val="black"/>
              </a:solidFill>
            </a:endParaRPr>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r>
              <a:rPr lang="en-US" altLang="en-US"/>
              <a:t>Flower – to pollinated so it becomes a fruit.</a:t>
            </a:r>
          </a:p>
          <a:p>
            <a:endParaRPr lang="en-US" altLang="en-US"/>
          </a:p>
          <a:p>
            <a:r>
              <a:rPr lang="en-US" altLang="en-US"/>
              <a:t>Fruit – to produce seed so other plants can be produced.</a:t>
            </a:r>
          </a:p>
          <a:p>
            <a:endParaRPr lang="en-US" altLang="en-US"/>
          </a:p>
          <a:p>
            <a:r>
              <a:rPr lang="en-US" altLang="en-US"/>
              <a:t>Roots - take water and minerals from soil for the plant to make food.</a:t>
            </a:r>
          </a:p>
          <a:p>
            <a:endParaRPr lang="en-US" altLang="en-US"/>
          </a:p>
          <a:p>
            <a:r>
              <a:rPr lang="en-US" altLang="en-US"/>
              <a:t>Stem – moves water and minerals from roots to other parts of plant.  Retuns food to be stored in roots.</a:t>
            </a:r>
          </a:p>
          <a:p>
            <a:endParaRPr lang="en-US" altLang="en-US"/>
          </a:p>
          <a:p>
            <a:r>
              <a:rPr lang="en-US" altLang="en-US"/>
              <a:t>Leaf – makes food.  When sun shines on a leaf, it takes carbon dioxide and the water that is already in the plant to make sugar.  Chlorophyll in the leaves help make this possible.  As the food is being made, the plant gives off oxygen which is important to animal life.  “Photosynthesis”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6F3E51-8992-4D29-9B4A-9C5161F2B169}" type="slidenum">
              <a:rPr lang="en-US" altLang="en-US">
                <a:solidFill>
                  <a:prstClr val="black"/>
                </a:solidFill>
              </a:rPr>
              <a:pPr/>
              <a:t>31</a:t>
            </a:fld>
            <a:endParaRPr lang="en-US" altLang="en-US">
              <a:solidFill>
                <a:prstClr val="black"/>
              </a:solidFill>
            </a:endParaRPr>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r>
              <a:rPr lang="en-US" altLang="en-US"/>
              <a:t>Stems – asparagus, celery, rhubarb</a:t>
            </a:r>
          </a:p>
          <a:p>
            <a:r>
              <a:rPr lang="en-US" altLang="en-US"/>
              <a:t>Leaf – lettuce, spinach, cabbage, parsley, swiss chard, collard greens, dill,</a:t>
            </a:r>
          </a:p>
          <a:p>
            <a:r>
              <a:rPr lang="en-US" altLang="en-US"/>
              <a:t>Seed – corn, wheat, soy, beans, peas, bean, lima bean</a:t>
            </a:r>
          </a:p>
          <a:p>
            <a:r>
              <a:rPr lang="en-US" altLang="en-US"/>
              <a:t>Roots – beets, carrots, radishes, turnip, sweet potato </a:t>
            </a:r>
          </a:p>
          <a:p>
            <a:r>
              <a:rPr lang="en-US" altLang="en-US"/>
              <a:t>Tubers – potato, (fleshy tuberous root)</a:t>
            </a:r>
          </a:p>
          <a:p>
            <a:r>
              <a:rPr lang="en-US" altLang="en-US"/>
              <a:t>Bulb – garlic, onion, water chestnuts</a:t>
            </a:r>
          </a:p>
          <a:p>
            <a:r>
              <a:rPr lang="en-US" altLang="en-US"/>
              <a:t>Flower – broccoli, cauliflower, brussel sprouts </a:t>
            </a:r>
          </a:p>
          <a:p>
            <a:r>
              <a:rPr lang="en-US" altLang="en-US"/>
              <a:t>Fruits – apples, oranges, banana, cherry, berries, pumpkin, cantaloupe, tomatoes, eggplant, okra, pepper, squash, watermelon, cucumber, grape, plum, apricot, peaches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965329-B995-41A0-9E9D-9CC90162C13F}" type="slidenum">
              <a:rPr lang="en-US" altLang="en-US">
                <a:solidFill>
                  <a:prstClr val="black"/>
                </a:solidFill>
              </a:rPr>
              <a:pPr/>
              <a:t>32</a:t>
            </a:fld>
            <a:endParaRPr lang="en-US" altLang="en-US">
              <a:solidFill>
                <a:prstClr val="black"/>
              </a:solidFill>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r>
              <a:rPr lang="en-US" altLang="en-US"/>
              <a:t>Let the dip set over night for the best flavor.</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570CBE-4DEA-404F-B16F-E71346EB7E35}" type="slidenum">
              <a:rPr lang="en-US" altLang="en-US">
                <a:solidFill>
                  <a:prstClr val="black"/>
                </a:solidFill>
              </a:rPr>
              <a:pPr/>
              <a:t>33</a:t>
            </a:fld>
            <a:endParaRPr lang="en-US" altLang="en-US">
              <a:solidFill>
                <a:prstClr val="black"/>
              </a:solidFill>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1AA40A-46F3-4419-8B47-EE3CB7DFE48E}" type="slidenum">
              <a:rPr lang="en-US" altLang="en-US">
                <a:solidFill>
                  <a:prstClr val="black"/>
                </a:solidFill>
              </a:rPr>
              <a:pPr/>
              <a:t>34</a:t>
            </a:fld>
            <a:endParaRPr lang="en-US" altLang="en-US">
              <a:solidFill>
                <a:prstClr val="black"/>
              </a:solidFill>
            </a:endParaRPr>
          </a:p>
        </p:txBody>
      </p:sp>
      <p:sp>
        <p:nvSpPr>
          <p:cNvPr id="18434" name="Rectangle 2"/>
          <p:cNvSpPr>
            <a:spLocks noGrp="1" noRot="1" noChangeAspect="1" noChangeArrowheads="1" noTextEdit="1"/>
          </p:cNvSpPr>
          <p:nvPr>
            <p:ph type="sldImg"/>
          </p:nvPr>
        </p:nvSpPr>
        <p:spPr>
          <a:xfrm>
            <a:off x="1143000" y="685800"/>
            <a:ext cx="4648200" cy="3486150"/>
          </a:xfrm>
          <a:ln/>
        </p:spPr>
      </p:sp>
      <p:sp>
        <p:nvSpPr>
          <p:cNvPr id="18435" name="Rectangle 3"/>
          <p:cNvSpPr>
            <a:spLocks noGrp="1" noChangeArrowheads="1"/>
          </p:cNvSpPr>
          <p:nvPr>
            <p:ph type="body" idx="1"/>
          </p:nvPr>
        </p:nvSpPr>
        <p:spPr/>
        <p:txBody>
          <a:bodyPr/>
          <a:lstStyle/>
          <a:p>
            <a:pPr>
              <a:lnSpc>
                <a:spcPct val="90000"/>
              </a:lnSpc>
            </a:pPr>
            <a:r>
              <a:rPr lang="en-US" altLang="en-US" sz="1000"/>
              <a:t>The USDA encourages us to eat </a:t>
            </a:r>
            <a:r>
              <a:rPr lang="en-US" altLang="en-US" sz="1000" b="1"/>
              <a:t>5 A Day</a:t>
            </a:r>
            <a:r>
              <a:rPr lang="en-US" altLang="en-US" sz="1000"/>
              <a:t>, that is 5 servings of vegetables and fruits each day, along with drinking lots of water and getting plenty of exercise to maintain our health.</a:t>
            </a:r>
          </a:p>
          <a:p>
            <a:pPr>
              <a:lnSpc>
                <a:spcPct val="90000"/>
              </a:lnSpc>
              <a:buClr>
                <a:srgbClr val="669900"/>
              </a:buClr>
              <a:buFont typeface="Wingdings" pitchFamily="2" charset="2"/>
              <a:buNone/>
            </a:pPr>
            <a:r>
              <a:rPr lang="en-US" altLang="en-US" sz="1000"/>
              <a:t>Spinach Dip Nutritional Information – 76 calories per serving</a:t>
            </a:r>
          </a:p>
          <a:p>
            <a:pPr>
              <a:lnSpc>
                <a:spcPct val="90000"/>
              </a:lnSpc>
              <a:buClr>
                <a:srgbClr val="669900"/>
              </a:buClr>
              <a:buFont typeface="Wingdings" pitchFamily="2" charset="2"/>
              <a:buNone/>
            </a:pPr>
            <a:r>
              <a:rPr lang="en-US" altLang="en-US" sz="1000"/>
              <a:t>9% total fat</a:t>
            </a:r>
          </a:p>
          <a:p>
            <a:pPr>
              <a:lnSpc>
                <a:spcPct val="90000"/>
              </a:lnSpc>
              <a:buClr>
                <a:srgbClr val="669900"/>
              </a:buClr>
              <a:buFont typeface="Wingdings" pitchFamily="2" charset="2"/>
              <a:buNone/>
            </a:pPr>
            <a:r>
              <a:rPr lang="en-US" altLang="en-US" sz="1000"/>
              <a:t>5% saturated fat</a:t>
            </a:r>
          </a:p>
          <a:p>
            <a:pPr>
              <a:lnSpc>
                <a:spcPct val="90000"/>
              </a:lnSpc>
              <a:buClr>
                <a:srgbClr val="669900"/>
              </a:buClr>
              <a:buFont typeface="Wingdings" pitchFamily="2" charset="2"/>
              <a:buNone/>
            </a:pPr>
            <a:r>
              <a:rPr lang="en-US" altLang="en-US" sz="1000"/>
              <a:t>3% cholesterol</a:t>
            </a:r>
          </a:p>
          <a:p>
            <a:pPr>
              <a:lnSpc>
                <a:spcPct val="90000"/>
              </a:lnSpc>
              <a:buClr>
                <a:srgbClr val="669900"/>
              </a:buClr>
              <a:buFont typeface="Wingdings" pitchFamily="2" charset="2"/>
              <a:buNone/>
            </a:pPr>
            <a:r>
              <a:rPr lang="en-US" altLang="en-US" sz="1000"/>
              <a:t>2% carbohydrate</a:t>
            </a:r>
          </a:p>
          <a:p>
            <a:pPr>
              <a:lnSpc>
                <a:spcPct val="90000"/>
              </a:lnSpc>
              <a:buClr>
                <a:srgbClr val="669900"/>
              </a:buClr>
              <a:buFont typeface="Wingdings" pitchFamily="2" charset="2"/>
              <a:buNone/>
            </a:pPr>
            <a:r>
              <a:rPr lang="en-US" altLang="en-US" sz="1000"/>
              <a:t>3% dietary fiber 7% sodium</a:t>
            </a:r>
          </a:p>
          <a:p>
            <a:pPr>
              <a:lnSpc>
                <a:spcPct val="90000"/>
              </a:lnSpc>
              <a:buClr>
                <a:srgbClr val="669900"/>
              </a:buClr>
              <a:buFont typeface="Wingdings" pitchFamily="2" charset="2"/>
              <a:buNone/>
            </a:pPr>
            <a:r>
              <a:rPr lang="en-US" altLang="en-US" sz="1000"/>
              <a:t>3% trace iron</a:t>
            </a:r>
          </a:p>
          <a:p>
            <a:pPr>
              <a:lnSpc>
                <a:spcPct val="90000"/>
              </a:lnSpc>
              <a:buClr>
                <a:srgbClr val="669900"/>
              </a:buClr>
              <a:buFont typeface="Wingdings" pitchFamily="2" charset="2"/>
              <a:buNone/>
            </a:pPr>
            <a:r>
              <a:rPr lang="en-US" altLang="en-US" sz="1000"/>
              <a:t>8% vitamin C</a:t>
            </a:r>
          </a:p>
          <a:p>
            <a:pPr>
              <a:lnSpc>
                <a:spcPct val="90000"/>
              </a:lnSpc>
              <a:buClr>
                <a:srgbClr val="669900"/>
              </a:buClr>
              <a:buFont typeface="Wingdings" pitchFamily="2" charset="2"/>
              <a:buNone/>
            </a:pPr>
            <a:r>
              <a:rPr lang="en-US" altLang="en-US" sz="1000"/>
              <a:t>31% vitamin A</a:t>
            </a:r>
          </a:p>
          <a:p>
            <a:pPr>
              <a:lnSpc>
                <a:spcPct val="90000"/>
              </a:lnSpc>
              <a:buClr>
                <a:srgbClr val="669900"/>
              </a:buClr>
              <a:buFont typeface="Wingdings" pitchFamily="2" charset="2"/>
              <a:buNone/>
            </a:pPr>
            <a:r>
              <a:rPr lang="en-US" altLang="en-US" sz="1000"/>
              <a:t>6% folic acid</a:t>
            </a:r>
          </a:p>
          <a:p>
            <a:pPr>
              <a:lnSpc>
                <a:spcPct val="90000"/>
              </a:lnSpc>
            </a:pPr>
            <a:r>
              <a:rPr lang="en-US" altLang="en-US" sz="1000"/>
              <a:t>Plant and Food Science are a natural combination for Healthy Living.</a:t>
            </a:r>
          </a:p>
          <a:p>
            <a:pPr>
              <a:lnSpc>
                <a:spcPct val="90000"/>
              </a:lnSpc>
            </a:pPr>
            <a:endParaRPr lang="en-US" altLang="en-US" sz="1000"/>
          </a:p>
          <a:p>
            <a:pPr>
              <a:lnSpc>
                <a:spcPct val="90000"/>
              </a:lnSpc>
            </a:pPr>
            <a:r>
              <a:rPr lang="en-US" altLang="en-US" sz="1000"/>
              <a:t>Fruits and Vegetables are filled with vitamins and minerals.</a:t>
            </a:r>
          </a:p>
          <a:p>
            <a:pPr>
              <a:lnSpc>
                <a:spcPct val="90000"/>
              </a:lnSpc>
            </a:pPr>
            <a:endParaRPr lang="en-US" altLang="en-US" sz="1000"/>
          </a:p>
          <a:p>
            <a:pPr>
              <a:lnSpc>
                <a:spcPct val="90000"/>
              </a:lnSpc>
            </a:pPr>
            <a:r>
              <a:rPr lang="en-US" altLang="en-US" sz="1000"/>
              <a:t>We receive physical exercise from producing our own gardens and encourage good mental health by having a hobby such as gardening or cooking.</a:t>
            </a:r>
          </a:p>
          <a:p>
            <a:pPr>
              <a:lnSpc>
                <a:spcPct val="90000"/>
              </a:lnSpc>
            </a:pPr>
            <a:endParaRPr lang="en-US" altLang="en-US" sz="1000"/>
          </a:p>
          <a:p>
            <a:pPr>
              <a:lnSpc>
                <a:spcPct val="90000"/>
              </a:lnSpc>
            </a:pPr>
            <a:r>
              <a:rPr lang="en-US" altLang="en-US" sz="1000"/>
              <a:t>Through both my plant and food science 4-H projects I am able to achieve as our 4-H pledge states</a:t>
            </a:r>
          </a:p>
          <a:p>
            <a:pPr algn="ctr">
              <a:lnSpc>
                <a:spcPct val="90000"/>
              </a:lnSpc>
            </a:pPr>
            <a:r>
              <a:rPr lang="en-US" altLang="en-US" sz="1000" b="1"/>
              <a:t>“My Health for greater living in my club, community, country and world.”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examples of visuals for the group to evaluate.</a:t>
            </a:r>
          </a:p>
          <a:p>
            <a:endParaRPr lang="en-US" baseline="0" dirty="0" smtClean="0"/>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35</a:t>
            </a:fld>
            <a:endParaRPr lang="en-US"/>
          </a:p>
        </p:txBody>
      </p:sp>
    </p:spTree>
    <p:extLst>
      <p:ext uri="{BB962C8B-B14F-4D97-AF65-F5344CB8AC3E}">
        <p14:creationId xmlns:p14="http://schemas.microsoft.com/office/powerpoint/2010/main" val="5069183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36</a:t>
            </a:fld>
            <a:endParaRPr lang="en-US"/>
          </a:p>
        </p:txBody>
      </p:sp>
    </p:spTree>
    <p:extLst>
      <p:ext uri="{BB962C8B-B14F-4D97-AF65-F5344CB8AC3E}">
        <p14:creationId xmlns:p14="http://schemas.microsoft.com/office/powerpoint/2010/main" val="2501327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06B17924-4617-453B-AD6F-1818A52D3275}" type="slidenum">
              <a:rPr lang="en-US" altLang="en-US" sz="1200" smtClean="0"/>
              <a:pPr/>
              <a:t>4</a:t>
            </a:fld>
            <a:endParaRPr lang="en-US" altLang="en-US" sz="1200" dirty="0" smtClean="0"/>
          </a:p>
        </p:txBody>
      </p:sp>
      <p:sp>
        <p:nvSpPr>
          <p:cNvPr id="241667"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241668" name="Rectangle 3"/>
          <p:cNvSpPr>
            <a:spLocks noGrp="1" noChangeArrowheads="1"/>
          </p:cNvSpPr>
          <p:nvPr>
            <p:ph type="body" idx="1"/>
          </p:nvPr>
        </p:nvSpPr>
        <p:spPr>
          <a:xfrm>
            <a:off x="935252" y="4415790"/>
            <a:ext cx="5139898" cy="4183380"/>
          </a:xfrm>
          <a:solidFill>
            <a:srgbClr val="FFFFFF"/>
          </a:solidFill>
          <a:ln>
            <a:solidFill>
              <a:srgbClr val="000000"/>
            </a:solidFill>
          </a:ln>
        </p:spPr>
        <p:txBody>
          <a:bodyPr/>
          <a:lstStyle/>
          <a:p>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C8A38E71-F805-4CC6-AB37-C1D95950BBEF}" type="slidenum">
              <a:rPr lang="en-US" altLang="en-US" sz="1200" smtClean="0"/>
              <a:pPr/>
              <a:t>5</a:t>
            </a:fld>
            <a:endParaRPr lang="en-US" altLang="en-US" sz="1200" dirty="0" smtClean="0"/>
          </a:p>
        </p:txBody>
      </p:sp>
      <p:sp>
        <p:nvSpPr>
          <p:cNvPr id="242691"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242692" name="Rectangle 3"/>
          <p:cNvSpPr>
            <a:spLocks noGrp="1" noChangeArrowheads="1"/>
          </p:cNvSpPr>
          <p:nvPr>
            <p:ph type="body" idx="1"/>
          </p:nvPr>
        </p:nvSpPr>
        <p:spPr>
          <a:xfrm>
            <a:off x="935252" y="4415790"/>
            <a:ext cx="5139898" cy="4183380"/>
          </a:xfrm>
          <a:solidFill>
            <a:srgbClr val="FFFFFF"/>
          </a:solidFill>
          <a:ln>
            <a:solidFill>
              <a:srgbClr val="000000"/>
            </a:solidFill>
          </a:ln>
        </p:spPr>
        <p:txBody>
          <a:bodyPr/>
          <a:lstStyle/>
          <a:p>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3650D2D6-9D5B-4F16-B400-BA03CA1C70BF}" type="slidenum">
              <a:rPr lang="en-US" altLang="en-US" sz="1200" smtClean="0"/>
              <a:pPr/>
              <a:t>6</a:t>
            </a:fld>
            <a:endParaRPr lang="en-US" altLang="en-US" sz="1200" dirty="0" smtClean="0"/>
          </a:p>
        </p:txBody>
      </p:sp>
      <p:sp>
        <p:nvSpPr>
          <p:cNvPr id="243715" name="Rectangle 1026"/>
          <p:cNvSpPr>
            <a:spLocks noGrp="1" noRot="1" noChangeAspect="1" noChangeArrowheads="1" noTextEdit="1"/>
          </p:cNvSpPr>
          <p:nvPr>
            <p:ph type="sldImg"/>
          </p:nvPr>
        </p:nvSpPr>
        <p:spPr>
          <a:xfrm>
            <a:off x="1181100" y="696913"/>
            <a:ext cx="4648200" cy="3486150"/>
          </a:xfrm>
          <a:solidFill>
            <a:srgbClr val="FFFFFF"/>
          </a:solidFill>
          <a:ln/>
        </p:spPr>
      </p:sp>
      <p:sp>
        <p:nvSpPr>
          <p:cNvPr id="243716" name="Rectangle 1027"/>
          <p:cNvSpPr>
            <a:spLocks noGrp="1" noChangeArrowheads="1"/>
          </p:cNvSpPr>
          <p:nvPr>
            <p:ph type="body" idx="1"/>
          </p:nvPr>
        </p:nvSpPr>
        <p:spPr>
          <a:xfrm>
            <a:off x="935252" y="4415790"/>
            <a:ext cx="5139898" cy="4183380"/>
          </a:xfrm>
          <a:solidFill>
            <a:srgbClr val="FFFFFF"/>
          </a:solidFill>
          <a:ln>
            <a:solidFill>
              <a:srgbClr val="000000"/>
            </a:solidFill>
          </a:ln>
        </p:spPr>
        <p:txBody>
          <a:bodyPr/>
          <a:lstStyle/>
          <a:p>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837C2616-FAAE-4C6E-816C-F815A7ADC4BA}" type="slidenum">
              <a:rPr lang="en-US" altLang="en-US" sz="1200" smtClean="0"/>
              <a:pPr/>
              <a:t>7</a:t>
            </a:fld>
            <a:endParaRPr lang="en-US" altLang="en-US" sz="1200" dirty="0" smtClean="0"/>
          </a:p>
        </p:txBody>
      </p:sp>
      <p:sp>
        <p:nvSpPr>
          <p:cNvPr id="244739"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244740" name="Rectangle 3"/>
          <p:cNvSpPr>
            <a:spLocks noGrp="1" noChangeArrowheads="1"/>
          </p:cNvSpPr>
          <p:nvPr>
            <p:ph type="body" idx="1"/>
          </p:nvPr>
        </p:nvSpPr>
        <p:spPr>
          <a:xfrm>
            <a:off x="935252" y="4415790"/>
            <a:ext cx="5139898" cy="4183380"/>
          </a:xfrm>
          <a:solidFill>
            <a:srgbClr val="FFFFFF"/>
          </a:solidFill>
          <a:ln>
            <a:solidFill>
              <a:srgbClr val="000000"/>
            </a:solidFill>
          </a:ln>
        </p:spPr>
        <p:txBody>
          <a:bodyPr/>
          <a:lstStyle/>
          <a:p>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83E6AD2F-10A6-4795-B0BD-96B2A7453C87}" type="slidenum">
              <a:rPr lang="en-US" altLang="en-US" sz="1200" smtClean="0"/>
              <a:pPr/>
              <a:t>8</a:t>
            </a:fld>
            <a:endParaRPr lang="en-US" altLang="en-US" sz="1200" dirty="0" smtClean="0"/>
          </a:p>
        </p:txBody>
      </p:sp>
      <p:sp>
        <p:nvSpPr>
          <p:cNvPr id="245763" name="Rectangle 2"/>
          <p:cNvSpPr>
            <a:spLocks noGrp="1" noRot="1" noChangeAspect="1" noChangeArrowheads="1" noTextEdit="1"/>
          </p:cNvSpPr>
          <p:nvPr>
            <p:ph type="sldImg"/>
          </p:nvPr>
        </p:nvSpPr>
        <p:spPr>
          <a:xfrm>
            <a:off x="990600" y="685800"/>
            <a:ext cx="4648200" cy="3486150"/>
          </a:xfrm>
          <a:solidFill>
            <a:srgbClr val="FFFFFF"/>
          </a:solidFill>
          <a:ln/>
        </p:spPr>
      </p:sp>
      <p:sp>
        <p:nvSpPr>
          <p:cNvPr id="245764" name="Rectangle 3"/>
          <p:cNvSpPr>
            <a:spLocks noGrp="1" noChangeArrowheads="1"/>
          </p:cNvSpPr>
          <p:nvPr>
            <p:ph type="body" idx="1"/>
          </p:nvPr>
        </p:nvSpPr>
        <p:spPr>
          <a:xfrm>
            <a:off x="935252" y="4415790"/>
            <a:ext cx="5139898" cy="4183380"/>
          </a:xfrm>
          <a:solidFill>
            <a:srgbClr val="FFFFFF"/>
          </a:solidFill>
          <a:ln>
            <a:solidFill>
              <a:srgbClr val="000000"/>
            </a:solidFill>
          </a:ln>
        </p:spPr>
        <p:txBody>
          <a:bodyPr/>
          <a:lstStyle/>
          <a:p>
            <a:r>
              <a:rPr lang="en-US" altLang="en-US" dirty="0" smtClean="0"/>
              <a:t>To inform ( explain or teach.  This type of presentation helps the listener know</a:t>
            </a:r>
            <a:r>
              <a:rPr lang="en-US" altLang="en-US" baseline="0" dirty="0" smtClean="0"/>
              <a:t> or understand more about a topic.</a:t>
            </a:r>
          </a:p>
          <a:p>
            <a:r>
              <a:rPr lang="en-US" altLang="en-US" baseline="0" dirty="0" smtClean="0"/>
              <a:t>To persuade (or convince).  The listener is encouraged to accept a challenge, change an attitude, or take action as a result of this presentation</a:t>
            </a:r>
          </a:p>
          <a:p>
            <a:r>
              <a:rPr lang="en-US" altLang="en-US" baseline="0" dirty="0" smtClean="0"/>
              <a:t>To inspire.  The presentation should have emotional impact on listeners.  The topic, examples, and delivery, contribute to an inspirational presentation.</a:t>
            </a:r>
          </a:p>
          <a:p>
            <a:r>
              <a:rPr lang="en-US" altLang="en-US" baseline="0" dirty="0" smtClean="0"/>
              <a:t>To entertain.  This presentation is designed to fit a specific occasion the audience to enjoy.  It may involve additional speaker/audience interaction. </a:t>
            </a:r>
          </a:p>
          <a:p>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83E6AD2F-10A6-4795-B0BD-96B2A7453C87}" type="slidenum">
              <a:rPr lang="en-US" altLang="en-US" sz="1200" smtClean="0"/>
              <a:pPr/>
              <a:t>9</a:t>
            </a:fld>
            <a:endParaRPr lang="en-US" altLang="en-US" sz="1200" dirty="0" smtClean="0"/>
          </a:p>
        </p:txBody>
      </p:sp>
      <p:sp>
        <p:nvSpPr>
          <p:cNvPr id="245763"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245764" name="Rectangle 3"/>
          <p:cNvSpPr>
            <a:spLocks noGrp="1" noChangeArrowheads="1"/>
          </p:cNvSpPr>
          <p:nvPr>
            <p:ph type="body" idx="1"/>
          </p:nvPr>
        </p:nvSpPr>
        <p:spPr>
          <a:xfrm>
            <a:off x="936839" y="4267200"/>
            <a:ext cx="5139898" cy="4343400"/>
          </a:xfrm>
          <a:solidFill>
            <a:srgbClr val="FFFFFF"/>
          </a:solidFill>
          <a:ln>
            <a:solidFill>
              <a:srgbClr val="000000"/>
            </a:solidFill>
          </a:ln>
        </p:spPr>
        <p:txBody>
          <a:bodyPr/>
          <a:lstStyle/>
          <a:p>
            <a:r>
              <a:rPr lang="en-US" altLang="en-US" dirty="0" smtClean="0"/>
              <a:t>Introduction</a:t>
            </a:r>
            <a:r>
              <a:rPr lang="en-US" altLang="en-US" baseline="0" dirty="0" smtClean="0"/>
              <a:t> – Captures the attention of</a:t>
            </a:r>
            <a:r>
              <a:rPr lang="en-US" altLang="en-US" dirty="0" smtClean="0"/>
              <a:t> the audience.  It introduces the central thought of the presentation and appeals to the interests of the audience.  It can make the first request for action from the listener.</a:t>
            </a:r>
            <a:endParaRPr lang="en-US" altLang="en-US" baseline="0" dirty="0" smtClean="0"/>
          </a:p>
          <a:p>
            <a:pPr marL="228600" lvl="1"/>
            <a:r>
              <a:rPr lang="en-US" altLang="en-US" baseline="0" dirty="0" smtClean="0"/>
              <a:t>Possibilities:</a:t>
            </a:r>
            <a:r>
              <a:rPr lang="en-US" altLang="en-US" dirty="0" smtClean="0"/>
              <a:t> s</a:t>
            </a:r>
            <a:r>
              <a:rPr lang="en-US" altLang="en-US" baseline="0" dirty="0" smtClean="0"/>
              <a:t>tory, startling statement, statistics, </a:t>
            </a:r>
            <a:r>
              <a:rPr lang="en-US" altLang="en-US" dirty="0" smtClean="0"/>
              <a:t>q</a:t>
            </a:r>
            <a:r>
              <a:rPr lang="en-US" altLang="en-US" baseline="0" dirty="0" smtClean="0"/>
              <a:t>uote, challenge, anecdote, familiar saying , reference to common experience with humor,</a:t>
            </a:r>
            <a:r>
              <a:rPr lang="en-US" altLang="en-US" dirty="0" smtClean="0"/>
              <a:t> q</a:t>
            </a:r>
            <a:r>
              <a:rPr lang="en-US" altLang="en-US" baseline="0" dirty="0" smtClean="0"/>
              <a:t>uestion, limerick, etc.</a:t>
            </a:r>
          </a:p>
          <a:p>
            <a:r>
              <a:rPr lang="en-US" altLang="en-US" baseline="0" dirty="0" smtClean="0"/>
              <a:t>Body – Presents the major points through discussion, facts, visuals and examples.  This is the longest section of the presentation.  There should be a logical sequence</a:t>
            </a:r>
            <a:r>
              <a:rPr lang="en-US" altLang="en-US" dirty="0" smtClean="0"/>
              <a:t> to the points.</a:t>
            </a:r>
            <a:endParaRPr lang="en-US" altLang="en-US" baseline="0" dirty="0" smtClean="0"/>
          </a:p>
          <a:p>
            <a:pPr marL="228600" lvl="1"/>
            <a:r>
              <a:rPr lang="en-US" altLang="en-US" baseline="0" dirty="0" smtClean="0"/>
              <a:t>Three ways to help listeners remember the message – repetition; examples and focus on the group interest</a:t>
            </a:r>
          </a:p>
          <a:p>
            <a:pPr marL="228600" lvl="1"/>
            <a:r>
              <a:rPr lang="en-US" altLang="en-US" baseline="0" dirty="0" smtClean="0"/>
              <a:t>There is no one best way to deliver the main points.  Personal style and audience are key.  Be yourself.</a:t>
            </a:r>
          </a:p>
          <a:p>
            <a:r>
              <a:rPr lang="en-US" altLang="en-US" baseline="0" dirty="0" smtClean="0"/>
              <a:t>Conclusion – Restates the central thought and summarizes the major highlights of the presentation.  It makes a final appeal to the audience for action.  It alerts the listeners hat you are coming to the end of the presentation and provides a final, memorable statement to the</a:t>
            </a:r>
            <a:r>
              <a:rPr lang="en-US" altLang="en-US" dirty="0" smtClean="0"/>
              <a:t> group.</a:t>
            </a:r>
            <a:endParaRPr lang="en-US" altLang="en-US" baseline="0" dirty="0" smtClean="0"/>
          </a:p>
          <a:p>
            <a:pPr marL="171450" lvl="1" indent="57150"/>
            <a:r>
              <a:rPr lang="en-US" altLang="en-US" baseline="0" dirty="0" smtClean="0"/>
              <a:t>The conclusion could be a summary of points; a story or a quote.  Do not over use quotes.  Use your own thoughts.</a:t>
            </a:r>
          </a:p>
          <a:p>
            <a:pPr lvl="0"/>
            <a:r>
              <a:rPr lang="en-US" altLang="en-US" baseline="0" dirty="0" smtClean="0"/>
              <a:t>Listeners tend to remember the first an last things said.  Give the introduction and conclusion special attention.</a:t>
            </a:r>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7927" y="681931"/>
            <a:ext cx="7772400" cy="3432869"/>
          </a:xfrm>
        </p:spPr>
        <p:txBody>
          <a:bodyPr anchor="b">
            <a:noAutofit/>
          </a:bodyPr>
          <a:lstStyle>
            <a:lvl1pPr>
              <a:lnSpc>
                <a:spcPct val="100000"/>
              </a:lnSpc>
              <a:defRPr sz="8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191000"/>
            <a:ext cx="6400800" cy="9144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4/30/2015</a:t>
            </a:fld>
            <a:endParaRPr lang="en-US" dirty="0"/>
          </a:p>
        </p:txBody>
      </p:sp>
      <p:sp>
        <p:nvSpPr>
          <p:cNvPr id="8"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9"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17325060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500092" y="1066800"/>
            <a:ext cx="8229600" cy="4038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66947117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906962"/>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906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720839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E2FBA01-97AC-405A-8704-92487C5C203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39499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37ABEA-8B45-4174-A78A-35DD3774D7A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7644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354AE7B-0724-43DB-87EC-DF33472F175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83414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806416F-5690-4131-BEEB-0A542A7C441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5145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1EA235B-9590-4BB8-8BFE-2381DD3D4F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8361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939F4EC-EAE2-47DD-A87E-3B4FCA8BA7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0385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59FD76E-6610-4932-A0DD-9FF429473C4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16110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F492A6B-FB48-4BFB-BA11-FBB4A11EA80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0689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500092" y="1066800"/>
            <a:ext cx="8229600" cy="4038601"/>
          </a:xfrm>
        </p:spPr>
        <p:txBody>
          <a:bodyPr/>
          <a:lstStyle>
            <a:lvl5pPr>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4/30/2015</a:t>
            </a:fld>
            <a:endParaRPr lang="en-US" dirty="0"/>
          </a:p>
        </p:txBody>
      </p:sp>
      <p:sp>
        <p:nvSpPr>
          <p:cNvPr id="8"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9"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90780836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E259568-59EB-4286-9104-6291BDECFD9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0474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E5C7A21-89E6-4727-AE89-84F6F55B584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3869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9FF1744-DB81-4E48-A1B4-1D41341C0FA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113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117899-63D4-43D1-B070-29991C40BF4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785778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35CC38A-1860-46BC-8807-E4D4CA16886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355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866CCFD-8334-44BC-A262-5881348412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94861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5B9EEEF-2DC3-48BB-B848-7F93EAA8CA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45228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A670FBD-8951-4276-A45D-3D1BCA05D8C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1678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3137D85-A90B-4CA8-98AF-8EDF73AD35B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37118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5329BEF-2715-48B5-92F4-62631BCD4A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4882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2954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39925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Oval 6"/>
          <p:cNvSpPr/>
          <p:nvPr/>
        </p:nvSpPr>
        <p:spPr>
          <a:xfrm>
            <a:off x="4495800" y="38481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8481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8481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4/30/2015</a:t>
            </a:fld>
            <a:endParaRPr lang="en-US" dirty="0"/>
          </a:p>
        </p:txBody>
      </p:sp>
      <p:sp>
        <p:nvSpPr>
          <p:cNvPr id="11"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2"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133662042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642B8E3-871C-4592-9424-73F4208BC3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36377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F04783C-0997-4638-8C10-4DC914B5C1B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91933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83B24BD-AF14-4777-B502-63394C7A1D3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068819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3309482-DB7C-4C41-9069-8411B2352C3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59126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DCC9B15-777E-4D7B-BA4B-F6BD2255851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4004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066800"/>
            <a:ext cx="4038600" cy="4038601"/>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Content Placeholder 8"/>
          <p:cNvSpPr>
            <a:spLocks noGrp="1"/>
          </p:cNvSpPr>
          <p:nvPr>
            <p:ph sz="quarter" idx="13"/>
          </p:nvPr>
        </p:nvSpPr>
        <p:spPr>
          <a:xfrm>
            <a:off x="365760" y="1066800"/>
            <a:ext cx="4041648" cy="4038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4/30/2015</a:t>
            </a:fld>
            <a:endParaRPr lang="en-US" dirty="0"/>
          </a:p>
        </p:txBody>
      </p:sp>
      <p:sp>
        <p:nvSpPr>
          <p:cNvPr id="10"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1"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
        <p:nvSpPr>
          <p:cNvPr id="12"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4564533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6800"/>
            <a:ext cx="4040188" cy="609600"/>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8200" y="1066800"/>
            <a:ext cx="4041775" cy="609600"/>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Content Placeholder 10"/>
          <p:cNvSpPr>
            <a:spLocks noGrp="1"/>
          </p:cNvSpPr>
          <p:nvPr>
            <p:ph sz="quarter" idx="13"/>
          </p:nvPr>
        </p:nvSpPr>
        <p:spPr>
          <a:xfrm>
            <a:off x="457200" y="1676400"/>
            <a:ext cx="4041648" cy="3429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4"/>
          </p:nvPr>
        </p:nvSpPr>
        <p:spPr>
          <a:xfrm>
            <a:off x="4672584" y="1676400"/>
            <a:ext cx="4041648" cy="3429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4/30/2015</a:t>
            </a:fld>
            <a:endParaRPr lang="en-US" dirty="0"/>
          </a:p>
        </p:txBody>
      </p:sp>
      <p:sp>
        <p:nvSpPr>
          <p:cNvPr id="12"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4"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
        <p:nvSpPr>
          <p:cNvPr id="15"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13785570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4/30/2015</a:t>
            </a:fld>
            <a:endParaRPr lang="en-US" dirty="0"/>
          </a:p>
        </p:txBody>
      </p:sp>
      <p:sp>
        <p:nvSpPr>
          <p:cNvPr id="7"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8"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
        <p:nvSpPr>
          <p:cNvPr id="9"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14953902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4/30/2015</a:t>
            </a:fld>
            <a:endParaRPr lang="en-US" dirty="0"/>
          </a:p>
        </p:txBody>
      </p:sp>
      <p:sp>
        <p:nvSpPr>
          <p:cNvPr id="6"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7"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25400605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719137" y="273051"/>
            <a:ext cx="4995863" cy="4908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1"/>
            <a:ext cx="3008313" cy="2743200"/>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4/30/2015</a:t>
            </a:fld>
            <a:endParaRPr lang="en-US" dirty="0"/>
          </a:p>
        </p:txBody>
      </p:sp>
      <p:sp>
        <p:nvSpPr>
          <p:cNvPr id="9"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0"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20865687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3352800"/>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6400" y="464820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4/30/2015</a:t>
            </a:fld>
            <a:endParaRPr lang="en-US" dirty="0"/>
          </a:p>
        </p:txBody>
      </p:sp>
      <p:sp>
        <p:nvSpPr>
          <p:cNvPr id="9"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0"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4408141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jpeg"/><Relationship Id="rId2" Type="http://schemas.openxmlformats.org/officeDocument/2006/relationships/slideLayout" Target="../slideLayouts/slideLayout2.xml"/><Relationship Id="rId16" Type="http://schemas.microsoft.com/office/2007/relationships/hdphoto" Target="../media/hdphoto2.wdp"/><Relationship Id="rId20" Type="http://schemas.openxmlformats.org/officeDocument/2006/relationships/image" Target="../media/image7.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image" Target="../media/image6.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10668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0092" y="1371600"/>
            <a:ext cx="8229600" cy="37338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3FC98FD-A00A-4B6E-8BCA-F3595ECF613E}"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3" descr="C:\Users\kknoepf\AppData\Local\Microsoft\Windows\Temporary Internet Files\Content.IE5\W0YSMFXX\MP900442489[1].jpg"/>
          <p:cNvPicPr>
            <a:picLocks noChangeAspect="1" noChangeArrowheads="1"/>
          </p:cNvPicPr>
          <p:nvPr userDrawn="1"/>
        </p:nvPicPr>
        <p:blipFill rotWithShape="1">
          <a:blip r:embed="rId13" cstate="print">
            <a:duotone>
              <a:schemeClr val="accent6">
                <a:shade val="45000"/>
                <a:satMod val="135000"/>
              </a:schemeClr>
              <a:prstClr val="white"/>
            </a:duotone>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l="7169" t="275" r="4596"/>
          <a:stretch/>
        </p:blipFill>
        <p:spPr bwMode="auto">
          <a:xfrm>
            <a:off x="-76200" y="5234964"/>
            <a:ext cx="2151529" cy="16230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5" descr="C:\Users\kknoepf\AppData\Local\Microsoft\Windows\Temporary Internet Files\Content.IE5\LFH9NO5U\MP900438753[1].jpg"/>
          <p:cNvPicPr>
            <a:picLocks noChangeAspect="1" noChangeArrowheads="1"/>
          </p:cNvPicPr>
          <p:nvPr userDrawn="1"/>
        </p:nvPicPr>
        <p:blipFill>
          <a:blip r:embed="rId15" cstate="print">
            <a:duotone>
              <a:schemeClr val="accent6">
                <a:shade val="45000"/>
                <a:satMod val="135000"/>
              </a:schemeClr>
              <a:prstClr val="white"/>
            </a:duotone>
            <a:extLst>
              <a:ext uri="{BEBA8EAE-BF5A-486C-A8C5-ECC9F3942E4B}">
                <a14:imgProps xmlns:a14="http://schemas.microsoft.com/office/drawing/2010/main">
                  <a14:imgLayer r:embed="rId1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981200" y="5230482"/>
            <a:ext cx="1095862" cy="162751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7" descr="D:\powerpoint photos\4H historical 28.jpg"/>
          <p:cNvPicPr>
            <a:picLocks noChangeAspect="1" noChangeArrowheads="1"/>
          </p:cNvPicPr>
          <p:nvPr userDrawn="1"/>
        </p:nvPicPr>
        <p:blipFill>
          <a:blip r:embed="rId17"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94940" y="5211971"/>
            <a:ext cx="2575954" cy="1664539"/>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pic>
        <p:nvPicPr>
          <p:cNvPr id="18" name="Picture 16" descr="C:\Users\kknoepf\AppData\Local\Microsoft\Windows\Temporary Internet Files\Content.IE5\SROT25GR\MP900446488[1].jpg"/>
          <p:cNvPicPr>
            <a:picLocks noChangeAspect="1" noChangeArrowheads="1"/>
          </p:cNvPicPr>
          <p:nvPr userDrawn="1"/>
        </p:nvPicPr>
        <p:blipFill>
          <a:blip r:embed="rId18"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48000" y="5230482"/>
            <a:ext cx="2441278" cy="162751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kknoepf\AppData\Local\Microsoft\Windows\Temporary Internet Files\Content.IE5\W0YSMFXX\MP900430612[2].jpg"/>
          <p:cNvPicPr>
            <a:picLocks noChangeAspect="1" noChangeArrowheads="1"/>
          </p:cNvPicPr>
          <p:nvPr userDrawn="1"/>
        </p:nvPicPr>
        <p:blipFill rotWithShape="1">
          <a:blip r:embed="rId19" cstate="print">
            <a:duotone>
              <a:schemeClr val="accent6">
                <a:shade val="45000"/>
                <a:satMod val="135000"/>
              </a:schemeClr>
              <a:prstClr val="white"/>
            </a:duotone>
            <a:extLst>
              <a:ext uri="{28A0092B-C50C-407E-A947-70E740481C1C}">
                <a14:useLocalDpi xmlns:a14="http://schemas.microsoft.com/office/drawing/2010/main" val="0"/>
              </a:ext>
            </a:extLst>
          </a:blip>
          <a:srcRect l="52059" t="9474" r="7102"/>
          <a:stretch/>
        </p:blipFill>
        <p:spPr bwMode="auto">
          <a:xfrm>
            <a:off x="5489278" y="5220225"/>
            <a:ext cx="1105662" cy="16275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444313" y="6077830"/>
            <a:ext cx="656227" cy="703100"/>
          </a:xfrm>
          <a:prstGeom prst="rect">
            <a:avLst/>
          </a:prstGeom>
        </p:spPr>
      </p:pic>
      <p:cxnSp>
        <p:nvCxnSpPr>
          <p:cNvPr id="5" name="Straight Connector 4"/>
          <p:cNvCxnSpPr/>
          <p:nvPr userDrawn="1"/>
        </p:nvCxnSpPr>
        <p:spPr>
          <a:xfrm>
            <a:off x="-76200" y="5211971"/>
            <a:ext cx="9220200" cy="1851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519210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par>
    </p:tnLst>
  </p:timing>
  <p:txStyles>
    <p:titleStyle>
      <a:lvl1pPr algn="ctr" defTabSz="914400" rtl="0" eaLnBrk="1" latinLnBrk="0" hangingPunct="1">
        <a:lnSpc>
          <a:spcPts val="5800"/>
        </a:lnSpc>
        <a:spcBef>
          <a:spcPct val="0"/>
        </a:spcBef>
        <a:buNone/>
        <a:defRPr sz="48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US" altLang="en-US" smtClean="0">
              <a:solidFill>
                <a:srgbClr val="000000"/>
              </a:solidFill>
              <a:effectLst/>
              <a:latin typeface="Arial"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smtClean="0">
              <a:solidFill>
                <a:srgbClr val="000000"/>
              </a:solidFill>
              <a:effectLst/>
              <a:latin typeface="Arial"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0A128A8-DFC4-4405-AF38-AB88E0C7FADE}" type="slidenum">
              <a:rPr lang="en-US" altLang="en-US" smtClean="0">
                <a:solidFill>
                  <a:srgbClr val="000000"/>
                </a:solidFill>
                <a:effectLst/>
                <a:latin typeface="Arial" pitchFamily="34" charset="0"/>
              </a:rPr>
              <a:pPr/>
              <a:t>‹#›</a:t>
            </a:fld>
            <a:endParaRPr lang="en-US" altLang="en-US" smtClean="0">
              <a:solidFill>
                <a:srgbClr val="000000"/>
              </a:solidFill>
              <a:effectLst/>
              <a:latin typeface="Arial" pitchFamily="34" charset="0"/>
            </a:endParaRPr>
          </a:p>
        </p:txBody>
      </p:sp>
    </p:spTree>
    <p:extLst>
      <p:ext uri="{BB962C8B-B14F-4D97-AF65-F5344CB8AC3E}">
        <p14:creationId xmlns:p14="http://schemas.microsoft.com/office/powerpoint/2010/main" val="297392397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US" altLang="en-US" smtClean="0">
              <a:solidFill>
                <a:srgbClr val="000000"/>
              </a:solidFill>
              <a:effectLst/>
              <a:latin typeface="Arial"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smtClean="0">
              <a:solidFill>
                <a:srgbClr val="000000"/>
              </a:solidFill>
              <a:effectLst/>
              <a:latin typeface="Arial"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D819D52-EE67-4E48-9F2B-32B11394A582}" type="slidenum">
              <a:rPr lang="en-US" altLang="en-US" smtClean="0">
                <a:solidFill>
                  <a:srgbClr val="000000"/>
                </a:solidFill>
                <a:effectLst/>
                <a:latin typeface="Arial" pitchFamily="34" charset="0"/>
              </a:rPr>
              <a:pPr/>
              <a:t>‹#›</a:t>
            </a:fld>
            <a:endParaRPr lang="en-US" altLang="en-US" smtClean="0">
              <a:solidFill>
                <a:srgbClr val="000000"/>
              </a:solidFill>
              <a:effectLst/>
              <a:latin typeface="Arial" pitchFamily="34" charset="0"/>
            </a:endParaRPr>
          </a:p>
        </p:txBody>
      </p:sp>
    </p:spTree>
    <p:extLst>
      <p:ext uri="{BB962C8B-B14F-4D97-AF65-F5344CB8AC3E}">
        <p14:creationId xmlns:p14="http://schemas.microsoft.com/office/powerpoint/2010/main" val="347467290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 y="-88587"/>
            <a:ext cx="9296400" cy="7175187"/>
            <a:chOff x="-76200" y="-37095"/>
            <a:chExt cx="9296400" cy="6920263"/>
          </a:xfrm>
        </p:grpSpPr>
        <p:pic>
          <p:nvPicPr>
            <p:cNvPr id="49" name="Picture 7" descr="D:\powerpoint photos\4H historical 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 y="0"/>
              <a:ext cx="3672840" cy="2242763"/>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pic>
          <p:nvPicPr>
            <p:cNvPr id="1032" name="Picture 8" descr="C:\Users\kknoepf\AppData\Local\Microsoft\Windows\Temporary Internet Files\Content.IE5\LFH9NO5U\MP90044219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9360" y="4523870"/>
              <a:ext cx="3590840" cy="2334130"/>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C:\Users\kknoepf\AppData\Local\Microsoft\Windows\Temporary Internet Files\Content.IE5\W0YSMFXX\MP900430612[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671"/>
            <a:stretch/>
          </p:blipFill>
          <p:spPr bwMode="auto">
            <a:xfrm>
              <a:off x="-76200" y="4443932"/>
              <a:ext cx="2956560" cy="2414068"/>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C:\Users\kknoepf\AppData\Local\Microsoft\Windows\Temporary Internet Files\Content.IE5\W0YSMFXX\MP900426563[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84494" y="-37095"/>
              <a:ext cx="1862866" cy="235655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D:\powerpoint photos\4H historical 10.jpg"/>
            <p:cNvPicPr>
              <a:picLocks noChangeAspect="1" noChangeArrowheads="1"/>
            </p:cNvPicPr>
            <p:nvPr/>
          </p:nvPicPr>
          <p:blipFill rotWithShape="1">
            <a:blip r:embed="rId7">
              <a:extLst>
                <a:ext uri="{28A0092B-C50C-407E-A947-70E740481C1C}">
                  <a14:useLocalDpi xmlns:a14="http://schemas.microsoft.com/office/drawing/2010/main" val="0"/>
                </a:ext>
              </a:extLst>
            </a:blip>
            <a:srcRect l="3868" t="12760" r="34257"/>
            <a:stretch/>
          </p:blipFill>
          <p:spPr bwMode="auto">
            <a:xfrm>
              <a:off x="3810000" y="4523870"/>
              <a:ext cx="1828800" cy="2341441"/>
            </a:xfrm>
            <a:prstGeom prst="rect">
              <a:avLst/>
            </a:prstGeom>
            <a:noFill/>
            <a:ln w="127000">
              <a:noFill/>
              <a:miter lim="800000"/>
              <a:headEnd/>
              <a:tailEnd/>
            </a:ln>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15240" y="2286372"/>
              <a:ext cx="9128760" cy="2237498"/>
              <a:chOff x="15240" y="2191567"/>
              <a:chExt cx="9128760" cy="2237498"/>
            </a:xfrm>
          </p:grpSpPr>
          <p:sp>
            <p:nvSpPr>
              <p:cNvPr id="7" name="Rectangle 6"/>
              <p:cNvSpPr/>
              <p:nvPr/>
            </p:nvSpPr>
            <p:spPr>
              <a:xfrm>
                <a:off x="15240" y="2191567"/>
                <a:ext cx="6918960" cy="2189368"/>
              </a:xfrm>
              <a:prstGeom prst="rect">
                <a:avLst/>
              </a:prstGeom>
              <a:solidFill>
                <a:srgbClr val="00B050"/>
              </a:solidFill>
              <a:ln w="127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6600FF"/>
                    </a:solidFill>
                  </a:ln>
                </a:endParaRPr>
              </a:p>
            </p:txBody>
          </p:sp>
          <p:sp>
            <p:nvSpPr>
              <p:cNvPr id="14" name="TextBox 13"/>
              <p:cNvSpPr txBox="1"/>
              <p:nvPr/>
            </p:nvSpPr>
            <p:spPr>
              <a:xfrm>
                <a:off x="457200" y="2919557"/>
                <a:ext cx="6172200" cy="923330"/>
              </a:xfrm>
              <a:prstGeom prst="rect">
                <a:avLst/>
              </a:prstGeom>
              <a:noFill/>
            </p:spPr>
            <p:txBody>
              <a:bodyPr wrap="square" rtlCol="0" anchor="ctr">
                <a:spAutoFit/>
              </a:bodyPr>
              <a:lstStyle/>
              <a:p>
                <a:pPr algn="r"/>
                <a:r>
                  <a:rPr lang="en-US" sz="5400" b="1" dirty="0" smtClean="0">
                    <a:ln w="18415" cmpd="sng">
                      <a:solidFill>
                        <a:srgbClr val="FFFFFF"/>
                      </a:solidFill>
                      <a:prstDash val="solid"/>
                    </a:ln>
                    <a:solidFill>
                      <a:srgbClr val="FFFFFF"/>
                    </a:solidFill>
                  </a:rPr>
                  <a:t>Public Speaking</a:t>
                </a:r>
                <a:endParaRPr lang="en-US" sz="5400" b="1" dirty="0">
                  <a:ln w="18415" cmpd="sng">
                    <a:solidFill>
                      <a:srgbClr val="FFFFFF"/>
                    </a:solidFill>
                    <a:prstDash val="solid"/>
                  </a:ln>
                  <a:solidFill>
                    <a:srgbClr val="FFFFFF"/>
                  </a:solidFill>
                </a:endParaRPr>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55668" y="2191567"/>
                <a:ext cx="2088332" cy="2237498"/>
              </a:xfrm>
              <a:prstGeom prst="rect">
                <a:avLst/>
              </a:prstGeom>
            </p:spPr>
          </p:pic>
        </p:grpSp>
        <p:cxnSp>
          <p:nvCxnSpPr>
            <p:cNvPr id="53" name="Straight Connector 52"/>
            <p:cNvCxnSpPr/>
            <p:nvPr/>
          </p:nvCxnSpPr>
          <p:spPr>
            <a:xfrm>
              <a:off x="5638800" y="4523870"/>
              <a:ext cx="0" cy="2359298"/>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060" name="Picture 36" descr="C:\Users\kknoepf\AppData\Local\Microsoft\Windows\Temporary Internet Files\Content.IE5\SROT25GR\MP900448415[1].jpg"/>
            <p:cNvPicPr>
              <a:picLocks noChangeAspect="1" noChangeArrowheads="1"/>
            </p:cNvPicPr>
            <p:nvPr/>
          </p:nvPicPr>
          <p:blipFill rotWithShape="1">
            <a:blip r:embed="rId9">
              <a:extLst>
                <a:ext uri="{28A0092B-C50C-407E-A947-70E740481C1C}">
                  <a14:useLocalDpi xmlns:a14="http://schemas.microsoft.com/office/drawing/2010/main" val="0"/>
                </a:ext>
              </a:extLst>
            </a:blip>
            <a:srcRect t="8808" r="23341" b="1596"/>
            <a:stretch/>
          </p:blipFill>
          <p:spPr bwMode="auto">
            <a:xfrm>
              <a:off x="6332220" y="0"/>
              <a:ext cx="2887980" cy="2250202"/>
            </a:xfrm>
            <a:prstGeom prst="rect">
              <a:avLst/>
            </a:prstGeom>
            <a:noFill/>
            <a:extLst>
              <a:ext uri="{909E8E84-426E-40DD-AFC4-6F175D3DCCD1}">
                <a14:hiddenFill xmlns:a14="http://schemas.microsoft.com/office/drawing/2010/main">
                  <a:solidFill>
                    <a:srgbClr val="FFFFFF"/>
                  </a:solidFill>
                </a14:hiddenFill>
              </a:ext>
            </a:extLst>
          </p:spPr>
        </p:pic>
        <p:cxnSp>
          <p:nvCxnSpPr>
            <p:cNvPr id="70" name="Straight Connector 69"/>
            <p:cNvCxnSpPr/>
            <p:nvPr/>
          </p:nvCxnSpPr>
          <p:spPr>
            <a:xfrm>
              <a:off x="3718560" y="-6249"/>
              <a:ext cx="0" cy="2290277"/>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788920" y="4523870"/>
              <a:ext cx="1021080" cy="23592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5471160" y="0"/>
              <a:ext cx="929640" cy="230522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Box 18"/>
          <p:cNvSpPr txBox="1"/>
          <p:nvPr/>
        </p:nvSpPr>
        <p:spPr>
          <a:xfrm>
            <a:off x="533400" y="2481033"/>
            <a:ext cx="6172200" cy="461665"/>
          </a:xfrm>
          <a:prstGeom prst="rect">
            <a:avLst/>
          </a:prstGeom>
          <a:noFill/>
        </p:spPr>
        <p:txBody>
          <a:bodyPr wrap="square" rtlCol="0" anchor="ctr">
            <a:spAutoFit/>
          </a:bodyPr>
          <a:lstStyle/>
          <a:p>
            <a:pPr algn="r"/>
            <a:r>
              <a:rPr lang="en-US" sz="2400" dirty="0" smtClean="0">
                <a:ln w="18415" cmpd="sng">
                  <a:solidFill>
                    <a:srgbClr val="FFFFFF"/>
                  </a:solidFill>
                  <a:prstDash val="solid"/>
                </a:ln>
                <a:solidFill>
                  <a:srgbClr val="FFFFFF"/>
                </a:solidFill>
              </a:rPr>
              <a:t>Getting the Most </a:t>
            </a:r>
            <a:r>
              <a:rPr lang="en-US" sz="2400" dirty="0">
                <a:ln w="18415" cmpd="sng">
                  <a:solidFill>
                    <a:srgbClr val="FFFFFF"/>
                  </a:solidFill>
                  <a:prstDash val="solid"/>
                </a:ln>
                <a:solidFill>
                  <a:srgbClr val="FFFFFF"/>
                </a:solidFill>
              </a:rPr>
              <a:t>O</a:t>
            </a:r>
            <a:r>
              <a:rPr lang="en-US" sz="2400" dirty="0" smtClean="0">
                <a:ln w="18415" cmpd="sng">
                  <a:solidFill>
                    <a:srgbClr val="FFFFFF"/>
                  </a:solidFill>
                  <a:prstDash val="solid"/>
                </a:ln>
                <a:solidFill>
                  <a:srgbClr val="FFFFFF"/>
                </a:solidFill>
              </a:rPr>
              <a:t>ut of the 4-H Experience</a:t>
            </a:r>
            <a:endParaRPr lang="en-US" sz="2400" dirty="0">
              <a:ln w="18415" cmpd="sng">
                <a:solidFill>
                  <a:srgbClr val="FFFFFF"/>
                </a:solidFill>
                <a:prstDash val="solid"/>
              </a:ln>
              <a:solidFill>
                <a:srgbClr val="FFFFFF"/>
              </a:solidFill>
            </a:endParaRPr>
          </a:p>
        </p:txBody>
      </p:sp>
      <p:sp>
        <p:nvSpPr>
          <p:cNvPr id="22" name="TextBox 21"/>
          <p:cNvSpPr txBox="1"/>
          <p:nvPr/>
        </p:nvSpPr>
        <p:spPr>
          <a:xfrm>
            <a:off x="2438400" y="4050268"/>
            <a:ext cx="4495800" cy="369332"/>
          </a:xfrm>
          <a:prstGeom prst="rect">
            <a:avLst/>
          </a:prstGeom>
          <a:noFill/>
        </p:spPr>
        <p:txBody>
          <a:bodyPr wrap="square" rtlCol="0">
            <a:spAutoFit/>
          </a:bodyPr>
          <a:lstStyle/>
          <a:p>
            <a:r>
              <a:rPr lang="en-US" b="1" dirty="0" err="1" smtClean="0">
                <a:solidFill>
                  <a:schemeClr val="bg1"/>
                </a:solidFill>
              </a:rPr>
              <a:t>oklahoma</a:t>
            </a:r>
            <a:r>
              <a:rPr lang="en-US" b="1" dirty="0" smtClean="0">
                <a:solidFill>
                  <a:schemeClr val="bg1"/>
                </a:solidFill>
              </a:rPr>
              <a:t> 4-h volunteer development</a:t>
            </a:r>
            <a:endParaRPr lang="en-US" b="1" dirty="0">
              <a:solidFill>
                <a:schemeClr val="bg1"/>
              </a:solidFill>
            </a:endParaRPr>
          </a:p>
        </p:txBody>
      </p:sp>
    </p:spTree>
    <p:extLst>
      <p:ext uri="{BB962C8B-B14F-4D97-AF65-F5344CB8AC3E}">
        <p14:creationId xmlns:p14="http://schemas.microsoft.com/office/powerpoint/2010/main" val="647879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12F66231-E4A5-4FC5-9309-55B131CFF102}" type="slidenum">
              <a:rPr lang="en-US" altLang="en-US" sz="1400" smtClean="0"/>
              <a:pPr/>
              <a:t>10</a:t>
            </a:fld>
            <a:endParaRPr lang="en-US" altLang="en-US" sz="1400" dirty="0" smtClean="0"/>
          </a:p>
        </p:txBody>
      </p:sp>
      <p:sp>
        <p:nvSpPr>
          <p:cNvPr id="244739" name="Rectangle 3"/>
          <p:cNvSpPr>
            <a:spLocks noGrp="1" noChangeArrowheads="1"/>
          </p:cNvSpPr>
          <p:nvPr>
            <p:ph type="body" idx="1"/>
          </p:nvPr>
        </p:nvSpPr>
        <p:spPr>
          <a:xfrm>
            <a:off x="647700" y="1600200"/>
            <a:ext cx="5380038" cy="3411537"/>
          </a:xfrm>
        </p:spPr>
        <p:txBody>
          <a:bodyPr>
            <a:normAutofit/>
          </a:bodyPr>
          <a:lstStyle/>
          <a:p>
            <a:pPr defTabSz="769938">
              <a:buClr>
                <a:schemeClr val="hlink"/>
              </a:buClr>
              <a:buFont typeface="Wingdings" pitchFamily="2" charset="2"/>
              <a:buNone/>
            </a:pPr>
            <a:r>
              <a:rPr lang="en-US" altLang="en-US" sz="2800" b="1" dirty="0" smtClean="0">
                <a:solidFill>
                  <a:schemeClr val="tx1"/>
                </a:solidFill>
              </a:rPr>
              <a:t>Choose a topic that:</a:t>
            </a:r>
          </a:p>
          <a:p>
            <a:pPr defTabSz="769938">
              <a:buClr>
                <a:schemeClr val="hlink"/>
              </a:buClr>
              <a:buFont typeface="Wingdings" panose="05000000000000000000" pitchFamily="2" charset="2"/>
              <a:buChar char="§"/>
            </a:pPr>
            <a:r>
              <a:rPr lang="en-US" altLang="en-US" dirty="0" smtClean="0">
                <a:solidFill>
                  <a:schemeClr val="tx1"/>
                </a:solidFill>
              </a:rPr>
              <a:t>Interests you</a:t>
            </a:r>
          </a:p>
          <a:p>
            <a:pPr defTabSz="769938">
              <a:buClr>
                <a:schemeClr val="hlink"/>
              </a:buClr>
              <a:buFont typeface="Wingdings" panose="05000000000000000000" pitchFamily="2" charset="2"/>
              <a:buChar char="§"/>
            </a:pPr>
            <a:r>
              <a:rPr lang="en-US" altLang="en-US" dirty="0" smtClean="0">
                <a:solidFill>
                  <a:schemeClr val="tx1"/>
                </a:solidFill>
              </a:rPr>
              <a:t>You know something about</a:t>
            </a:r>
          </a:p>
          <a:p>
            <a:pPr defTabSz="769938">
              <a:buClr>
                <a:schemeClr val="hlink"/>
              </a:buClr>
              <a:buFont typeface="Wingdings" panose="05000000000000000000" pitchFamily="2" charset="2"/>
              <a:buChar char="§"/>
            </a:pPr>
            <a:r>
              <a:rPr lang="en-US" altLang="en-US" dirty="0" smtClean="0">
                <a:solidFill>
                  <a:schemeClr val="tx1"/>
                </a:solidFill>
              </a:rPr>
              <a:t>Suits your time limits</a:t>
            </a:r>
          </a:p>
          <a:p>
            <a:pPr defTabSz="769938">
              <a:buClr>
                <a:schemeClr val="hlink"/>
              </a:buClr>
              <a:buFont typeface="Wingdings" panose="05000000000000000000" pitchFamily="2" charset="2"/>
              <a:buChar char="§"/>
            </a:pPr>
            <a:r>
              <a:rPr lang="en-US" altLang="en-US" dirty="0" smtClean="0">
                <a:solidFill>
                  <a:schemeClr val="tx1"/>
                </a:solidFill>
              </a:rPr>
              <a:t>Can be researched and written about in the time available</a:t>
            </a:r>
          </a:p>
          <a:p>
            <a:pPr defTabSz="769938">
              <a:buClr>
                <a:schemeClr val="hlink"/>
              </a:buClr>
              <a:buFont typeface="Wingdings" panose="05000000000000000000" pitchFamily="2" charset="2"/>
              <a:buChar char="§"/>
            </a:pPr>
            <a:r>
              <a:rPr lang="en-US" altLang="en-US" dirty="0" smtClean="0">
                <a:solidFill>
                  <a:schemeClr val="tx1"/>
                </a:solidFill>
              </a:rPr>
              <a:t>Appeals to your audience</a:t>
            </a:r>
          </a:p>
        </p:txBody>
      </p:sp>
      <p:sp>
        <p:nvSpPr>
          <p:cNvPr id="5126" name="Rectangle 4"/>
          <p:cNvSpPr>
            <a:spLocks noChangeArrowheads="1"/>
          </p:cNvSpPr>
          <p:nvPr/>
        </p:nvSpPr>
        <p:spPr bwMode="auto">
          <a:xfrm>
            <a:off x="3695700" y="-1905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244745" name="Rectangle 9"/>
          <p:cNvSpPr>
            <a:spLocks noChangeArrowheads="1"/>
          </p:cNvSpPr>
          <p:nvPr/>
        </p:nvSpPr>
        <p:spPr bwMode="auto">
          <a:xfrm>
            <a:off x="1447800" y="228600"/>
            <a:ext cx="6553200" cy="1143000"/>
          </a:xfrm>
          <a:prstGeom prst="rect">
            <a:avLst/>
          </a:prstGeom>
          <a:noFill/>
          <a:ln w="9525">
            <a:noFill/>
            <a:miter lim="800000"/>
            <a:headEnd/>
            <a:tailEnd/>
          </a:ln>
          <a:effectLst/>
        </p:spPr>
        <p:txBody>
          <a:bodyPr anchor="ctr"/>
          <a:lstStyle/>
          <a:p>
            <a:pPr eaLnBrk="1" hangingPunct="1">
              <a:defRPr/>
            </a:pPr>
            <a:r>
              <a:rPr lang="en-US" sz="3600" b="1" dirty="0">
                <a:solidFill>
                  <a:schemeClr val="accent6">
                    <a:lumMod val="75000"/>
                  </a:schemeClr>
                </a:solidFill>
                <a:latin typeface="+mn-lt"/>
              </a:rPr>
              <a:t>Selecting a Subject</a:t>
            </a:r>
            <a:endParaRPr lang="en-US" sz="1800" b="1" dirty="0">
              <a:solidFill>
                <a:schemeClr val="accent6">
                  <a:lumMod val="75000"/>
                </a:schemeClr>
              </a:solidFill>
              <a:effectLst>
                <a:outerShdw blurRad="38100" dist="38100" dir="2700000" algn="tl">
                  <a:srgbClr val="000000"/>
                </a:outerShdw>
              </a:effectLst>
              <a:latin typeface="+mn-lt"/>
            </a:endParaRPr>
          </a:p>
        </p:txBody>
      </p:sp>
      <p:pic>
        <p:nvPicPr>
          <p:cNvPr id="5762" name="Picture 642" descr="C:\Users\kknoepf\AppData\Local\Microsoft\Windows\Temporary Internet Files\Content.IE5\L42B4SNB\Moving-picture-puppy-dog-walking-animated-gif[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86625" y="1571625"/>
            <a:ext cx="1857375" cy="1857375"/>
          </a:xfrm>
          <a:prstGeom prst="rect">
            <a:avLst/>
          </a:prstGeom>
          <a:noFill/>
          <a:extLst>
            <a:ext uri="{909E8E84-426E-40DD-AFC4-6F175D3DCCD1}">
              <a14:hiddenFill xmlns:a14="http://schemas.microsoft.com/office/drawing/2010/main">
                <a:solidFill>
                  <a:srgbClr val="FFFFFF"/>
                </a:solidFill>
              </a14:hiddenFill>
            </a:ext>
          </a:extLst>
        </p:spPr>
      </p:pic>
      <p:pic>
        <p:nvPicPr>
          <p:cNvPr id="5763" name="Picture 643" descr="C:\Users\kknoepf\AppData\Local\Microsoft\Windows\Temporary Internet Files\Content.IE5\3HVPFZJS\clip_art_skateboard_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1520" y="1304926"/>
            <a:ext cx="1138740" cy="2124074"/>
          </a:xfrm>
          <a:prstGeom prst="rect">
            <a:avLst/>
          </a:prstGeom>
          <a:noFill/>
          <a:extLst>
            <a:ext uri="{909E8E84-426E-40DD-AFC4-6F175D3DCCD1}">
              <a14:hiddenFill xmlns:a14="http://schemas.microsoft.com/office/drawing/2010/main">
                <a:solidFill>
                  <a:srgbClr val="FFFFFF"/>
                </a:solidFill>
              </a14:hiddenFill>
            </a:ext>
          </a:extLst>
        </p:spPr>
      </p:pic>
      <p:pic>
        <p:nvPicPr>
          <p:cNvPr id="5764" name="Picture 644" descr="C:\Users\kknoepf\AppData\Local\Microsoft\Windows\Temporary Internet Files\Content.IE5\GU83P60F\Writing_in_Journal[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5417" y="3595687"/>
            <a:ext cx="1954670" cy="141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60840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44739">
                                            <p:txEl>
                                              <p:pRg st="0" end="0"/>
                                            </p:txEl>
                                          </p:spTgt>
                                        </p:tgtEl>
                                        <p:attrNameLst>
                                          <p:attrName>style.visibility</p:attrName>
                                        </p:attrNameLst>
                                      </p:cBhvr>
                                      <p:to>
                                        <p:strVal val="visible"/>
                                      </p:to>
                                    </p:set>
                                    <p:animEffect transition="in" filter="box(out)">
                                      <p:cBhvr>
                                        <p:cTn id="7" dur="500"/>
                                        <p:tgtEl>
                                          <p:spTgt spid="2447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44739">
                                            <p:txEl>
                                              <p:pRg st="1" end="1"/>
                                            </p:txEl>
                                          </p:spTgt>
                                        </p:tgtEl>
                                        <p:attrNameLst>
                                          <p:attrName>style.visibility</p:attrName>
                                        </p:attrNameLst>
                                      </p:cBhvr>
                                      <p:to>
                                        <p:strVal val="visible"/>
                                      </p:to>
                                    </p:set>
                                    <p:animEffect transition="in" filter="box(out)">
                                      <p:cBhvr>
                                        <p:cTn id="12" dur="500"/>
                                        <p:tgtEl>
                                          <p:spTgt spid="2447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44739">
                                            <p:txEl>
                                              <p:pRg st="2" end="2"/>
                                            </p:txEl>
                                          </p:spTgt>
                                        </p:tgtEl>
                                        <p:attrNameLst>
                                          <p:attrName>style.visibility</p:attrName>
                                        </p:attrNameLst>
                                      </p:cBhvr>
                                      <p:to>
                                        <p:strVal val="visible"/>
                                      </p:to>
                                    </p:set>
                                    <p:animEffect transition="in" filter="box(out)">
                                      <p:cBhvr>
                                        <p:cTn id="17" dur="500"/>
                                        <p:tgtEl>
                                          <p:spTgt spid="2447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44739">
                                            <p:txEl>
                                              <p:pRg st="3" end="3"/>
                                            </p:txEl>
                                          </p:spTgt>
                                        </p:tgtEl>
                                        <p:attrNameLst>
                                          <p:attrName>style.visibility</p:attrName>
                                        </p:attrNameLst>
                                      </p:cBhvr>
                                      <p:to>
                                        <p:strVal val="visible"/>
                                      </p:to>
                                    </p:set>
                                    <p:animEffect transition="in" filter="box(out)">
                                      <p:cBhvr>
                                        <p:cTn id="22" dur="500"/>
                                        <p:tgtEl>
                                          <p:spTgt spid="2447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44739">
                                            <p:txEl>
                                              <p:pRg st="4" end="4"/>
                                            </p:txEl>
                                          </p:spTgt>
                                        </p:tgtEl>
                                        <p:attrNameLst>
                                          <p:attrName>style.visibility</p:attrName>
                                        </p:attrNameLst>
                                      </p:cBhvr>
                                      <p:to>
                                        <p:strVal val="visible"/>
                                      </p:to>
                                    </p:set>
                                    <p:animEffect transition="in" filter="box(out)">
                                      <p:cBhvr>
                                        <p:cTn id="27" dur="500"/>
                                        <p:tgtEl>
                                          <p:spTgt spid="2447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44739">
                                            <p:txEl>
                                              <p:pRg st="5" end="5"/>
                                            </p:txEl>
                                          </p:spTgt>
                                        </p:tgtEl>
                                        <p:attrNameLst>
                                          <p:attrName>style.visibility</p:attrName>
                                        </p:attrNameLst>
                                      </p:cBhvr>
                                      <p:to>
                                        <p:strVal val="visible"/>
                                      </p:to>
                                    </p:set>
                                    <p:animEffect transition="in" filter="box(out)">
                                      <p:cBhvr>
                                        <p:cTn id="32" dur="500"/>
                                        <p:tgtEl>
                                          <p:spTgt spid="2447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1E5DCB74-EAF2-4230-91C4-38996074E78E}" type="slidenum">
              <a:rPr lang="en-US" altLang="en-US" sz="1400" smtClean="0"/>
              <a:pPr/>
              <a:t>11</a:t>
            </a:fld>
            <a:endParaRPr lang="en-US" altLang="en-US" sz="1400" dirty="0" smtClean="0"/>
          </a:p>
        </p:txBody>
      </p:sp>
      <p:sp>
        <p:nvSpPr>
          <p:cNvPr id="411655" name="Rectangle 7"/>
          <p:cNvSpPr>
            <a:spLocks noChangeArrowheads="1"/>
          </p:cNvSpPr>
          <p:nvPr/>
        </p:nvSpPr>
        <p:spPr bwMode="auto">
          <a:xfrm>
            <a:off x="685800" y="1143000"/>
            <a:ext cx="8001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2114550" indent="-2114550" algn="l" eaLnBrk="1" hangingPunct="1">
              <a:spcBef>
                <a:spcPts val="0"/>
              </a:spcBef>
              <a:spcAft>
                <a:spcPts val="600"/>
              </a:spcAft>
              <a:buClr>
                <a:schemeClr val="accent1"/>
              </a:buClr>
              <a:buFont typeface="Wingdings" pitchFamily="2" charset="2"/>
              <a:buNone/>
            </a:pPr>
            <a:r>
              <a:rPr lang="en-US" altLang="en-US" dirty="0" smtClean="0">
                <a:solidFill>
                  <a:schemeClr val="accent2"/>
                </a:solidFill>
                <a:effectLst/>
                <a:latin typeface="+mj-lt"/>
              </a:rPr>
              <a:t>Step </a:t>
            </a:r>
            <a:r>
              <a:rPr lang="en-US" altLang="en-US" dirty="0">
                <a:solidFill>
                  <a:schemeClr val="accent2"/>
                </a:solidFill>
                <a:effectLst/>
                <a:latin typeface="+mj-lt"/>
              </a:rPr>
              <a:t>1</a:t>
            </a:r>
            <a:r>
              <a:rPr lang="en-US" altLang="en-US" dirty="0">
                <a:effectLst/>
                <a:latin typeface="+mj-lt"/>
              </a:rPr>
              <a:t> </a:t>
            </a:r>
            <a:r>
              <a:rPr lang="en-US" altLang="en-US" dirty="0">
                <a:solidFill>
                  <a:schemeClr val="accent2"/>
                </a:solidFill>
                <a:effectLst/>
                <a:latin typeface="+mj-lt"/>
              </a:rPr>
              <a:t>– </a:t>
            </a:r>
            <a:r>
              <a:rPr lang="en-US" altLang="en-US" i="1" dirty="0">
                <a:solidFill>
                  <a:schemeClr val="accent2"/>
                </a:solidFill>
                <a:effectLst/>
                <a:latin typeface="+mj-lt"/>
              </a:rPr>
              <a:t>Goal</a:t>
            </a:r>
            <a:r>
              <a:rPr lang="en-US" altLang="en-US" i="1" dirty="0">
                <a:effectLst/>
                <a:latin typeface="+mj-lt"/>
              </a:rPr>
              <a:t> </a:t>
            </a:r>
            <a:r>
              <a:rPr lang="en-US" altLang="en-US" i="1" dirty="0" smtClean="0">
                <a:effectLst/>
                <a:latin typeface="+mj-lt"/>
              </a:rPr>
              <a:t> </a:t>
            </a:r>
            <a:r>
              <a:rPr lang="en-US" altLang="en-US" dirty="0" smtClean="0">
                <a:effectLst/>
                <a:latin typeface="+mj-lt"/>
              </a:rPr>
              <a:t>“</a:t>
            </a:r>
            <a:r>
              <a:rPr lang="en-US" altLang="en-US" dirty="0">
                <a:effectLst/>
                <a:latin typeface="+mj-lt"/>
              </a:rPr>
              <a:t>Do a Child Care speech at local 4-H club meeting in </a:t>
            </a:r>
            <a:r>
              <a:rPr lang="en-US" altLang="en-US" dirty="0" smtClean="0">
                <a:effectLst/>
                <a:latin typeface="+mj-lt"/>
              </a:rPr>
              <a:t>December </a:t>
            </a:r>
            <a:r>
              <a:rPr lang="en-US" altLang="en-US" dirty="0">
                <a:effectLst/>
                <a:latin typeface="+mj-lt"/>
              </a:rPr>
              <a:t>20xx”</a:t>
            </a:r>
          </a:p>
          <a:p>
            <a:pPr marL="2171700" indent="-2171700" algn="l" eaLnBrk="1" hangingPunct="1">
              <a:spcBef>
                <a:spcPts val="0"/>
              </a:spcBef>
              <a:spcAft>
                <a:spcPts val="600"/>
              </a:spcAft>
              <a:buClr>
                <a:schemeClr val="accent1"/>
              </a:buClr>
              <a:buFont typeface="Wingdings" pitchFamily="2" charset="2"/>
              <a:buNone/>
            </a:pPr>
            <a:r>
              <a:rPr lang="en-US" altLang="en-US" dirty="0">
                <a:solidFill>
                  <a:schemeClr val="accent2"/>
                </a:solidFill>
                <a:effectLst/>
                <a:latin typeface="+mj-lt"/>
              </a:rPr>
              <a:t>Step 2</a:t>
            </a:r>
            <a:r>
              <a:rPr lang="en-US" altLang="en-US" dirty="0">
                <a:effectLst/>
                <a:latin typeface="+mj-lt"/>
              </a:rPr>
              <a:t> </a:t>
            </a:r>
            <a:r>
              <a:rPr lang="en-US" altLang="en-US" dirty="0">
                <a:solidFill>
                  <a:schemeClr val="accent2"/>
                </a:solidFill>
                <a:effectLst/>
                <a:latin typeface="+mj-lt"/>
              </a:rPr>
              <a:t>– </a:t>
            </a:r>
            <a:r>
              <a:rPr lang="en-US" altLang="en-US" i="1" dirty="0">
                <a:solidFill>
                  <a:schemeClr val="accent2"/>
                </a:solidFill>
                <a:effectLst/>
                <a:latin typeface="+mj-lt"/>
              </a:rPr>
              <a:t>Project Form</a:t>
            </a:r>
            <a:r>
              <a:rPr lang="en-US" altLang="en-US" dirty="0">
                <a:effectLst/>
                <a:latin typeface="+mj-lt"/>
              </a:rPr>
              <a:t>  “Illustrated Talk on </a:t>
            </a:r>
            <a:r>
              <a:rPr lang="en-US" altLang="en-US" dirty="0" smtClean="0">
                <a:effectLst/>
                <a:latin typeface="+mj-lt"/>
              </a:rPr>
              <a:t>Child Good </a:t>
            </a:r>
            <a:r>
              <a:rPr lang="en-US" altLang="en-US" dirty="0">
                <a:effectLst/>
                <a:latin typeface="+mj-lt"/>
              </a:rPr>
              <a:t>Guidance”</a:t>
            </a:r>
          </a:p>
          <a:p>
            <a:pPr marL="2171700" indent="-2171700" algn="l" eaLnBrk="1" hangingPunct="1">
              <a:spcBef>
                <a:spcPts val="0"/>
              </a:spcBef>
              <a:spcAft>
                <a:spcPts val="600"/>
              </a:spcAft>
              <a:buClr>
                <a:schemeClr val="accent1"/>
              </a:buClr>
              <a:buFont typeface="Wingdings" pitchFamily="2" charset="2"/>
              <a:buNone/>
            </a:pPr>
            <a:r>
              <a:rPr lang="en-US" altLang="en-US" dirty="0">
                <a:solidFill>
                  <a:schemeClr val="accent2"/>
                </a:solidFill>
                <a:effectLst/>
                <a:latin typeface="+mj-lt"/>
              </a:rPr>
              <a:t>Step 3 – </a:t>
            </a:r>
            <a:r>
              <a:rPr lang="en-US" altLang="en-US" i="1" dirty="0">
                <a:solidFill>
                  <a:schemeClr val="accent2"/>
                </a:solidFill>
                <a:effectLst/>
                <a:latin typeface="+mj-lt"/>
              </a:rPr>
              <a:t>Get People Involved</a:t>
            </a:r>
            <a:r>
              <a:rPr lang="en-US" altLang="en-US" dirty="0">
                <a:effectLst/>
                <a:latin typeface="+mj-lt"/>
              </a:rPr>
              <a:t>  “Club Leader, Public </a:t>
            </a:r>
            <a:r>
              <a:rPr lang="en-US" altLang="en-US" dirty="0" smtClean="0">
                <a:effectLst/>
                <a:latin typeface="+mj-lt"/>
              </a:rPr>
              <a:t>Speaking	 Project </a:t>
            </a:r>
            <a:r>
              <a:rPr lang="en-US" altLang="en-US" dirty="0">
                <a:effectLst/>
                <a:latin typeface="+mj-lt"/>
              </a:rPr>
              <a:t>Leader”</a:t>
            </a:r>
          </a:p>
          <a:p>
            <a:pPr marL="2171700" indent="-2171700" algn="l" eaLnBrk="1" hangingPunct="1">
              <a:spcBef>
                <a:spcPts val="0"/>
              </a:spcBef>
              <a:spcAft>
                <a:spcPts val="600"/>
              </a:spcAft>
              <a:buClr>
                <a:schemeClr val="accent1"/>
              </a:buClr>
              <a:buFont typeface="Wingdings" pitchFamily="2" charset="2"/>
              <a:buNone/>
            </a:pPr>
            <a:r>
              <a:rPr lang="en-US" altLang="en-US" dirty="0">
                <a:solidFill>
                  <a:schemeClr val="accent2"/>
                </a:solidFill>
                <a:effectLst/>
                <a:latin typeface="+mj-lt"/>
              </a:rPr>
              <a:t>Step 4</a:t>
            </a:r>
            <a:r>
              <a:rPr lang="en-US" altLang="en-US" dirty="0">
                <a:effectLst/>
                <a:latin typeface="+mj-lt"/>
              </a:rPr>
              <a:t> </a:t>
            </a:r>
            <a:r>
              <a:rPr lang="en-US" altLang="en-US" dirty="0">
                <a:solidFill>
                  <a:schemeClr val="accent2"/>
                </a:solidFill>
                <a:effectLst/>
                <a:latin typeface="+mj-lt"/>
              </a:rPr>
              <a:t>– </a:t>
            </a:r>
            <a:r>
              <a:rPr lang="en-US" altLang="en-US" i="1" dirty="0">
                <a:solidFill>
                  <a:schemeClr val="accent2"/>
                </a:solidFill>
                <a:effectLst/>
                <a:latin typeface="+mj-lt"/>
              </a:rPr>
              <a:t>Resources  </a:t>
            </a:r>
            <a:r>
              <a:rPr lang="en-US" altLang="en-US" dirty="0">
                <a:effectLst/>
                <a:latin typeface="+mj-lt"/>
              </a:rPr>
              <a:t>“Project Manual, Red Cross, YMCA</a:t>
            </a:r>
            <a:r>
              <a:rPr lang="en-US" altLang="en-US" dirty="0" smtClean="0">
                <a:effectLst/>
                <a:latin typeface="+mj-lt"/>
              </a:rPr>
              <a:t>”   		</a:t>
            </a:r>
          </a:p>
          <a:p>
            <a:pPr marL="2171700" indent="-2171700" algn="l" eaLnBrk="1" hangingPunct="1">
              <a:spcBef>
                <a:spcPts val="0"/>
              </a:spcBef>
              <a:spcAft>
                <a:spcPts val="600"/>
              </a:spcAft>
              <a:buClr>
                <a:schemeClr val="accent1"/>
              </a:buClr>
              <a:buFont typeface="Wingdings" pitchFamily="2" charset="2"/>
              <a:buNone/>
            </a:pPr>
            <a:r>
              <a:rPr lang="en-US" altLang="en-US" dirty="0" smtClean="0">
                <a:solidFill>
                  <a:schemeClr val="accent2"/>
                </a:solidFill>
                <a:effectLst/>
                <a:latin typeface="+mj-lt"/>
              </a:rPr>
              <a:t>Step </a:t>
            </a:r>
            <a:r>
              <a:rPr lang="en-US" altLang="en-US" dirty="0">
                <a:solidFill>
                  <a:schemeClr val="accent2"/>
                </a:solidFill>
                <a:effectLst/>
                <a:latin typeface="+mj-lt"/>
              </a:rPr>
              <a:t>5 </a:t>
            </a:r>
            <a:r>
              <a:rPr lang="en-US" altLang="en-US" dirty="0" smtClean="0">
                <a:solidFill>
                  <a:schemeClr val="accent2"/>
                </a:solidFill>
                <a:effectLst/>
                <a:latin typeface="+mj-lt"/>
              </a:rPr>
              <a:t>– </a:t>
            </a:r>
            <a:r>
              <a:rPr lang="en-US" altLang="en-US" i="1" dirty="0">
                <a:solidFill>
                  <a:schemeClr val="accent2"/>
                </a:solidFill>
                <a:effectLst/>
                <a:latin typeface="+mj-lt"/>
              </a:rPr>
              <a:t>Step-by-Step </a:t>
            </a:r>
            <a:r>
              <a:rPr lang="en-US" altLang="en-US" dirty="0">
                <a:effectLst/>
                <a:latin typeface="+mj-lt"/>
              </a:rPr>
              <a:t>“Timeline the plan of action”</a:t>
            </a:r>
          </a:p>
          <a:p>
            <a:pPr algn="l" eaLnBrk="1" hangingPunct="1">
              <a:spcBef>
                <a:spcPct val="20000"/>
              </a:spcBef>
              <a:buClr>
                <a:schemeClr val="accent1"/>
              </a:buClr>
              <a:buFont typeface="Wingdings" pitchFamily="2" charset="2"/>
              <a:buNone/>
            </a:pPr>
            <a:endParaRPr lang="en-US" altLang="en-US" dirty="0">
              <a:latin typeface="Comic Sans MS" pitchFamily="66" charset="0"/>
            </a:endParaRPr>
          </a:p>
        </p:txBody>
      </p:sp>
      <p:sp>
        <p:nvSpPr>
          <p:cNvPr id="6" name="Rectangle 4"/>
          <p:cNvSpPr>
            <a:spLocks noChangeArrowheads="1"/>
          </p:cNvSpPr>
          <p:nvPr/>
        </p:nvSpPr>
        <p:spPr bwMode="auto">
          <a:xfrm>
            <a:off x="1447800" y="152400"/>
            <a:ext cx="655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smtClean="0">
                <a:solidFill>
                  <a:schemeClr val="accent6">
                    <a:lumMod val="75000"/>
                  </a:schemeClr>
                </a:solidFill>
                <a:latin typeface="+mn-lt"/>
              </a:rPr>
              <a:t>Steps in Organizing Project</a:t>
            </a:r>
            <a:endParaRPr lang="en-US" altLang="en-US" sz="3600" b="1" dirty="0">
              <a:solidFill>
                <a:schemeClr val="accent6">
                  <a:lumMod val="75000"/>
                </a:schemeClr>
              </a:solidFill>
              <a:latin typeface="+mn-lt"/>
            </a:endParaRPr>
          </a:p>
        </p:txBody>
      </p:sp>
    </p:spTree>
    <p:extLst>
      <p:ext uri="{BB962C8B-B14F-4D97-AF65-F5344CB8AC3E}">
        <p14:creationId xmlns:p14="http://schemas.microsoft.com/office/powerpoint/2010/main" val="189867692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11655">
                                            <p:txEl>
                                              <p:pRg st="0" end="0"/>
                                            </p:txEl>
                                          </p:spTgt>
                                        </p:tgtEl>
                                        <p:attrNameLst>
                                          <p:attrName>style.visibility</p:attrName>
                                        </p:attrNameLst>
                                      </p:cBhvr>
                                      <p:to>
                                        <p:strVal val="visible"/>
                                      </p:to>
                                    </p:set>
                                    <p:animEffect transition="in" filter="box(out)">
                                      <p:cBhvr>
                                        <p:cTn id="7" dur="500"/>
                                        <p:tgtEl>
                                          <p:spTgt spid="4116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11655">
                                            <p:txEl>
                                              <p:pRg st="1" end="1"/>
                                            </p:txEl>
                                          </p:spTgt>
                                        </p:tgtEl>
                                        <p:attrNameLst>
                                          <p:attrName>style.visibility</p:attrName>
                                        </p:attrNameLst>
                                      </p:cBhvr>
                                      <p:to>
                                        <p:strVal val="visible"/>
                                      </p:to>
                                    </p:set>
                                    <p:animEffect transition="in" filter="box(out)">
                                      <p:cBhvr>
                                        <p:cTn id="12" dur="500"/>
                                        <p:tgtEl>
                                          <p:spTgt spid="4116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11655">
                                            <p:txEl>
                                              <p:pRg st="2" end="2"/>
                                            </p:txEl>
                                          </p:spTgt>
                                        </p:tgtEl>
                                        <p:attrNameLst>
                                          <p:attrName>style.visibility</p:attrName>
                                        </p:attrNameLst>
                                      </p:cBhvr>
                                      <p:to>
                                        <p:strVal val="visible"/>
                                      </p:to>
                                    </p:set>
                                    <p:animEffect transition="in" filter="box(out)">
                                      <p:cBhvr>
                                        <p:cTn id="17" dur="500"/>
                                        <p:tgtEl>
                                          <p:spTgt spid="4116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11655">
                                            <p:txEl>
                                              <p:pRg st="3" end="3"/>
                                            </p:txEl>
                                          </p:spTgt>
                                        </p:tgtEl>
                                        <p:attrNameLst>
                                          <p:attrName>style.visibility</p:attrName>
                                        </p:attrNameLst>
                                      </p:cBhvr>
                                      <p:to>
                                        <p:strVal val="visible"/>
                                      </p:to>
                                    </p:set>
                                    <p:animEffect transition="in" filter="box(out)">
                                      <p:cBhvr>
                                        <p:cTn id="22" dur="500"/>
                                        <p:tgtEl>
                                          <p:spTgt spid="4116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11655">
                                            <p:txEl>
                                              <p:pRg st="4" end="4"/>
                                            </p:txEl>
                                          </p:spTgt>
                                        </p:tgtEl>
                                        <p:attrNameLst>
                                          <p:attrName>style.visibility</p:attrName>
                                        </p:attrNameLst>
                                      </p:cBhvr>
                                      <p:to>
                                        <p:strVal val="visible"/>
                                      </p:to>
                                    </p:set>
                                    <p:animEffect transition="in" filter="box(out)">
                                      <p:cBhvr>
                                        <p:cTn id="27" dur="500"/>
                                        <p:tgtEl>
                                          <p:spTgt spid="4116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E8BF1266-4CD9-4790-86DB-927C1335E151}" type="slidenum">
              <a:rPr lang="en-US" altLang="en-US" sz="1400" smtClean="0"/>
              <a:pPr/>
              <a:t>12</a:t>
            </a:fld>
            <a:endParaRPr lang="en-US" altLang="en-US" sz="1400" dirty="0" smtClean="0"/>
          </a:p>
        </p:txBody>
      </p:sp>
      <p:sp>
        <p:nvSpPr>
          <p:cNvPr id="413703" name="Rectangle 7"/>
          <p:cNvSpPr>
            <a:spLocks noChangeArrowheads="1"/>
          </p:cNvSpPr>
          <p:nvPr/>
        </p:nvSpPr>
        <p:spPr bwMode="auto">
          <a:xfrm>
            <a:off x="342900" y="2286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accent1"/>
              </a:buClr>
              <a:buFont typeface="Wingdings" pitchFamily="2" charset="2"/>
              <a:buNone/>
            </a:pPr>
            <a:endParaRPr lang="en-US" altLang="en-US" sz="400" dirty="0">
              <a:latin typeface="+mj-lt"/>
            </a:endParaRPr>
          </a:p>
          <a:p>
            <a:pPr eaLnBrk="1" hangingPunct="1">
              <a:spcBef>
                <a:spcPct val="20000"/>
              </a:spcBef>
              <a:buClr>
                <a:schemeClr val="accent1"/>
              </a:buClr>
              <a:buFont typeface="Wingdings" pitchFamily="2" charset="2"/>
              <a:buNone/>
            </a:pPr>
            <a:r>
              <a:rPr lang="en-US" altLang="en-US" sz="2800" b="1" dirty="0" smtClean="0">
                <a:solidFill>
                  <a:schemeClr val="accent6">
                    <a:lumMod val="75000"/>
                  </a:schemeClr>
                </a:solidFill>
                <a:effectLst/>
                <a:latin typeface="+mj-lt"/>
                <a:cs typeface="Times New Roman" pitchFamily="18" charset="0"/>
              </a:rPr>
              <a:t>Step 5:  My </a:t>
            </a:r>
            <a:r>
              <a:rPr lang="en-US" altLang="en-US" sz="2800" b="1" dirty="0">
                <a:solidFill>
                  <a:schemeClr val="accent6">
                    <a:lumMod val="75000"/>
                  </a:schemeClr>
                </a:solidFill>
                <a:effectLst/>
                <a:latin typeface="+mj-lt"/>
                <a:cs typeface="Times New Roman" pitchFamily="18" charset="0"/>
              </a:rPr>
              <a:t>Plan of Action</a:t>
            </a:r>
          </a:p>
          <a:p>
            <a:pPr marL="1257300" indent="-1257300" algn="l" eaLnBrk="1" hangingPunct="1">
              <a:spcBef>
                <a:spcPct val="20000"/>
              </a:spcBef>
              <a:buClr>
                <a:schemeClr val="accent1"/>
              </a:buClr>
              <a:buFont typeface="Wingdings" pitchFamily="2" charset="2"/>
              <a:buNone/>
            </a:pPr>
            <a:r>
              <a:rPr lang="en-US" altLang="en-US" dirty="0">
                <a:solidFill>
                  <a:schemeClr val="accent6">
                    <a:lumMod val="75000"/>
                  </a:schemeClr>
                </a:solidFill>
                <a:effectLst/>
                <a:latin typeface="+mj-lt"/>
                <a:cs typeface="Times New Roman" pitchFamily="18" charset="0"/>
              </a:rPr>
              <a:t>Step </a:t>
            </a:r>
            <a:r>
              <a:rPr lang="en-US" altLang="en-US" dirty="0" smtClean="0">
                <a:solidFill>
                  <a:schemeClr val="accent6">
                    <a:lumMod val="75000"/>
                  </a:schemeClr>
                </a:solidFill>
                <a:effectLst/>
                <a:latin typeface="+mj-lt"/>
                <a:cs typeface="Times New Roman" pitchFamily="18" charset="0"/>
              </a:rPr>
              <a:t>5.1 </a:t>
            </a:r>
            <a:r>
              <a:rPr lang="en-US" altLang="en-US" dirty="0">
                <a:effectLst/>
                <a:latin typeface="+mj-lt"/>
                <a:cs typeface="Times New Roman" pitchFamily="18" charset="0"/>
              </a:rPr>
              <a:t>– In September, talk with Public Speaking Project </a:t>
            </a:r>
            <a:r>
              <a:rPr lang="en-US" altLang="en-US" dirty="0" smtClean="0">
                <a:effectLst/>
                <a:latin typeface="+mj-lt"/>
                <a:cs typeface="Times New Roman" pitchFamily="18" charset="0"/>
              </a:rPr>
              <a:t>Leader about </a:t>
            </a:r>
            <a:r>
              <a:rPr lang="en-US" altLang="en-US" dirty="0">
                <a:effectLst/>
                <a:latin typeface="+mj-lt"/>
                <a:cs typeface="Times New Roman" pitchFamily="18" charset="0"/>
              </a:rPr>
              <a:t>how to select a topic, research the topic, organize and </a:t>
            </a:r>
            <a:r>
              <a:rPr lang="en-US" altLang="en-US" dirty="0" smtClean="0">
                <a:effectLst/>
                <a:latin typeface="+mj-lt"/>
                <a:cs typeface="Times New Roman" pitchFamily="18" charset="0"/>
              </a:rPr>
              <a:t>writing </a:t>
            </a:r>
            <a:r>
              <a:rPr lang="en-US" altLang="en-US" dirty="0">
                <a:effectLst/>
                <a:latin typeface="+mj-lt"/>
                <a:cs typeface="Times New Roman" pitchFamily="18" charset="0"/>
              </a:rPr>
              <a:t>the speech and how to present a speech.</a:t>
            </a:r>
            <a:r>
              <a:rPr lang="en-US" altLang="en-US" dirty="0">
                <a:effectLst/>
                <a:latin typeface="+mj-lt"/>
              </a:rPr>
              <a:t> </a:t>
            </a:r>
          </a:p>
          <a:p>
            <a:pPr marL="1257300" indent="-1257300" algn="l" eaLnBrk="1" hangingPunct="1">
              <a:spcBef>
                <a:spcPct val="20000"/>
              </a:spcBef>
              <a:buClr>
                <a:schemeClr val="accent1"/>
              </a:buClr>
              <a:buFont typeface="Wingdings" pitchFamily="2" charset="2"/>
              <a:buNone/>
            </a:pPr>
            <a:r>
              <a:rPr lang="en-US" altLang="en-US" dirty="0">
                <a:solidFill>
                  <a:schemeClr val="accent6">
                    <a:lumMod val="75000"/>
                  </a:schemeClr>
                </a:solidFill>
                <a:effectLst/>
                <a:latin typeface="+mj-lt"/>
                <a:cs typeface="Times New Roman" pitchFamily="18" charset="0"/>
              </a:rPr>
              <a:t>Step </a:t>
            </a:r>
            <a:r>
              <a:rPr lang="en-US" altLang="en-US" dirty="0" smtClean="0">
                <a:solidFill>
                  <a:schemeClr val="accent6">
                    <a:lumMod val="75000"/>
                  </a:schemeClr>
                </a:solidFill>
                <a:effectLst/>
                <a:latin typeface="+mj-lt"/>
                <a:cs typeface="Times New Roman" pitchFamily="18" charset="0"/>
              </a:rPr>
              <a:t>5.2 </a:t>
            </a:r>
            <a:r>
              <a:rPr lang="en-US" altLang="en-US" dirty="0">
                <a:effectLst/>
                <a:latin typeface="+mj-lt"/>
                <a:cs typeface="Times New Roman" pitchFamily="18" charset="0"/>
              </a:rPr>
              <a:t>- Select a topic/subject in September.  Narrow the topic so </a:t>
            </a:r>
            <a:r>
              <a:rPr lang="en-US" altLang="en-US" dirty="0" smtClean="0">
                <a:effectLst/>
                <a:latin typeface="+mj-lt"/>
                <a:cs typeface="Times New Roman" pitchFamily="18" charset="0"/>
              </a:rPr>
              <a:t>that </a:t>
            </a:r>
            <a:r>
              <a:rPr lang="en-US" altLang="en-US" dirty="0">
                <a:effectLst/>
                <a:latin typeface="+mj-lt"/>
                <a:cs typeface="Times New Roman" pitchFamily="18" charset="0"/>
              </a:rPr>
              <a:t>it is focused and specific.</a:t>
            </a:r>
            <a:r>
              <a:rPr lang="en-US" altLang="en-US" dirty="0">
                <a:effectLst/>
                <a:latin typeface="+mj-lt"/>
              </a:rPr>
              <a:t> </a:t>
            </a:r>
            <a:endParaRPr lang="en-US" altLang="en-US" dirty="0" smtClean="0">
              <a:effectLst/>
              <a:latin typeface="+mj-lt"/>
            </a:endParaRPr>
          </a:p>
          <a:p>
            <a:pPr marL="1257300" indent="-1257300" algn="l">
              <a:spcBef>
                <a:spcPct val="20000"/>
              </a:spcBef>
              <a:buClr>
                <a:schemeClr val="accent1"/>
              </a:buClr>
            </a:pPr>
            <a:r>
              <a:rPr lang="en-US" altLang="en-US" dirty="0">
                <a:solidFill>
                  <a:schemeClr val="accent6">
                    <a:lumMod val="75000"/>
                  </a:schemeClr>
                </a:solidFill>
                <a:effectLst/>
                <a:latin typeface="+mj-lt"/>
                <a:cs typeface="Times New Roman" pitchFamily="18" charset="0"/>
              </a:rPr>
              <a:t>Step </a:t>
            </a:r>
            <a:r>
              <a:rPr lang="en-US" altLang="en-US" dirty="0" smtClean="0">
                <a:solidFill>
                  <a:schemeClr val="accent6">
                    <a:lumMod val="75000"/>
                  </a:schemeClr>
                </a:solidFill>
                <a:effectLst/>
                <a:latin typeface="+mj-lt"/>
                <a:cs typeface="Times New Roman" pitchFamily="18" charset="0"/>
              </a:rPr>
              <a:t>5.3 </a:t>
            </a:r>
            <a:r>
              <a:rPr lang="en-US" altLang="en-US" dirty="0">
                <a:effectLst/>
                <a:latin typeface="+mj-lt"/>
                <a:cs typeface="Times New Roman" pitchFamily="18" charset="0"/>
              </a:rPr>
              <a:t>– In October, research the topic/subject by using at least 4 resources.  Resource will include available 4-H project literature, interviewing one specialist in the field, </a:t>
            </a:r>
            <a:r>
              <a:rPr lang="en-US" altLang="en-US" dirty="0" smtClean="0">
                <a:effectLst/>
                <a:latin typeface="+mj-lt"/>
                <a:cs typeface="Times New Roman" pitchFamily="18" charset="0"/>
              </a:rPr>
              <a:t>completing </a:t>
            </a:r>
            <a:r>
              <a:rPr lang="en-US" altLang="en-US" dirty="0">
                <a:effectLst/>
                <a:latin typeface="+mj-lt"/>
                <a:cs typeface="Times New Roman" pitchFamily="18" charset="0"/>
              </a:rPr>
              <a:t>a Internet search, and using one other source.</a:t>
            </a:r>
            <a:r>
              <a:rPr lang="en-US" altLang="en-US" dirty="0">
                <a:effectLst/>
                <a:latin typeface="+mj-lt"/>
              </a:rPr>
              <a:t> </a:t>
            </a:r>
          </a:p>
          <a:p>
            <a:pPr marL="1257300" indent="-1257300" algn="l" eaLnBrk="1" hangingPunct="1">
              <a:spcBef>
                <a:spcPct val="20000"/>
              </a:spcBef>
              <a:buClr>
                <a:schemeClr val="accent1"/>
              </a:buClr>
              <a:buFont typeface="Wingdings" pitchFamily="2" charset="2"/>
              <a:buNone/>
            </a:pPr>
            <a:endParaRPr lang="en-US" altLang="en-US" dirty="0">
              <a:effectLst/>
              <a:latin typeface="+mj-lt"/>
            </a:endParaRPr>
          </a:p>
        </p:txBody>
      </p:sp>
    </p:spTree>
    <p:extLst>
      <p:ext uri="{BB962C8B-B14F-4D97-AF65-F5344CB8AC3E}">
        <p14:creationId xmlns:p14="http://schemas.microsoft.com/office/powerpoint/2010/main" val="115759766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13703">
                                            <p:txEl>
                                              <p:pRg st="1" end="1"/>
                                            </p:txEl>
                                          </p:spTgt>
                                        </p:tgtEl>
                                        <p:attrNameLst>
                                          <p:attrName>style.visibility</p:attrName>
                                        </p:attrNameLst>
                                      </p:cBhvr>
                                      <p:to>
                                        <p:strVal val="visible"/>
                                      </p:to>
                                    </p:set>
                                    <p:animEffect transition="in" filter="box(out)">
                                      <p:cBhvr>
                                        <p:cTn id="7" dur="500"/>
                                        <p:tgtEl>
                                          <p:spTgt spid="41370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13703">
                                            <p:txEl>
                                              <p:pRg st="2" end="2"/>
                                            </p:txEl>
                                          </p:spTgt>
                                        </p:tgtEl>
                                        <p:attrNameLst>
                                          <p:attrName>style.visibility</p:attrName>
                                        </p:attrNameLst>
                                      </p:cBhvr>
                                      <p:to>
                                        <p:strVal val="visible"/>
                                      </p:to>
                                    </p:set>
                                    <p:animEffect transition="in" filter="box(out)">
                                      <p:cBhvr>
                                        <p:cTn id="12" dur="500"/>
                                        <p:tgtEl>
                                          <p:spTgt spid="4137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13703">
                                            <p:txEl>
                                              <p:pRg st="3" end="3"/>
                                            </p:txEl>
                                          </p:spTgt>
                                        </p:tgtEl>
                                        <p:attrNameLst>
                                          <p:attrName>style.visibility</p:attrName>
                                        </p:attrNameLst>
                                      </p:cBhvr>
                                      <p:to>
                                        <p:strVal val="visible"/>
                                      </p:to>
                                    </p:set>
                                    <p:animEffect transition="in" filter="box(out)">
                                      <p:cBhvr>
                                        <p:cTn id="17" dur="500"/>
                                        <p:tgtEl>
                                          <p:spTgt spid="41370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13703">
                                            <p:txEl>
                                              <p:pRg st="4" end="4"/>
                                            </p:txEl>
                                          </p:spTgt>
                                        </p:tgtEl>
                                        <p:attrNameLst>
                                          <p:attrName>style.visibility</p:attrName>
                                        </p:attrNameLst>
                                      </p:cBhvr>
                                      <p:to>
                                        <p:strVal val="visible"/>
                                      </p:to>
                                    </p:set>
                                    <p:animEffect transition="in" filter="box(out)">
                                      <p:cBhvr>
                                        <p:cTn id="22" dur="500"/>
                                        <p:tgtEl>
                                          <p:spTgt spid="4137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70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0C9F1B57-58F2-43C4-A1BC-F5009DED0295}" type="slidenum">
              <a:rPr lang="en-US" altLang="en-US" sz="1400" smtClean="0"/>
              <a:pPr/>
              <a:t>13</a:t>
            </a:fld>
            <a:endParaRPr lang="en-US" altLang="en-US" sz="1400" dirty="0" smtClean="0"/>
          </a:p>
        </p:txBody>
      </p:sp>
      <p:sp>
        <p:nvSpPr>
          <p:cNvPr id="415751" name="Rectangle 7"/>
          <p:cNvSpPr>
            <a:spLocks noChangeArrowheads="1"/>
          </p:cNvSpPr>
          <p:nvPr/>
        </p:nvSpPr>
        <p:spPr bwMode="auto">
          <a:xfrm>
            <a:off x="685800" y="304800"/>
            <a:ext cx="7924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accent1"/>
              </a:buClr>
              <a:buFont typeface="Wingdings" pitchFamily="2" charset="2"/>
              <a:buNone/>
            </a:pPr>
            <a:r>
              <a:rPr lang="en-US" altLang="en-US" b="1" dirty="0">
                <a:solidFill>
                  <a:schemeClr val="accent6">
                    <a:lumMod val="75000"/>
                  </a:schemeClr>
                </a:solidFill>
                <a:effectLst/>
                <a:latin typeface="+mj-lt"/>
                <a:cs typeface="Times New Roman" pitchFamily="18" charset="0"/>
              </a:rPr>
              <a:t>My Plan continued…</a:t>
            </a:r>
          </a:p>
          <a:p>
            <a:pPr algn="l" eaLnBrk="1" hangingPunct="1">
              <a:spcBef>
                <a:spcPct val="20000"/>
              </a:spcBef>
              <a:buClr>
                <a:schemeClr val="accent1"/>
              </a:buClr>
              <a:buFont typeface="Wingdings" pitchFamily="2" charset="2"/>
              <a:buNone/>
            </a:pPr>
            <a:endParaRPr lang="en-US" altLang="en-US" sz="500" dirty="0">
              <a:solidFill>
                <a:schemeClr val="tx2"/>
              </a:solidFill>
              <a:effectLst/>
              <a:latin typeface="+mj-lt"/>
              <a:cs typeface="Times New Roman" pitchFamily="18" charset="0"/>
            </a:endParaRPr>
          </a:p>
          <a:p>
            <a:pPr marL="1257300" indent="-1257300" algn="l" eaLnBrk="1" hangingPunct="1">
              <a:spcBef>
                <a:spcPts val="0"/>
              </a:spcBef>
              <a:buClr>
                <a:schemeClr val="accent1"/>
              </a:buClr>
              <a:buFont typeface="Wingdings" pitchFamily="2" charset="2"/>
              <a:buNone/>
            </a:pPr>
            <a:r>
              <a:rPr lang="en-US" altLang="en-US" sz="2300" dirty="0" smtClean="0">
                <a:solidFill>
                  <a:schemeClr val="accent6">
                    <a:lumMod val="75000"/>
                  </a:schemeClr>
                </a:solidFill>
                <a:effectLst/>
                <a:latin typeface="+mj-lt"/>
                <a:cs typeface="Times New Roman" pitchFamily="18" charset="0"/>
              </a:rPr>
              <a:t>Step 5.4 </a:t>
            </a:r>
            <a:r>
              <a:rPr lang="en-US" altLang="en-US" sz="2300" dirty="0">
                <a:effectLst/>
                <a:latin typeface="+mj-lt"/>
                <a:cs typeface="Times New Roman" pitchFamily="18" charset="0"/>
              </a:rPr>
              <a:t>– In October, organize the material in a </a:t>
            </a:r>
            <a:r>
              <a:rPr lang="en-US" altLang="en-US" sz="2300" dirty="0" smtClean="0">
                <a:effectLst/>
                <a:latin typeface="+mj-lt"/>
                <a:cs typeface="Times New Roman" pitchFamily="18" charset="0"/>
              </a:rPr>
              <a:t>sequence </a:t>
            </a:r>
            <a:r>
              <a:rPr lang="en-US" altLang="en-US" sz="2300" dirty="0">
                <a:effectLst/>
                <a:latin typeface="+mj-lt"/>
                <a:cs typeface="Times New Roman" pitchFamily="18" charset="0"/>
              </a:rPr>
              <a:t>that shows what I have learned and  its importance or relevance</a:t>
            </a:r>
            <a:r>
              <a:rPr lang="en-US" altLang="en-US" sz="2300" dirty="0" smtClean="0">
                <a:effectLst/>
                <a:latin typeface="+mj-lt"/>
                <a:cs typeface="Times New Roman" pitchFamily="18" charset="0"/>
              </a:rPr>
              <a:t>.</a:t>
            </a:r>
          </a:p>
          <a:p>
            <a:pPr marL="1257300" indent="-1257300" algn="l">
              <a:spcBef>
                <a:spcPts val="0"/>
              </a:spcBef>
              <a:buClr>
                <a:schemeClr val="accent1"/>
              </a:buClr>
            </a:pPr>
            <a:r>
              <a:rPr lang="en-US" altLang="en-US" dirty="0">
                <a:solidFill>
                  <a:schemeClr val="accent6">
                    <a:lumMod val="75000"/>
                  </a:schemeClr>
                </a:solidFill>
                <a:effectLst/>
                <a:latin typeface="+mj-lt"/>
                <a:cs typeface="Times New Roman" pitchFamily="18" charset="0"/>
              </a:rPr>
              <a:t>Step </a:t>
            </a:r>
            <a:r>
              <a:rPr lang="en-US" altLang="en-US" dirty="0" smtClean="0">
                <a:solidFill>
                  <a:schemeClr val="accent6">
                    <a:lumMod val="75000"/>
                  </a:schemeClr>
                </a:solidFill>
                <a:effectLst/>
                <a:latin typeface="+mj-lt"/>
                <a:cs typeface="Times New Roman" pitchFamily="18" charset="0"/>
              </a:rPr>
              <a:t>5.5 </a:t>
            </a:r>
            <a:r>
              <a:rPr lang="en-US" altLang="en-US" dirty="0">
                <a:effectLst/>
                <a:latin typeface="+mj-lt"/>
                <a:cs typeface="Times New Roman" pitchFamily="18" charset="0"/>
              </a:rPr>
              <a:t>– In October, write the introduction, body and conclusion of the speech.  The introduction should stimulate interest in the subject and catch the audiences attention.  The body of the speech will state the facts and what was learned.  The conclusion will briefly summarize the subject and leave the audience wanting to learn more or take action.</a:t>
            </a:r>
            <a:r>
              <a:rPr lang="en-US" altLang="en-US" dirty="0">
                <a:effectLst/>
                <a:latin typeface="+mj-lt"/>
              </a:rPr>
              <a:t> </a:t>
            </a:r>
          </a:p>
        </p:txBody>
      </p:sp>
      <p:pic>
        <p:nvPicPr>
          <p:cNvPr id="6" name="Picture 64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3124200"/>
            <a:ext cx="1415756" cy="1915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283257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15751">
                                            <p:txEl>
                                              <p:pRg st="0" end="0"/>
                                            </p:txEl>
                                          </p:spTgt>
                                        </p:tgtEl>
                                        <p:attrNameLst>
                                          <p:attrName>style.visibility</p:attrName>
                                        </p:attrNameLst>
                                      </p:cBhvr>
                                      <p:to>
                                        <p:strVal val="visible"/>
                                      </p:to>
                                    </p:set>
                                    <p:animEffect transition="in" filter="box(out)">
                                      <p:cBhvr>
                                        <p:cTn id="7" dur="500"/>
                                        <p:tgtEl>
                                          <p:spTgt spid="4157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15751">
                                            <p:txEl>
                                              <p:pRg st="2" end="2"/>
                                            </p:txEl>
                                          </p:spTgt>
                                        </p:tgtEl>
                                        <p:attrNameLst>
                                          <p:attrName>style.visibility</p:attrName>
                                        </p:attrNameLst>
                                      </p:cBhvr>
                                      <p:to>
                                        <p:strVal val="visible"/>
                                      </p:to>
                                    </p:set>
                                    <p:animEffect transition="in" filter="box(out)">
                                      <p:cBhvr>
                                        <p:cTn id="12" dur="500"/>
                                        <p:tgtEl>
                                          <p:spTgt spid="4157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15751">
                                            <p:txEl>
                                              <p:pRg st="3" end="3"/>
                                            </p:txEl>
                                          </p:spTgt>
                                        </p:tgtEl>
                                        <p:attrNameLst>
                                          <p:attrName>style.visibility</p:attrName>
                                        </p:attrNameLst>
                                      </p:cBhvr>
                                      <p:to>
                                        <p:strVal val="visible"/>
                                      </p:to>
                                    </p:set>
                                    <p:animEffect transition="in" filter="box(out)">
                                      <p:cBhvr>
                                        <p:cTn id="17" dur="500"/>
                                        <p:tgtEl>
                                          <p:spTgt spid="4157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5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7D4DE3D8-86AA-425E-AAD1-4A71D3C6D0F9}" type="slidenum">
              <a:rPr lang="en-US" altLang="en-US" sz="1400" smtClean="0"/>
              <a:pPr/>
              <a:t>14</a:t>
            </a:fld>
            <a:endParaRPr lang="en-US" altLang="en-US" sz="1400" dirty="0" smtClean="0"/>
          </a:p>
        </p:txBody>
      </p:sp>
      <p:sp>
        <p:nvSpPr>
          <p:cNvPr id="419847" name="Rectangle 7"/>
          <p:cNvSpPr>
            <a:spLocks noChangeArrowheads="1"/>
          </p:cNvSpPr>
          <p:nvPr/>
        </p:nvSpPr>
        <p:spPr bwMode="auto">
          <a:xfrm>
            <a:off x="723900" y="228600"/>
            <a:ext cx="7696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accent1"/>
              </a:buClr>
              <a:buFont typeface="Wingdings" pitchFamily="2" charset="2"/>
              <a:buNone/>
            </a:pPr>
            <a:r>
              <a:rPr lang="en-US" altLang="en-US" b="1" dirty="0">
                <a:solidFill>
                  <a:schemeClr val="accent6">
                    <a:lumMod val="75000"/>
                  </a:schemeClr>
                </a:solidFill>
                <a:effectLst/>
                <a:latin typeface="+mj-lt"/>
                <a:cs typeface="Times New Roman" pitchFamily="18" charset="0"/>
              </a:rPr>
              <a:t>My Plan continued…</a:t>
            </a:r>
          </a:p>
          <a:p>
            <a:pPr algn="l" eaLnBrk="1" hangingPunct="1">
              <a:spcBef>
                <a:spcPct val="20000"/>
              </a:spcBef>
              <a:buClr>
                <a:schemeClr val="accent1"/>
              </a:buClr>
              <a:buFont typeface="Wingdings" pitchFamily="2" charset="2"/>
              <a:buNone/>
            </a:pPr>
            <a:endParaRPr lang="en-US" altLang="en-US" sz="400" dirty="0">
              <a:solidFill>
                <a:schemeClr val="tx2"/>
              </a:solidFill>
              <a:effectLst/>
              <a:latin typeface="+mj-lt"/>
              <a:cs typeface="Times New Roman" pitchFamily="18" charset="0"/>
            </a:endParaRPr>
          </a:p>
          <a:p>
            <a:pPr marL="1200150" indent="-1200150" algn="l" eaLnBrk="1" hangingPunct="1">
              <a:spcBef>
                <a:spcPct val="20000"/>
              </a:spcBef>
              <a:buClr>
                <a:schemeClr val="accent1"/>
              </a:buClr>
              <a:buFont typeface="Wingdings" pitchFamily="2" charset="2"/>
              <a:buNone/>
            </a:pPr>
            <a:r>
              <a:rPr lang="en-US" altLang="en-US" dirty="0">
                <a:solidFill>
                  <a:schemeClr val="accent6">
                    <a:lumMod val="75000"/>
                  </a:schemeClr>
                </a:solidFill>
                <a:effectLst/>
                <a:latin typeface="+mj-lt"/>
                <a:cs typeface="Times New Roman" pitchFamily="18" charset="0"/>
              </a:rPr>
              <a:t>Step </a:t>
            </a:r>
            <a:r>
              <a:rPr lang="en-US" altLang="en-US" dirty="0" smtClean="0">
                <a:solidFill>
                  <a:schemeClr val="accent6">
                    <a:lumMod val="75000"/>
                  </a:schemeClr>
                </a:solidFill>
                <a:effectLst/>
                <a:latin typeface="+mj-lt"/>
                <a:cs typeface="Times New Roman" pitchFamily="18" charset="0"/>
              </a:rPr>
              <a:t>5.6 </a:t>
            </a:r>
            <a:r>
              <a:rPr lang="en-US" altLang="en-US" dirty="0">
                <a:effectLst/>
                <a:latin typeface="+mj-lt"/>
                <a:cs typeface="Times New Roman" pitchFamily="18" charset="0"/>
              </a:rPr>
              <a:t>- </a:t>
            </a:r>
            <a:r>
              <a:rPr lang="en-US" altLang="en-US" dirty="0" smtClean="0">
                <a:effectLst/>
                <a:latin typeface="+mj-lt"/>
                <a:cs typeface="Times New Roman" pitchFamily="18" charset="0"/>
              </a:rPr>
              <a:t>By </a:t>
            </a:r>
            <a:r>
              <a:rPr lang="en-US" altLang="en-US" dirty="0">
                <a:effectLst/>
                <a:latin typeface="+mj-lt"/>
                <a:cs typeface="Times New Roman" pitchFamily="18" charset="0"/>
              </a:rPr>
              <a:t>November 1, review the written speech with </a:t>
            </a:r>
            <a:r>
              <a:rPr lang="en-US" altLang="en-US" dirty="0" smtClean="0">
                <a:effectLst/>
                <a:latin typeface="+mj-lt"/>
                <a:cs typeface="Times New Roman" pitchFamily="18" charset="0"/>
              </a:rPr>
              <a:t>4-H Project </a:t>
            </a:r>
            <a:r>
              <a:rPr lang="en-US" altLang="en-US" dirty="0">
                <a:effectLst/>
                <a:latin typeface="+mj-lt"/>
                <a:cs typeface="Times New Roman" pitchFamily="18" charset="0"/>
              </a:rPr>
              <a:t>Leader. </a:t>
            </a:r>
          </a:p>
          <a:p>
            <a:pPr marL="1200150" indent="-1200150" algn="l" eaLnBrk="1" hangingPunct="1">
              <a:spcBef>
                <a:spcPct val="20000"/>
              </a:spcBef>
              <a:buClr>
                <a:schemeClr val="accent1"/>
              </a:buClr>
              <a:buFont typeface="Wingdings" pitchFamily="2" charset="2"/>
              <a:buNone/>
            </a:pPr>
            <a:r>
              <a:rPr lang="en-US" altLang="en-US" dirty="0" smtClean="0">
                <a:solidFill>
                  <a:schemeClr val="accent6">
                    <a:lumMod val="75000"/>
                  </a:schemeClr>
                </a:solidFill>
                <a:effectLst/>
                <a:latin typeface="+mj-lt"/>
                <a:cs typeface="Times New Roman" pitchFamily="18" charset="0"/>
              </a:rPr>
              <a:t>Step 5.7 </a:t>
            </a:r>
            <a:r>
              <a:rPr lang="en-US" altLang="en-US" dirty="0">
                <a:effectLst/>
                <a:latin typeface="+mj-lt"/>
                <a:cs typeface="Times New Roman" pitchFamily="18" charset="0"/>
              </a:rPr>
              <a:t>– In October, ask club leader to be placed on the agenda to present my speech at the December 4-H Meeting.</a:t>
            </a:r>
            <a:r>
              <a:rPr lang="en-US" altLang="en-US" dirty="0">
                <a:effectLst/>
                <a:latin typeface="+mj-lt"/>
              </a:rPr>
              <a:t> </a:t>
            </a:r>
          </a:p>
          <a:p>
            <a:pPr marL="1200150" indent="-1200150" algn="l" eaLnBrk="1" hangingPunct="1">
              <a:spcBef>
                <a:spcPct val="20000"/>
              </a:spcBef>
              <a:buClr>
                <a:schemeClr val="accent1"/>
              </a:buClr>
              <a:buFont typeface="Wingdings" pitchFamily="2" charset="2"/>
              <a:buNone/>
            </a:pPr>
            <a:r>
              <a:rPr lang="en-US" altLang="en-US" dirty="0">
                <a:solidFill>
                  <a:schemeClr val="accent6">
                    <a:lumMod val="75000"/>
                  </a:schemeClr>
                </a:solidFill>
                <a:effectLst/>
                <a:latin typeface="+mj-lt"/>
                <a:cs typeface="Times New Roman" pitchFamily="18" charset="0"/>
              </a:rPr>
              <a:t>Step </a:t>
            </a:r>
            <a:r>
              <a:rPr lang="en-US" altLang="en-US" dirty="0" smtClean="0">
                <a:solidFill>
                  <a:schemeClr val="accent6">
                    <a:lumMod val="75000"/>
                  </a:schemeClr>
                </a:solidFill>
                <a:effectLst/>
                <a:latin typeface="+mj-lt"/>
                <a:cs typeface="Times New Roman" pitchFamily="18" charset="0"/>
              </a:rPr>
              <a:t>5.8 </a:t>
            </a:r>
            <a:r>
              <a:rPr lang="en-US" altLang="en-US" dirty="0">
                <a:effectLst/>
                <a:latin typeface="+mj-lt"/>
                <a:cs typeface="Times New Roman" pitchFamily="18" charset="0"/>
              </a:rPr>
              <a:t>– During November, practice by myself and by presenting it for family, friends and my  4-H Project Leader.</a:t>
            </a:r>
            <a:r>
              <a:rPr lang="en-US" altLang="en-US" dirty="0">
                <a:effectLst/>
                <a:latin typeface="+mj-lt"/>
              </a:rPr>
              <a:t> </a:t>
            </a:r>
          </a:p>
          <a:p>
            <a:pPr marL="1200150" indent="-1200150" algn="l" eaLnBrk="1" hangingPunct="1">
              <a:spcBef>
                <a:spcPct val="20000"/>
              </a:spcBef>
              <a:buClr>
                <a:schemeClr val="accent1"/>
              </a:buClr>
              <a:buFont typeface="Wingdings" pitchFamily="2" charset="2"/>
              <a:buNone/>
            </a:pPr>
            <a:r>
              <a:rPr lang="en-US" altLang="en-US" dirty="0">
                <a:solidFill>
                  <a:schemeClr val="accent6">
                    <a:lumMod val="75000"/>
                  </a:schemeClr>
                </a:solidFill>
                <a:effectLst/>
                <a:latin typeface="+mj-lt"/>
                <a:cs typeface="Times New Roman" pitchFamily="18" charset="0"/>
              </a:rPr>
              <a:t>Step </a:t>
            </a:r>
            <a:r>
              <a:rPr lang="en-US" altLang="en-US" dirty="0" smtClean="0">
                <a:solidFill>
                  <a:schemeClr val="accent6">
                    <a:lumMod val="75000"/>
                  </a:schemeClr>
                </a:solidFill>
                <a:effectLst/>
                <a:latin typeface="+mj-lt"/>
                <a:cs typeface="Times New Roman" pitchFamily="18" charset="0"/>
              </a:rPr>
              <a:t>5.9 </a:t>
            </a:r>
            <a:r>
              <a:rPr lang="en-US" altLang="en-US" dirty="0">
                <a:effectLst/>
                <a:latin typeface="+mj-lt"/>
                <a:cs typeface="Times New Roman" pitchFamily="18" charset="0"/>
              </a:rPr>
              <a:t>- </a:t>
            </a:r>
            <a:r>
              <a:rPr lang="en-US" altLang="en-US" dirty="0" smtClean="0">
                <a:effectLst/>
                <a:latin typeface="+mj-lt"/>
                <a:cs typeface="Times New Roman" pitchFamily="18" charset="0"/>
              </a:rPr>
              <a:t>Present </a:t>
            </a:r>
            <a:r>
              <a:rPr lang="en-US" altLang="en-US" dirty="0">
                <a:effectLst/>
                <a:latin typeface="+mj-lt"/>
                <a:cs typeface="Times New Roman" pitchFamily="18" charset="0"/>
              </a:rPr>
              <a:t>speech at December 6, </a:t>
            </a:r>
            <a:r>
              <a:rPr lang="en-US" altLang="en-US" dirty="0" smtClean="0">
                <a:effectLst/>
                <a:latin typeface="+mj-lt"/>
                <a:cs typeface="Times New Roman" pitchFamily="18" charset="0"/>
              </a:rPr>
              <a:t>4-H</a:t>
            </a:r>
          </a:p>
          <a:p>
            <a:pPr marL="1200150" indent="-1200150" algn="l" eaLnBrk="1" hangingPunct="1">
              <a:spcBef>
                <a:spcPct val="20000"/>
              </a:spcBef>
              <a:buClr>
                <a:schemeClr val="accent1"/>
              </a:buClr>
              <a:buFont typeface="Wingdings" pitchFamily="2" charset="2"/>
              <a:buNone/>
            </a:pPr>
            <a:r>
              <a:rPr lang="en-US" altLang="en-US" dirty="0" smtClean="0">
                <a:effectLst/>
                <a:latin typeface="+mj-lt"/>
                <a:cs typeface="Times New Roman" pitchFamily="18" charset="0"/>
              </a:rPr>
              <a:t>               Club </a:t>
            </a:r>
            <a:r>
              <a:rPr lang="en-US" altLang="en-US" dirty="0">
                <a:effectLst/>
                <a:latin typeface="+mj-lt"/>
                <a:cs typeface="Times New Roman" pitchFamily="18" charset="0"/>
              </a:rPr>
              <a:t>meeting.</a:t>
            </a:r>
            <a:r>
              <a:rPr lang="en-US" altLang="en-US" dirty="0">
                <a:effectLst/>
                <a:latin typeface="+mj-lt"/>
              </a:rPr>
              <a:t> </a:t>
            </a:r>
          </a:p>
        </p:txBody>
      </p:sp>
      <p:pic>
        <p:nvPicPr>
          <p:cNvPr id="6" name="Picture 64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555396" y="3200400"/>
            <a:ext cx="1415756" cy="1915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677588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19847">
                                            <p:txEl>
                                              <p:pRg st="0" end="0"/>
                                            </p:txEl>
                                          </p:spTgt>
                                        </p:tgtEl>
                                        <p:attrNameLst>
                                          <p:attrName>style.visibility</p:attrName>
                                        </p:attrNameLst>
                                      </p:cBhvr>
                                      <p:to>
                                        <p:strVal val="visible"/>
                                      </p:to>
                                    </p:set>
                                    <p:animEffect transition="in" filter="box(out)">
                                      <p:cBhvr>
                                        <p:cTn id="7" dur="500"/>
                                        <p:tgtEl>
                                          <p:spTgt spid="4198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19847">
                                            <p:txEl>
                                              <p:pRg st="2" end="2"/>
                                            </p:txEl>
                                          </p:spTgt>
                                        </p:tgtEl>
                                        <p:attrNameLst>
                                          <p:attrName>style.visibility</p:attrName>
                                        </p:attrNameLst>
                                      </p:cBhvr>
                                      <p:to>
                                        <p:strVal val="visible"/>
                                      </p:to>
                                    </p:set>
                                    <p:animEffect transition="in" filter="box(out)">
                                      <p:cBhvr>
                                        <p:cTn id="12" dur="500"/>
                                        <p:tgtEl>
                                          <p:spTgt spid="4198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19847">
                                            <p:txEl>
                                              <p:pRg st="3" end="3"/>
                                            </p:txEl>
                                          </p:spTgt>
                                        </p:tgtEl>
                                        <p:attrNameLst>
                                          <p:attrName>style.visibility</p:attrName>
                                        </p:attrNameLst>
                                      </p:cBhvr>
                                      <p:to>
                                        <p:strVal val="visible"/>
                                      </p:to>
                                    </p:set>
                                    <p:animEffect transition="in" filter="box(out)">
                                      <p:cBhvr>
                                        <p:cTn id="17" dur="500"/>
                                        <p:tgtEl>
                                          <p:spTgt spid="41984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19847">
                                            <p:txEl>
                                              <p:pRg st="4" end="4"/>
                                            </p:txEl>
                                          </p:spTgt>
                                        </p:tgtEl>
                                        <p:attrNameLst>
                                          <p:attrName>style.visibility</p:attrName>
                                        </p:attrNameLst>
                                      </p:cBhvr>
                                      <p:to>
                                        <p:strVal val="visible"/>
                                      </p:to>
                                    </p:set>
                                    <p:animEffect transition="in" filter="box(out)">
                                      <p:cBhvr>
                                        <p:cTn id="22" dur="500"/>
                                        <p:tgtEl>
                                          <p:spTgt spid="41984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19847">
                                            <p:txEl>
                                              <p:pRg st="5" end="5"/>
                                            </p:txEl>
                                          </p:spTgt>
                                        </p:tgtEl>
                                        <p:attrNameLst>
                                          <p:attrName>style.visibility</p:attrName>
                                        </p:attrNameLst>
                                      </p:cBhvr>
                                      <p:to>
                                        <p:strVal val="visible"/>
                                      </p:to>
                                    </p:set>
                                    <p:animEffect transition="in" filter="box(out)">
                                      <p:cBhvr>
                                        <p:cTn id="27" dur="500"/>
                                        <p:tgtEl>
                                          <p:spTgt spid="41984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419847">
                                            <p:txEl>
                                              <p:pRg st="6" end="6"/>
                                            </p:txEl>
                                          </p:spTgt>
                                        </p:tgtEl>
                                        <p:attrNameLst>
                                          <p:attrName>style.visibility</p:attrName>
                                        </p:attrNameLst>
                                      </p:cBhvr>
                                      <p:to>
                                        <p:strVal val="visible"/>
                                      </p:to>
                                    </p:set>
                                    <p:animEffect transition="in" filter="box(out)">
                                      <p:cBhvr>
                                        <p:cTn id="32" dur="500"/>
                                        <p:tgtEl>
                                          <p:spTgt spid="4198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8076FAB7-D33E-48BD-A015-83D392FFE8D3}" type="slidenum">
              <a:rPr lang="en-US" altLang="en-US" sz="1400" smtClean="0"/>
              <a:pPr/>
              <a:t>15</a:t>
            </a:fld>
            <a:endParaRPr lang="en-US" altLang="en-US" sz="1400" dirty="0" smtClean="0"/>
          </a:p>
        </p:txBody>
      </p:sp>
      <p:sp>
        <p:nvSpPr>
          <p:cNvPr id="421895" name="Rectangle 7"/>
          <p:cNvSpPr>
            <a:spLocks noChangeArrowheads="1"/>
          </p:cNvSpPr>
          <p:nvPr/>
        </p:nvSpPr>
        <p:spPr bwMode="auto">
          <a:xfrm>
            <a:off x="685800" y="1219200"/>
            <a:ext cx="8001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accent1"/>
              </a:buClr>
              <a:buFont typeface="Wingdings" pitchFamily="2" charset="2"/>
              <a:buNone/>
            </a:pPr>
            <a:r>
              <a:rPr lang="en-US" altLang="en-US" sz="2800" dirty="0" smtClean="0">
                <a:solidFill>
                  <a:schemeClr val="accent2"/>
                </a:solidFill>
                <a:effectLst/>
                <a:latin typeface="+mj-lt"/>
              </a:rPr>
              <a:t>Step 6 </a:t>
            </a:r>
            <a:r>
              <a:rPr lang="en-US" altLang="en-US" sz="2800" dirty="0">
                <a:solidFill>
                  <a:schemeClr val="accent2"/>
                </a:solidFill>
                <a:effectLst/>
                <a:latin typeface="+mj-lt"/>
              </a:rPr>
              <a:t>– </a:t>
            </a:r>
            <a:r>
              <a:rPr lang="en-US" altLang="en-US" sz="2800" i="1" dirty="0">
                <a:solidFill>
                  <a:schemeClr val="accent2"/>
                </a:solidFill>
                <a:effectLst/>
                <a:latin typeface="+mj-lt"/>
              </a:rPr>
              <a:t>Consider Alternatives</a:t>
            </a:r>
            <a:r>
              <a:rPr lang="en-US" altLang="en-US" sz="2800" dirty="0">
                <a:effectLst/>
                <a:latin typeface="+mj-lt"/>
              </a:rPr>
              <a:t>  </a:t>
            </a:r>
          </a:p>
          <a:p>
            <a:pPr algn="l" eaLnBrk="1" hangingPunct="1">
              <a:spcBef>
                <a:spcPct val="20000"/>
              </a:spcBef>
              <a:buClr>
                <a:schemeClr val="accent1"/>
              </a:buClr>
              <a:buFont typeface="Wingdings" pitchFamily="2" charset="2"/>
              <a:buNone/>
            </a:pPr>
            <a:r>
              <a:rPr lang="en-US" altLang="en-US" sz="2800" dirty="0">
                <a:effectLst/>
                <a:latin typeface="+mj-lt"/>
              </a:rPr>
              <a:t>	“Present talk in November or January at club meeting, present talk to another club or class at school.”</a:t>
            </a:r>
            <a:endParaRPr lang="en-US" altLang="en-US" sz="2800" dirty="0">
              <a:solidFill>
                <a:schemeClr val="accent2"/>
              </a:solidFill>
              <a:effectLst/>
              <a:latin typeface="+mj-lt"/>
            </a:endParaRPr>
          </a:p>
          <a:p>
            <a:pPr algn="l" eaLnBrk="1" hangingPunct="1">
              <a:spcBef>
                <a:spcPct val="20000"/>
              </a:spcBef>
              <a:buClr>
                <a:schemeClr val="accent1"/>
              </a:buClr>
              <a:buFont typeface="Wingdings" pitchFamily="2" charset="2"/>
              <a:buNone/>
            </a:pPr>
            <a:r>
              <a:rPr lang="en-US" altLang="en-US" sz="2800" dirty="0">
                <a:solidFill>
                  <a:schemeClr val="accent2"/>
                </a:solidFill>
                <a:effectLst/>
                <a:latin typeface="+mj-lt"/>
              </a:rPr>
              <a:t>Step </a:t>
            </a:r>
            <a:r>
              <a:rPr lang="en-US" altLang="en-US" sz="2800" dirty="0" smtClean="0">
                <a:solidFill>
                  <a:schemeClr val="accent2"/>
                </a:solidFill>
                <a:effectLst/>
                <a:latin typeface="+mj-lt"/>
              </a:rPr>
              <a:t>7</a:t>
            </a:r>
            <a:r>
              <a:rPr lang="en-US" altLang="en-US" sz="2800" dirty="0" smtClean="0">
                <a:effectLst/>
                <a:latin typeface="+mj-lt"/>
              </a:rPr>
              <a:t> </a:t>
            </a:r>
            <a:r>
              <a:rPr lang="en-US" altLang="en-US" sz="2800" dirty="0">
                <a:solidFill>
                  <a:schemeClr val="accent2"/>
                </a:solidFill>
                <a:effectLst/>
                <a:latin typeface="+mj-lt"/>
              </a:rPr>
              <a:t>– </a:t>
            </a:r>
            <a:r>
              <a:rPr lang="en-US" altLang="en-US" sz="2800" i="1" dirty="0">
                <a:solidFill>
                  <a:schemeClr val="accent2"/>
                </a:solidFill>
                <a:effectLst/>
                <a:latin typeface="+mj-lt"/>
              </a:rPr>
              <a:t>Put the Plan into Effect  </a:t>
            </a:r>
          </a:p>
          <a:p>
            <a:pPr algn="l" eaLnBrk="1" hangingPunct="1">
              <a:spcBef>
                <a:spcPct val="20000"/>
              </a:spcBef>
              <a:buClr>
                <a:schemeClr val="accent1"/>
              </a:buClr>
              <a:buFont typeface="Wingdings" pitchFamily="2" charset="2"/>
              <a:buNone/>
            </a:pPr>
            <a:r>
              <a:rPr lang="en-US" altLang="en-US" sz="2800" i="1" dirty="0">
                <a:solidFill>
                  <a:schemeClr val="accent2"/>
                </a:solidFill>
                <a:effectLst/>
                <a:latin typeface="+mj-lt"/>
              </a:rPr>
              <a:t>	</a:t>
            </a:r>
            <a:r>
              <a:rPr lang="en-US" altLang="en-US" sz="2800" dirty="0">
                <a:effectLst/>
                <a:latin typeface="+mj-lt"/>
              </a:rPr>
              <a:t>“Work </a:t>
            </a:r>
            <a:r>
              <a:rPr lang="en-US" altLang="en-US" sz="2800" i="1" dirty="0">
                <a:effectLst/>
                <a:latin typeface="+mj-lt"/>
              </a:rPr>
              <a:t>your</a:t>
            </a:r>
            <a:r>
              <a:rPr lang="en-US" altLang="en-US" sz="2800" dirty="0">
                <a:effectLst/>
                <a:latin typeface="+mj-lt"/>
              </a:rPr>
              <a:t> plan.”</a:t>
            </a:r>
          </a:p>
          <a:p>
            <a:pPr algn="l" eaLnBrk="1" hangingPunct="1">
              <a:spcBef>
                <a:spcPct val="20000"/>
              </a:spcBef>
              <a:buClr>
                <a:schemeClr val="accent1"/>
              </a:buClr>
              <a:buFont typeface="Wingdings" pitchFamily="2" charset="2"/>
              <a:buNone/>
            </a:pPr>
            <a:endParaRPr lang="en-US" altLang="en-US" sz="2800" dirty="0">
              <a:effectLst/>
              <a:latin typeface="Comic Sans MS" pitchFamily="66" charset="0"/>
            </a:endParaRPr>
          </a:p>
          <a:p>
            <a:pPr algn="l" eaLnBrk="1" hangingPunct="1">
              <a:spcBef>
                <a:spcPct val="20000"/>
              </a:spcBef>
              <a:buClr>
                <a:schemeClr val="accent1"/>
              </a:buClr>
              <a:buFont typeface="Wingdings" pitchFamily="2" charset="2"/>
              <a:buNone/>
            </a:pPr>
            <a:endParaRPr lang="en-US" altLang="en-US" sz="3200" dirty="0">
              <a:effectLst/>
              <a:latin typeface="Comic Sans MS" pitchFamily="66" charset="0"/>
            </a:endParaRPr>
          </a:p>
        </p:txBody>
      </p:sp>
      <p:sp>
        <p:nvSpPr>
          <p:cNvPr id="6" name="Rectangle 4"/>
          <p:cNvSpPr>
            <a:spLocks noChangeArrowheads="1"/>
          </p:cNvSpPr>
          <p:nvPr/>
        </p:nvSpPr>
        <p:spPr bwMode="auto">
          <a:xfrm>
            <a:off x="533400" y="152400"/>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smtClean="0">
                <a:solidFill>
                  <a:schemeClr val="accent6">
                    <a:lumMod val="75000"/>
                  </a:schemeClr>
                </a:solidFill>
                <a:latin typeface="+mn-lt"/>
              </a:rPr>
              <a:t>Steps in Organizing Project </a:t>
            </a:r>
            <a:r>
              <a:rPr lang="en-US" altLang="en-US" sz="2800" b="1" dirty="0" smtClean="0">
                <a:solidFill>
                  <a:schemeClr val="accent6">
                    <a:lumMod val="75000"/>
                  </a:schemeClr>
                </a:solidFill>
                <a:latin typeface="+mn-lt"/>
              </a:rPr>
              <a:t>continue…</a:t>
            </a:r>
            <a:endParaRPr lang="en-US" altLang="en-US" sz="2800" b="1" dirty="0">
              <a:solidFill>
                <a:schemeClr val="accent6">
                  <a:lumMod val="75000"/>
                </a:schemeClr>
              </a:solidFill>
              <a:latin typeface="+mn-lt"/>
            </a:endParaRPr>
          </a:p>
        </p:txBody>
      </p:sp>
    </p:spTree>
    <p:extLst>
      <p:ext uri="{BB962C8B-B14F-4D97-AF65-F5344CB8AC3E}">
        <p14:creationId xmlns:p14="http://schemas.microsoft.com/office/powerpoint/2010/main" val="141700220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21895">
                                            <p:txEl>
                                              <p:pRg st="0" end="0"/>
                                            </p:txEl>
                                          </p:spTgt>
                                        </p:tgtEl>
                                        <p:attrNameLst>
                                          <p:attrName>style.visibility</p:attrName>
                                        </p:attrNameLst>
                                      </p:cBhvr>
                                      <p:to>
                                        <p:strVal val="visible"/>
                                      </p:to>
                                    </p:set>
                                    <p:animEffect transition="in" filter="box(out)">
                                      <p:cBhvr>
                                        <p:cTn id="7" dur="500"/>
                                        <p:tgtEl>
                                          <p:spTgt spid="4218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21895">
                                            <p:txEl>
                                              <p:pRg st="1" end="1"/>
                                            </p:txEl>
                                          </p:spTgt>
                                        </p:tgtEl>
                                        <p:attrNameLst>
                                          <p:attrName>style.visibility</p:attrName>
                                        </p:attrNameLst>
                                      </p:cBhvr>
                                      <p:to>
                                        <p:strVal val="visible"/>
                                      </p:to>
                                    </p:set>
                                    <p:animEffect transition="in" filter="box(out)">
                                      <p:cBhvr>
                                        <p:cTn id="12" dur="500"/>
                                        <p:tgtEl>
                                          <p:spTgt spid="4218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21895">
                                            <p:txEl>
                                              <p:pRg st="2" end="2"/>
                                            </p:txEl>
                                          </p:spTgt>
                                        </p:tgtEl>
                                        <p:attrNameLst>
                                          <p:attrName>style.visibility</p:attrName>
                                        </p:attrNameLst>
                                      </p:cBhvr>
                                      <p:to>
                                        <p:strVal val="visible"/>
                                      </p:to>
                                    </p:set>
                                    <p:animEffect transition="in" filter="box(out)">
                                      <p:cBhvr>
                                        <p:cTn id="17" dur="500"/>
                                        <p:tgtEl>
                                          <p:spTgt spid="4218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21895">
                                            <p:txEl>
                                              <p:pRg st="3" end="3"/>
                                            </p:txEl>
                                          </p:spTgt>
                                        </p:tgtEl>
                                        <p:attrNameLst>
                                          <p:attrName>style.visibility</p:attrName>
                                        </p:attrNameLst>
                                      </p:cBhvr>
                                      <p:to>
                                        <p:strVal val="visible"/>
                                      </p:to>
                                    </p:set>
                                    <p:animEffect transition="in" filter="box(out)">
                                      <p:cBhvr>
                                        <p:cTn id="22" dur="500"/>
                                        <p:tgtEl>
                                          <p:spTgt spid="4218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A6BDCCEB-ECB3-4D21-9BBC-AE4EC9434E17}" type="slidenum">
              <a:rPr lang="en-US" altLang="en-US" sz="1400" smtClean="0"/>
              <a:pPr/>
              <a:t>16</a:t>
            </a:fld>
            <a:endParaRPr lang="en-US" altLang="en-US" sz="1400" dirty="0" smtClean="0"/>
          </a:p>
        </p:txBody>
      </p:sp>
      <p:sp>
        <p:nvSpPr>
          <p:cNvPr id="423943" name="Rectangle 7"/>
          <p:cNvSpPr>
            <a:spLocks noChangeArrowheads="1"/>
          </p:cNvSpPr>
          <p:nvPr/>
        </p:nvSpPr>
        <p:spPr bwMode="auto">
          <a:xfrm>
            <a:off x="342900" y="1295400"/>
            <a:ext cx="8458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accent1"/>
              </a:buClr>
              <a:buFont typeface="Wingdings" pitchFamily="2" charset="2"/>
              <a:buNone/>
            </a:pPr>
            <a:r>
              <a:rPr lang="en-US" altLang="en-US" sz="2800" dirty="0" smtClean="0">
                <a:solidFill>
                  <a:schemeClr val="accent2"/>
                </a:solidFill>
                <a:effectLst/>
                <a:latin typeface="+mj-lt"/>
              </a:rPr>
              <a:t>Step 8</a:t>
            </a:r>
            <a:r>
              <a:rPr lang="en-US" altLang="en-US" sz="2800" dirty="0" smtClean="0">
                <a:effectLst/>
                <a:latin typeface="+mj-lt"/>
              </a:rPr>
              <a:t> </a:t>
            </a:r>
            <a:r>
              <a:rPr lang="en-US" altLang="en-US" sz="2800" dirty="0">
                <a:solidFill>
                  <a:schemeClr val="accent2"/>
                </a:solidFill>
                <a:effectLst/>
                <a:latin typeface="+mj-lt"/>
              </a:rPr>
              <a:t>– </a:t>
            </a:r>
            <a:r>
              <a:rPr lang="en-US" altLang="en-US" sz="2800" i="1" dirty="0">
                <a:solidFill>
                  <a:schemeClr val="accent2"/>
                </a:solidFill>
                <a:effectLst/>
                <a:latin typeface="+mj-lt"/>
              </a:rPr>
              <a:t>Test and Evaluate Step-by-Step</a:t>
            </a:r>
            <a:r>
              <a:rPr lang="en-US" altLang="en-US" sz="2800" dirty="0">
                <a:effectLst/>
                <a:latin typeface="+mj-lt"/>
              </a:rPr>
              <a:t> </a:t>
            </a:r>
          </a:p>
          <a:p>
            <a:pPr algn="l" eaLnBrk="1" hangingPunct="1">
              <a:spcBef>
                <a:spcPct val="20000"/>
              </a:spcBef>
              <a:buClr>
                <a:schemeClr val="accent1"/>
              </a:buClr>
              <a:buFont typeface="Wingdings" pitchFamily="2" charset="2"/>
              <a:buNone/>
            </a:pPr>
            <a:r>
              <a:rPr lang="en-US" altLang="en-US" sz="2800" dirty="0">
                <a:effectLst/>
                <a:latin typeface="+mj-lt"/>
              </a:rPr>
              <a:t>	“If a step is not completed ask: Why and make adjustments to bring yourself back on track.”</a:t>
            </a:r>
          </a:p>
          <a:p>
            <a:pPr algn="l" eaLnBrk="1" hangingPunct="1">
              <a:spcBef>
                <a:spcPct val="20000"/>
              </a:spcBef>
              <a:buClr>
                <a:schemeClr val="accent1"/>
              </a:buClr>
              <a:buFont typeface="Wingdings" pitchFamily="2" charset="2"/>
              <a:buNone/>
            </a:pPr>
            <a:r>
              <a:rPr lang="en-US" altLang="en-US" sz="2800" dirty="0">
                <a:solidFill>
                  <a:schemeClr val="accent2"/>
                </a:solidFill>
                <a:effectLst/>
                <a:latin typeface="+mj-lt"/>
              </a:rPr>
              <a:t>Step </a:t>
            </a:r>
            <a:r>
              <a:rPr lang="en-US" altLang="en-US" sz="2800" dirty="0" smtClean="0">
                <a:solidFill>
                  <a:schemeClr val="accent2"/>
                </a:solidFill>
                <a:effectLst/>
                <a:latin typeface="+mj-lt"/>
              </a:rPr>
              <a:t>9 </a:t>
            </a:r>
            <a:r>
              <a:rPr lang="en-US" altLang="en-US" sz="2800" dirty="0">
                <a:solidFill>
                  <a:schemeClr val="accent2"/>
                </a:solidFill>
                <a:effectLst/>
                <a:latin typeface="+mj-lt"/>
              </a:rPr>
              <a:t>– </a:t>
            </a:r>
            <a:r>
              <a:rPr lang="en-US" altLang="en-US" sz="2800" i="1" dirty="0">
                <a:solidFill>
                  <a:schemeClr val="accent2"/>
                </a:solidFill>
                <a:effectLst/>
                <a:latin typeface="+mj-lt"/>
              </a:rPr>
              <a:t>Follow-Through</a:t>
            </a:r>
            <a:r>
              <a:rPr lang="en-US" altLang="en-US" sz="2800" dirty="0">
                <a:effectLst/>
                <a:latin typeface="+mj-lt"/>
              </a:rPr>
              <a:t>  </a:t>
            </a:r>
          </a:p>
          <a:p>
            <a:pPr algn="l" eaLnBrk="1" hangingPunct="1">
              <a:spcBef>
                <a:spcPct val="20000"/>
              </a:spcBef>
              <a:buClr>
                <a:schemeClr val="accent1"/>
              </a:buClr>
              <a:buFont typeface="Wingdings" pitchFamily="2" charset="2"/>
              <a:buNone/>
            </a:pPr>
            <a:r>
              <a:rPr lang="en-US" altLang="en-US" sz="2800" dirty="0">
                <a:effectLst/>
                <a:latin typeface="+mj-lt"/>
              </a:rPr>
              <a:t>	“Do what you set out to do</a:t>
            </a:r>
            <a:r>
              <a:rPr lang="en-US" altLang="en-US" sz="2800" dirty="0" smtClean="0">
                <a:effectLst/>
                <a:latin typeface="+mj-lt"/>
              </a:rPr>
              <a:t>.”</a:t>
            </a:r>
            <a:endParaRPr lang="en-US" altLang="en-US" sz="2800" dirty="0">
              <a:solidFill>
                <a:schemeClr val="accent2"/>
              </a:solidFill>
              <a:effectLst/>
              <a:latin typeface="+mj-lt"/>
            </a:endParaRPr>
          </a:p>
        </p:txBody>
      </p:sp>
      <p:sp>
        <p:nvSpPr>
          <p:cNvPr id="5" name="Rectangle 4"/>
          <p:cNvSpPr>
            <a:spLocks noChangeArrowheads="1"/>
          </p:cNvSpPr>
          <p:nvPr/>
        </p:nvSpPr>
        <p:spPr bwMode="auto">
          <a:xfrm>
            <a:off x="533400" y="152400"/>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smtClean="0">
                <a:solidFill>
                  <a:schemeClr val="accent6">
                    <a:lumMod val="75000"/>
                  </a:schemeClr>
                </a:solidFill>
                <a:latin typeface="+mn-lt"/>
              </a:rPr>
              <a:t>Steps in Organizing Project </a:t>
            </a:r>
            <a:r>
              <a:rPr lang="en-US" altLang="en-US" sz="2800" b="1" dirty="0" smtClean="0">
                <a:solidFill>
                  <a:schemeClr val="accent6">
                    <a:lumMod val="75000"/>
                  </a:schemeClr>
                </a:solidFill>
                <a:latin typeface="+mn-lt"/>
              </a:rPr>
              <a:t>continue…</a:t>
            </a:r>
            <a:endParaRPr lang="en-US" altLang="en-US" sz="2800" b="1" dirty="0">
              <a:solidFill>
                <a:schemeClr val="accent6">
                  <a:lumMod val="75000"/>
                </a:schemeClr>
              </a:solidFill>
              <a:latin typeface="+mn-lt"/>
            </a:endParaRPr>
          </a:p>
        </p:txBody>
      </p:sp>
    </p:spTree>
    <p:extLst>
      <p:ext uri="{BB962C8B-B14F-4D97-AF65-F5344CB8AC3E}">
        <p14:creationId xmlns:p14="http://schemas.microsoft.com/office/powerpoint/2010/main" val="127149407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23943">
                                            <p:txEl>
                                              <p:pRg st="0" end="0"/>
                                            </p:txEl>
                                          </p:spTgt>
                                        </p:tgtEl>
                                        <p:attrNameLst>
                                          <p:attrName>style.visibility</p:attrName>
                                        </p:attrNameLst>
                                      </p:cBhvr>
                                      <p:to>
                                        <p:strVal val="visible"/>
                                      </p:to>
                                    </p:set>
                                    <p:animEffect transition="in" filter="box(out)">
                                      <p:cBhvr>
                                        <p:cTn id="7" dur="500"/>
                                        <p:tgtEl>
                                          <p:spTgt spid="4239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23943">
                                            <p:txEl>
                                              <p:pRg st="1" end="1"/>
                                            </p:txEl>
                                          </p:spTgt>
                                        </p:tgtEl>
                                        <p:attrNameLst>
                                          <p:attrName>style.visibility</p:attrName>
                                        </p:attrNameLst>
                                      </p:cBhvr>
                                      <p:to>
                                        <p:strVal val="visible"/>
                                      </p:to>
                                    </p:set>
                                    <p:animEffect transition="in" filter="box(out)">
                                      <p:cBhvr>
                                        <p:cTn id="12" dur="500"/>
                                        <p:tgtEl>
                                          <p:spTgt spid="4239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23943">
                                            <p:txEl>
                                              <p:pRg st="2" end="2"/>
                                            </p:txEl>
                                          </p:spTgt>
                                        </p:tgtEl>
                                        <p:attrNameLst>
                                          <p:attrName>style.visibility</p:attrName>
                                        </p:attrNameLst>
                                      </p:cBhvr>
                                      <p:to>
                                        <p:strVal val="visible"/>
                                      </p:to>
                                    </p:set>
                                    <p:animEffect transition="in" filter="box(out)">
                                      <p:cBhvr>
                                        <p:cTn id="17" dur="500"/>
                                        <p:tgtEl>
                                          <p:spTgt spid="4239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23943">
                                            <p:txEl>
                                              <p:pRg st="3" end="3"/>
                                            </p:txEl>
                                          </p:spTgt>
                                        </p:tgtEl>
                                        <p:attrNameLst>
                                          <p:attrName>style.visibility</p:attrName>
                                        </p:attrNameLst>
                                      </p:cBhvr>
                                      <p:to>
                                        <p:strVal val="visible"/>
                                      </p:to>
                                    </p:set>
                                    <p:animEffect transition="in" filter="box(out)">
                                      <p:cBhvr>
                                        <p:cTn id="22" dur="500"/>
                                        <p:tgtEl>
                                          <p:spTgt spid="4239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4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A6BDCCEB-ECB3-4D21-9BBC-AE4EC9434E17}" type="slidenum">
              <a:rPr lang="en-US" altLang="en-US" sz="1400" smtClean="0"/>
              <a:pPr/>
              <a:t>17</a:t>
            </a:fld>
            <a:endParaRPr lang="en-US" altLang="en-US" sz="1400" dirty="0" smtClean="0"/>
          </a:p>
        </p:txBody>
      </p:sp>
      <p:sp>
        <p:nvSpPr>
          <p:cNvPr id="423943" name="Rectangle 7"/>
          <p:cNvSpPr>
            <a:spLocks noChangeArrowheads="1"/>
          </p:cNvSpPr>
          <p:nvPr/>
        </p:nvSpPr>
        <p:spPr bwMode="auto">
          <a:xfrm>
            <a:off x="342900" y="1295400"/>
            <a:ext cx="8458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accent1"/>
              </a:buClr>
              <a:buFont typeface="Wingdings" pitchFamily="2" charset="2"/>
              <a:buNone/>
            </a:pPr>
            <a:r>
              <a:rPr lang="en-US" altLang="en-US" sz="2800" dirty="0" smtClean="0">
                <a:solidFill>
                  <a:schemeClr val="accent2"/>
                </a:solidFill>
                <a:effectLst/>
                <a:latin typeface="+mj-lt"/>
              </a:rPr>
              <a:t>Step </a:t>
            </a:r>
            <a:r>
              <a:rPr lang="en-US" altLang="en-US" sz="2800" dirty="0">
                <a:solidFill>
                  <a:schemeClr val="accent2"/>
                </a:solidFill>
                <a:effectLst/>
                <a:latin typeface="+mj-lt"/>
              </a:rPr>
              <a:t>11</a:t>
            </a:r>
            <a:r>
              <a:rPr lang="en-US" altLang="en-US" sz="2800" dirty="0">
                <a:effectLst/>
                <a:latin typeface="+mj-lt"/>
              </a:rPr>
              <a:t> </a:t>
            </a:r>
            <a:r>
              <a:rPr lang="en-US" altLang="en-US" sz="2800" dirty="0">
                <a:solidFill>
                  <a:schemeClr val="accent2"/>
                </a:solidFill>
                <a:effectLst/>
                <a:latin typeface="+mj-lt"/>
              </a:rPr>
              <a:t>– </a:t>
            </a:r>
            <a:r>
              <a:rPr lang="en-US" altLang="en-US" sz="2800" i="1" dirty="0">
                <a:solidFill>
                  <a:schemeClr val="accent2"/>
                </a:solidFill>
                <a:effectLst/>
                <a:latin typeface="+mj-lt"/>
              </a:rPr>
              <a:t>Project Evaluation  </a:t>
            </a:r>
          </a:p>
          <a:p>
            <a:pPr algn="l" eaLnBrk="1" hangingPunct="1">
              <a:spcBef>
                <a:spcPct val="20000"/>
              </a:spcBef>
              <a:buClr>
                <a:schemeClr val="accent1"/>
              </a:buClr>
              <a:buFont typeface="Wingdings" pitchFamily="2" charset="2"/>
              <a:buNone/>
            </a:pPr>
            <a:r>
              <a:rPr lang="en-US" altLang="en-US" sz="2800" i="1" dirty="0">
                <a:solidFill>
                  <a:schemeClr val="accent2"/>
                </a:solidFill>
                <a:effectLst/>
                <a:latin typeface="+mj-lt"/>
              </a:rPr>
              <a:t>	</a:t>
            </a:r>
            <a:r>
              <a:rPr lang="en-US" altLang="en-US" sz="2800" dirty="0">
                <a:effectLst/>
                <a:latin typeface="+mj-lt"/>
              </a:rPr>
              <a:t>“When the </a:t>
            </a:r>
            <a:r>
              <a:rPr lang="en-US" altLang="en-US" sz="2800" dirty="0" smtClean="0">
                <a:effectLst/>
                <a:latin typeface="+mj-lt"/>
              </a:rPr>
              <a:t>presentation </a:t>
            </a:r>
            <a:r>
              <a:rPr lang="en-US" altLang="en-US" sz="2800" dirty="0">
                <a:effectLst/>
                <a:latin typeface="+mj-lt"/>
              </a:rPr>
              <a:t>is complete ask: What did I learn?  How would I do things differently?  What is my next goal?”</a:t>
            </a:r>
          </a:p>
        </p:txBody>
      </p:sp>
      <p:sp>
        <p:nvSpPr>
          <p:cNvPr id="5" name="Rectangle 4"/>
          <p:cNvSpPr>
            <a:spLocks noChangeArrowheads="1"/>
          </p:cNvSpPr>
          <p:nvPr/>
        </p:nvSpPr>
        <p:spPr bwMode="auto">
          <a:xfrm>
            <a:off x="533400" y="152400"/>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smtClean="0">
                <a:solidFill>
                  <a:schemeClr val="accent6">
                    <a:lumMod val="75000"/>
                  </a:schemeClr>
                </a:solidFill>
                <a:latin typeface="+mn-lt"/>
              </a:rPr>
              <a:t>Steps in Organizing Project </a:t>
            </a:r>
            <a:r>
              <a:rPr lang="en-US" altLang="en-US" sz="2800" b="1" dirty="0" smtClean="0">
                <a:solidFill>
                  <a:schemeClr val="accent6">
                    <a:lumMod val="75000"/>
                  </a:schemeClr>
                </a:solidFill>
                <a:latin typeface="+mn-lt"/>
              </a:rPr>
              <a:t>continue…</a:t>
            </a:r>
            <a:endParaRPr lang="en-US" altLang="en-US" sz="2800" b="1" dirty="0">
              <a:solidFill>
                <a:schemeClr val="accent6">
                  <a:lumMod val="75000"/>
                </a:schemeClr>
              </a:solidFill>
              <a:latin typeface="+mn-lt"/>
            </a:endParaRPr>
          </a:p>
        </p:txBody>
      </p:sp>
    </p:spTree>
    <p:extLst>
      <p:ext uri="{BB962C8B-B14F-4D97-AF65-F5344CB8AC3E}">
        <p14:creationId xmlns:p14="http://schemas.microsoft.com/office/powerpoint/2010/main" val="337783299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23943">
                                            <p:txEl>
                                              <p:pRg st="0" end="0"/>
                                            </p:txEl>
                                          </p:spTgt>
                                        </p:tgtEl>
                                        <p:attrNameLst>
                                          <p:attrName>style.visibility</p:attrName>
                                        </p:attrNameLst>
                                      </p:cBhvr>
                                      <p:to>
                                        <p:strVal val="visible"/>
                                      </p:to>
                                    </p:set>
                                    <p:animEffect transition="in" filter="box(out)">
                                      <p:cBhvr>
                                        <p:cTn id="7" dur="500"/>
                                        <p:tgtEl>
                                          <p:spTgt spid="4239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23943">
                                            <p:txEl>
                                              <p:pRg st="1" end="1"/>
                                            </p:txEl>
                                          </p:spTgt>
                                        </p:tgtEl>
                                        <p:attrNameLst>
                                          <p:attrName>style.visibility</p:attrName>
                                        </p:attrNameLst>
                                      </p:cBhvr>
                                      <p:to>
                                        <p:strVal val="visible"/>
                                      </p:to>
                                    </p:set>
                                    <p:animEffect transition="in" filter="box(out)">
                                      <p:cBhvr>
                                        <p:cTn id="12" dur="500"/>
                                        <p:tgtEl>
                                          <p:spTgt spid="4239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4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DF232912-8FC8-472B-9CFB-20D55D409B40}" type="slidenum">
              <a:rPr lang="en-US" altLang="en-US" sz="1400" smtClean="0"/>
              <a:pPr/>
              <a:t>18</a:t>
            </a:fld>
            <a:endParaRPr lang="en-US" altLang="en-US" sz="1400" dirty="0" smtClean="0"/>
          </a:p>
        </p:txBody>
      </p:sp>
      <p:sp>
        <p:nvSpPr>
          <p:cNvPr id="271363" name="Rectangle 3"/>
          <p:cNvSpPr>
            <a:spLocks noGrp="1" noChangeArrowheads="1"/>
          </p:cNvSpPr>
          <p:nvPr>
            <p:ph type="body" idx="1"/>
          </p:nvPr>
        </p:nvSpPr>
        <p:spPr>
          <a:xfrm>
            <a:off x="500092" y="1295401"/>
            <a:ext cx="7016345" cy="3790949"/>
          </a:xfrm>
          <a:noFill/>
        </p:spPr>
        <p:txBody>
          <a:bodyPr lIns="92075" tIns="46038" rIns="92075" bIns="46038">
            <a:normAutofit lnSpcReduction="10000"/>
          </a:bodyPr>
          <a:lstStyle/>
          <a:p>
            <a:pPr marL="0" indent="0">
              <a:buClr>
                <a:schemeClr val="hlink"/>
              </a:buClr>
              <a:buNone/>
            </a:pPr>
            <a:r>
              <a:rPr lang="en-US" altLang="en-US" b="1" dirty="0" smtClean="0">
                <a:solidFill>
                  <a:schemeClr val="accent2"/>
                </a:solidFill>
              </a:rPr>
              <a:t>Visuals include posters, handouts, PowerPoint slides, demonstration materials, etc.</a:t>
            </a:r>
          </a:p>
          <a:p>
            <a:pPr marL="0" indent="0">
              <a:buClr>
                <a:schemeClr val="hlink"/>
              </a:buClr>
              <a:buNone/>
            </a:pPr>
            <a:endParaRPr lang="en-US" altLang="en-US" sz="300" dirty="0" smtClean="0">
              <a:solidFill>
                <a:schemeClr val="tx1"/>
              </a:solidFill>
            </a:endParaRPr>
          </a:p>
          <a:p>
            <a:pPr>
              <a:buClr>
                <a:schemeClr val="hlink"/>
              </a:buClr>
              <a:buFont typeface="Wingdings" panose="05000000000000000000" pitchFamily="2" charset="2"/>
              <a:buChar char="§"/>
            </a:pPr>
            <a:r>
              <a:rPr lang="en-US" altLang="en-US" dirty="0" smtClean="0">
                <a:solidFill>
                  <a:schemeClr val="tx1"/>
                </a:solidFill>
              </a:rPr>
              <a:t>Understanding - does it have a point</a:t>
            </a:r>
          </a:p>
          <a:p>
            <a:pPr>
              <a:buClr>
                <a:schemeClr val="hlink"/>
              </a:buClr>
              <a:buFont typeface="Wingdings" panose="05000000000000000000" pitchFamily="2" charset="2"/>
              <a:buChar char="§"/>
            </a:pPr>
            <a:r>
              <a:rPr lang="en-US" altLang="en-US" dirty="0" smtClean="0">
                <a:solidFill>
                  <a:schemeClr val="tx1"/>
                </a:solidFill>
              </a:rPr>
              <a:t>Simplicity - limit the visual to one or two ideas</a:t>
            </a:r>
          </a:p>
          <a:p>
            <a:pPr>
              <a:buClr>
                <a:schemeClr val="hlink"/>
              </a:buClr>
              <a:buFont typeface="Wingdings" panose="05000000000000000000" pitchFamily="2" charset="2"/>
              <a:buChar char="§"/>
            </a:pPr>
            <a:r>
              <a:rPr lang="en-US" altLang="en-US" dirty="0" smtClean="0">
                <a:solidFill>
                  <a:schemeClr val="tx1"/>
                </a:solidFill>
              </a:rPr>
              <a:t>Neatness</a:t>
            </a:r>
          </a:p>
          <a:p>
            <a:pPr>
              <a:buClr>
                <a:schemeClr val="hlink"/>
              </a:buClr>
              <a:buFont typeface="Wingdings" panose="05000000000000000000" pitchFamily="2" charset="2"/>
              <a:buChar char="§"/>
            </a:pPr>
            <a:r>
              <a:rPr lang="en-US" altLang="en-US" dirty="0" smtClean="0">
                <a:solidFill>
                  <a:schemeClr val="tx1"/>
                </a:solidFill>
              </a:rPr>
              <a:t>Color</a:t>
            </a:r>
          </a:p>
          <a:p>
            <a:pPr>
              <a:buClr>
                <a:schemeClr val="hlink"/>
              </a:buClr>
              <a:buFont typeface="Wingdings" panose="05000000000000000000" pitchFamily="2" charset="2"/>
              <a:buChar char="§"/>
            </a:pPr>
            <a:r>
              <a:rPr lang="en-US" altLang="en-US" dirty="0" smtClean="0">
                <a:solidFill>
                  <a:schemeClr val="tx1"/>
                </a:solidFill>
              </a:rPr>
              <a:t>Readability</a:t>
            </a:r>
          </a:p>
          <a:p>
            <a:pPr>
              <a:buClr>
                <a:schemeClr val="hlink"/>
              </a:buClr>
              <a:buFont typeface="Wingdings" panose="05000000000000000000" pitchFamily="2" charset="2"/>
              <a:buChar char="§"/>
            </a:pPr>
            <a:r>
              <a:rPr lang="en-US" altLang="en-US" dirty="0" smtClean="0">
                <a:solidFill>
                  <a:schemeClr val="tx1"/>
                </a:solidFill>
              </a:rPr>
              <a:t>Size</a:t>
            </a:r>
          </a:p>
        </p:txBody>
      </p:sp>
      <p:sp>
        <p:nvSpPr>
          <p:cNvPr id="271367" name="Rectangle 7"/>
          <p:cNvSpPr>
            <a:spLocks noChangeArrowheads="1"/>
          </p:cNvSpPr>
          <p:nvPr/>
        </p:nvSpPr>
        <p:spPr bwMode="auto">
          <a:xfrm>
            <a:off x="1371600" y="152400"/>
            <a:ext cx="6553200" cy="1143000"/>
          </a:xfrm>
          <a:prstGeom prst="rect">
            <a:avLst/>
          </a:prstGeom>
          <a:noFill/>
          <a:ln w="9525">
            <a:noFill/>
            <a:miter lim="800000"/>
            <a:headEnd/>
            <a:tailEnd/>
          </a:ln>
          <a:effectLst/>
        </p:spPr>
        <p:txBody>
          <a:bodyPr anchor="ctr"/>
          <a:lstStyle/>
          <a:p>
            <a:pPr eaLnBrk="1" hangingPunct="1">
              <a:defRPr/>
            </a:pPr>
            <a:r>
              <a:rPr lang="en-US" sz="3600" b="1" dirty="0">
                <a:solidFill>
                  <a:schemeClr val="accent6">
                    <a:lumMod val="75000"/>
                  </a:schemeClr>
                </a:solidFill>
                <a:latin typeface="+mn-lt"/>
              </a:rPr>
              <a:t>Pointers for Visuals</a:t>
            </a:r>
            <a:endParaRPr lang="en-US" sz="1800" b="1" dirty="0">
              <a:solidFill>
                <a:schemeClr val="accent6">
                  <a:lumMod val="75000"/>
                </a:schemeClr>
              </a:solidFill>
              <a:effectLst>
                <a:outerShdw blurRad="38100" dist="38100" dir="2700000" algn="tl">
                  <a:srgbClr val="000000"/>
                </a:outerShdw>
              </a:effectLst>
              <a:latin typeface="+mn-lt"/>
            </a:endParaRPr>
          </a:p>
        </p:txBody>
      </p:sp>
      <p:pic>
        <p:nvPicPr>
          <p:cNvPr id="105477" name="Picture 11" descr="PE01661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0777" y="2667000"/>
            <a:ext cx="2127498"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070542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71363">
                                            <p:txEl>
                                              <p:pRg st="0" end="0"/>
                                            </p:txEl>
                                          </p:spTgt>
                                        </p:tgtEl>
                                        <p:attrNameLst>
                                          <p:attrName>style.visibility</p:attrName>
                                        </p:attrNameLst>
                                      </p:cBhvr>
                                      <p:to>
                                        <p:strVal val="visible"/>
                                      </p:to>
                                    </p:set>
                                    <p:animEffect transition="in" filter="box(out)">
                                      <p:cBhvr>
                                        <p:cTn id="7" dur="500"/>
                                        <p:tgtEl>
                                          <p:spTgt spid="271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71363">
                                            <p:txEl>
                                              <p:pRg st="2" end="2"/>
                                            </p:txEl>
                                          </p:spTgt>
                                        </p:tgtEl>
                                        <p:attrNameLst>
                                          <p:attrName>style.visibility</p:attrName>
                                        </p:attrNameLst>
                                      </p:cBhvr>
                                      <p:to>
                                        <p:strVal val="visible"/>
                                      </p:to>
                                    </p:set>
                                    <p:animEffect transition="in" filter="box(out)">
                                      <p:cBhvr>
                                        <p:cTn id="12" dur="500"/>
                                        <p:tgtEl>
                                          <p:spTgt spid="27136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71363">
                                            <p:txEl>
                                              <p:pRg st="3" end="3"/>
                                            </p:txEl>
                                          </p:spTgt>
                                        </p:tgtEl>
                                        <p:attrNameLst>
                                          <p:attrName>style.visibility</p:attrName>
                                        </p:attrNameLst>
                                      </p:cBhvr>
                                      <p:to>
                                        <p:strVal val="visible"/>
                                      </p:to>
                                    </p:set>
                                    <p:animEffect transition="in" filter="box(out)">
                                      <p:cBhvr>
                                        <p:cTn id="17" dur="500"/>
                                        <p:tgtEl>
                                          <p:spTgt spid="27136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71363">
                                            <p:txEl>
                                              <p:pRg st="4" end="4"/>
                                            </p:txEl>
                                          </p:spTgt>
                                        </p:tgtEl>
                                        <p:attrNameLst>
                                          <p:attrName>style.visibility</p:attrName>
                                        </p:attrNameLst>
                                      </p:cBhvr>
                                      <p:to>
                                        <p:strVal val="visible"/>
                                      </p:to>
                                    </p:set>
                                    <p:animEffect transition="in" filter="box(out)">
                                      <p:cBhvr>
                                        <p:cTn id="22" dur="500"/>
                                        <p:tgtEl>
                                          <p:spTgt spid="27136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71363">
                                            <p:txEl>
                                              <p:pRg st="5" end="5"/>
                                            </p:txEl>
                                          </p:spTgt>
                                        </p:tgtEl>
                                        <p:attrNameLst>
                                          <p:attrName>style.visibility</p:attrName>
                                        </p:attrNameLst>
                                      </p:cBhvr>
                                      <p:to>
                                        <p:strVal val="visible"/>
                                      </p:to>
                                    </p:set>
                                    <p:animEffect transition="in" filter="box(out)">
                                      <p:cBhvr>
                                        <p:cTn id="27" dur="500"/>
                                        <p:tgtEl>
                                          <p:spTgt spid="27136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71363">
                                            <p:txEl>
                                              <p:pRg st="6" end="6"/>
                                            </p:txEl>
                                          </p:spTgt>
                                        </p:tgtEl>
                                        <p:attrNameLst>
                                          <p:attrName>style.visibility</p:attrName>
                                        </p:attrNameLst>
                                      </p:cBhvr>
                                      <p:to>
                                        <p:strVal val="visible"/>
                                      </p:to>
                                    </p:set>
                                    <p:animEffect transition="in" filter="box(out)">
                                      <p:cBhvr>
                                        <p:cTn id="32" dur="500"/>
                                        <p:tgtEl>
                                          <p:spTgt spid="271363">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71363">
                                            <p:txEl>
                                              <p:pRg st="7" end="7"/>
                                            </p:txEl>
                                          </p:spTgt>
                                        </p:tgtEl>
                                        <p:attrNameLst>
                                          <p:attrName>style.visibility</p:attrName>
                                        </p:attrNameLst>
                                      </p:cBhvr>
                                      <p:to>
                                        <p:strVal val="visible"/>
                                      </p:to>
                                    </p:set>
                                    <p:animEffect transition="in" filter="box(out)">
                                      <p:cBhvr>
                                        <p:cTn id="37" dur="500"/>
                                        <p:tgtEl>
                                          <p:spTgt spid="2713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DF232912-8FC8-472B-9CFB-20D55D409B40}" type="slidenum">
              <a:rPr lang="en-US" altLang="en-US" sz="1400" smtClean="0"/>
              <a:pPr/>
              <a:t>19</a:t>
            </a:fld>
            <a:endParaRPr lang="en-US" altLang="en-US" sz="1400" dirty="0" smtClean="0"/>
          </a:p>
        </p:txBody>
      </p:sp>
      <p:sp>
        <p:nvSpPr>
          <p:cNvPr id="271363" name="Rectangle 3"/>
          <p:cNvSpPr>
            <a:spLocks noGrp="1" noChangeArrowheads="1"/>
          </p:cNvSpPr>
          <p:nvPr>
            <p:ph type="body" idx="1"/>
          </p:nvPr>
        </p:nvSpPr>
        <p:spPr>
          <a:xfrm>
            <a:off x="500092" y="1295401"/>
            <a:ext cx="7016345" cy="3790949"/>
          </a:xfrm>
          <a:noFill/>
        </p:spPr>
        <p:txBody>
          <a:bodyPr lIns="92075" tIns="46038" rIns="92075" bIns="46038">
            <a:normAutofit/>
          </a:bodyPr>
          <a:lstStyle/>
          <a:p>
            <a:pPr marL="0" indent="0">
              <a:buClr>
                <a:schemeClr val="hlink"/>
              </a:buClr>
              <a:buNone/>
            </a:pPr>
            <a:r>
              <a:rPr lang="en-US" altLang="en-US" b="1" dirty="0" smtClean="0">
                <a:solidFill>
                  <a:schemeClr val="accent2"/>
                </a:solidFill>
              </a:rPr>
              <a:t>T-3 unit 2.8  Examining your plan</a:t>
            </a:r>
          </a:p>
          <a:p>
            <a:pPr marL="0" indent="0">
              <a:buClr>
                <a:schemeClr val="hlink"/>
              </a:buClr>
              <a:buNone/>
            </a:pPr>
            <a:endParaRPr lang="en-US" altLang="en-US" sz="300" dirty="0" smtClean="0">
              <a:solidFill>
                <a:schemeClr val="tx1"/>
              </a:solidFill>
            </a:endParaRPr>
          </a:p>
        </p:txBody>
      </p:sp>
      <p:sp>
        <p:nvSpPr>
          <p:cNvPr id="271367" name="Rectangle 7"/>
          <p:cNvSpPr>
            <a:spLocks noChangeArrowheads="1"/>
          </p:cNvSpPr>
          <p:nvPr/>
        </p:nvSpPr>
        <p:spPr bwMode="auto">
          <a:xfrm>
            <a:off x="1371600" y="152400"/>
            <a:ext cx="6553200" cy="1143000"/>
          </a:xfrm>
          <a:prstGeom prst="rect">
            <a:avLst/>
          </a:prstGeom>
          <a:noFill/>
          <a:ln w="9525">
            <a:noFill/>
            <a:miter lim="800000"/>
            <a:headEnd/>
            <a:tailEnd/>
          </a:ln>
          <a:effectLst/>
        </p:spPr>
        <p:txBody>
          <a:bodyPr anchor="ctr"/>
          <a:lstStyle/>
          <a:p>
            <a:pPr eaLnBrk="1" hangingPunct="1">
              <a:defRPr/>
            </a:pPr>
            <a:r>
              <a:rPr lang="en-US" sz="3600" b="1" dirty="0" smtClean="0">
                <a:solidFill>
                  <a:schemeClr val="accent6">
                    <a:lumMod val="75000"/>
                  </a:schemeClr>
                </a:solidFill>
                <a:latin typeface="+mn-lt"/>
              </a:rPr>
              <a:t>Self Evaluation</a:t>
            </a:r>
            <a:endParaRPr lang="en-US" sz="1800" b="1" dirty="0">
              <a:solidFill>
                <a:schemeClr val="accent6">
                  <a:lumMod val="75000"/>
                </a:schemeClr>
              </a:solidFill>
              <a:effectLst>
                <a:outerShdw blurRad="38100" dist="38100" dir="2700000" algn="tl">
                  <a:srgbClr val="000000"/>
                </a:outerShdw>
              </a:effectLst>
              <a:latin typeface="+mn-lt"/>
            </a:endParaRPr>
          </a:p>
        </p:txBody>
      </p:sp>
      <p:pic>
        <p:nvPicPr>
          <p:cNvPr id="1026" name="Picture 2" descr="C:\Users\kknoepf\AppData\Local\Microsoft\Windows\Temporary Internet Files\Content.IE5\4N8H119H\check-mark-gu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048000"/>
            <a:ext cx="1796676" cy="165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4946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71363">
                                            <p:txEl>
                                              <p:pRg st="0" end="0"/>
                                            </p:txEl>
                                          </p:spTgt>
                                        </p:tgtEl>
                                        <p:attrNameLst>
                                          <p:attrName>style.visibility</p:attrName>
                                        </p:attrNameLst>
                                      </p:cBhvr>
                                      <p:to>
                                        <p:strVal val="visible"/>
                                      </p:to>
                                    </p:set>
                                    <p:animEffect transition="in" filter="box(out)">
                                      <p:cBhvr>
                                        <p:cTn id="7" dur="500"/>
                                        <p:tgtEl>
                                          <p:spTgt spid="2713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82D34C1D-5B04-4B87-82FF-233C47BB4338}" type="slidenum">
              <a:rPr lang="en-US" altLang="en-US" sz="1400" smtClean="0"/>
              <a:pPr/>
              <a:t>2</a:t>
            </a:fld>
            <a:endParaRPr lang="en-US" altLang="en-US" sz="1400" dirty="0" smtClean="0"/>
          </a:p>
        </p:txBody>
      </p:sp>
      <p:sp>
        <p:nvSpPr>
          <p:cNvPr id="236547" name="Rectangle 3"/>
          <p:cNvSpPr>
            <a:spLocks noGrp="1" noChangeArrowheads="1"/>
          </p:cNvSpPr>
          <p:nvPr>
            <p:ph type="body" idx="1"/>
          </p:nvPr>
        </p:nvSpPr>
        <p:spPr>
          <a:xfrm>
            <a:off x="457200" y="1409700"/>
            <a:ext cx="8229600" cy="2362200"/>
          </a:xfrm>
        </p:spPr>
        <p:txBody>
          <a:bodyPr>
            <a:normAutofit/>
          </a:bodyPr>
          <a:lstStyle/>
          <a:p>
            <a:pPr defTabSz="769938">
              <a:buFontTx/>
              <a:buNone/>
            </a:pPr>
            <a:r>
              <a:rPr lang="en-US" altLang="en-US" sz="3200" dirty="0" smtClean="0"/>
              <a:t>The best way for 4-H members</a:t>
            </a:r>
          </a:p>
          <a:p>
            <a:pPr defTabSz="769938">
              <a:buFontTx/>
              <a:buNone/>
            </a:pPr>
            <a:r>
              <a:rPr lang="en-US" altLang="en-US" sz="3200" dirty="0" smtClean="0"/>
              <a:t>to learn public speaking is by</a:t>
            </a:r>
          </a:p>
          <a:p>
            <a:pPr defTabSz="769938">
              <a:buFontTx/>
              <a:buNone/>
            </a:pPr>
            <a:r>
              <a:rPr lang="en-US" altLang="en-US" sz="3200" dirty="0" smtClean="0"/>
              <a:t>observing the example volunteers</a:t>
            </a:r>
          </a:p>
          <a:p>
            <a:pPr defTabSz="769938">
              <a:buFontTx/>
              <a:buNone/>
            </a:pPr>
            <a:r>
              <a:rPr lang="en-US" altLang="en-US" sz="3200" dirty="0" smtClean="0"/>
              <a:t>and experience older youth provide.</a:t>
            </a:r>
          </a:p>
          <a:p>
            <a:pPr defTabSz="769938"/>
            <a:endParaRPr lang="en-US" altLang="en-US" sz="3200" dirty="0" smtClean="0"/>
          </a:p>
        </p:txBody>
      </p:sp>
      <p:sp>
        <p:nvSpPr>
          <p:cNvPr id="92164" name="Text Box 5"/>
          <p:cNvSpPr txBox="1">
            <a:spLocks noChangeArrowheads="1"/>
          </p:cNvSpPr>
          <p:nvPr/>
        </p:nvSpPr>
        <p:spPr bwMode="auto">
          <a:xfrm>
            <a:off x="152400" y="4143375"/>
            <a:ext cx="883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Clr>
                <a:schemeClr val="accent1"/>
              </a:buClr>
              <a:buSzPct val="70000"/>
              <a:buFont typeface="Monotype Sorts" pitchFamily="2" charset="2"/>
              <a:buNone/>
            </a:pPr>
            <a:r>
              <a:rPr kumimoji="1" lang="en-US" altLang="en-US" sz="4000" b="1" dirty="0">
                <a:solidFill>
                  <a:schemeClr val="accent2"/>
                </a:solidFill>
                <a:latin typeface="+mj-lt"/>
              </a:rPr>
              <a:t>“Set the example and standard.”</a:t>
            </a:r>
            <a:endParaRPr lang="en-US" altLang="en-US" b="1" dirty="0">
              <a:solidFill>
                <a:schemeClr val="accent2"/>
              </a:solidFill>
              <a:latin typeface="+mj-lt"/>
            </a:endParaRPr>
          </a:p>
        </p:txBody>
      </p:sp>
      <p:sp>
        <p:nvSpPr>
          <p:cNvPr id="236551" name="Rectangle 7"/>
          <p:cNvSpPr>
            <a:spLocks noChangeArrowheads="1"/>
          </p:cNvSpPr>
          <p:nvPr/>
        </p:nvSpPr>
        <p:spPr bwMode="auto">
          <a:xfrm>
            <a:off x="1447800" y="228600"/>
            <a:ext cx="6553200" cy="1143000"/>
          </a:xfrm>
          <a:prstGeom prst="rect">
            <a:avLst/>
          </a:prstGeom>
          <a:noFill/>
          <a:ln w="9525">
            <a:noFill/>
            <a:miter lim="800000"/>
            <a:headEnd/>
            <a:tailEnd/>
          </a:ln>
          <a:effectLst/>
        </p:spPr>
        <p:txBody>
          <a:bodyPr anchor="ctr"/>
          <a:lstStyle/>
          <a:p>
            <a:pPr eaLnBrk="1" hangingPunct="1">
              <a:defRPr/>
            </a:pPr>
            <a:r>
              <a:rPr lang="en-US" sz="3600" b="1" dirty="0">
                <a:solidFill>
                  <a:schemeClr val="accent6">
                    <a:lumMod val="75000"/>
                  </a:schemeClr>
                </a:solidFill>
                <a:latin typeface="+mn-lt"/>
              </a:rPr>
              <a:t>Importance</a:t>
            </a:r>
            <a:endParaRPr lang="en-US" sz="1800" b="1" dirty="0">
              <a:solidFill>
                <a:schemeClr val="accent6">
                  <a:lumMod val="75000"/>
                </a:schemeClr>
              </a:solidFill>
              <a:effectLst>
                <a:outerShdw blurRad="38100" dist="38100" dir="2700000" algn="tl">
                  <a:srgbClr val="000000"/>
                </a:outerShdw>
              </a:effectLst>
              <a:latin typeface="+mn-lt"/>
            </a:endParaRPr>
          </a:p>
        </p:txBody>
      </p:sp>
    </p:spTree>
    <p:extLst>
      <p:ext uri="{BB962C8B-B14F-4D97-AF65-F5344CB8AC3E}">
        <p14:creationId xmlns:p14="http://schemas.microsoft.com/office/powerpoint/2010/main" val="3141741590"/>
      </p:ext>
    </p:extLst>
  </p:cSld>
  <p:clrMapOvr>
    <a:masterClrMapping/>
  </p:clrMapOvr>
  <p:transition>
    <p:zoom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smtClean="0"/>
              <a:t>Activity</a:t>
            </a:r>
            <a:endParaRPr lang="en-US" sz="8000" dirty="0"/>
          </a:p>
        </p:txBody>
      </p:sp>
      <p:sp>
        <p:nvSpPr>
          <p:cNvPr id="3" name="Text Placeholder 2"/>
          <p:cNvSpPr>
            <a:spLocks noGrp="1"/>
          </p:cNvSpPr>
          <p:nvPr>
            <p:ph type="body" idx="1"/>
          </p:nvPr>
        </p:nvSpPr>
        <p:spPr/>
        <p:txBody>
          <a:bodyPr>
            <a:normAutofit/>
          </a:bodyPr>
          <a:lstStyle/>
          <a:p>
            <a:r>
              <a:rPr lang="en-US" dirty="0" smtClean="0"/>
              <a:t>Presentation</a:t>
            </a:r>
            <a:endParaRPr lang="en-US" dirty="0"/>
          </a:p>
        </p:txBody>
      </p:sp>
    </p:spTree>
    <p:extLst>
      <p:ext uri="{BB962C8B-B14F-4D97-AF65-F5344CB8AC3E}">
        <p14:creationId xmlns:p14="http://schemas.microsoft.com/office/powerpoint/2010/main" val="31603429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3276600"/>
            <a:ext cx="7772400" cy="2228850"/>
          </a:xfrm>
        </p:spPr>
        <p:txBody>
          <a:bodyPr/>
          <a:lstStyle/>
          <a:p>
            <a:r>
              <a:rPr lang="en-US" altLang="en-US" sz="4000" i="1">
                <a:solidFill>
                  <a:srgbClr val="0000FF"/>
                </a:solidFill>
              </a:rPr>
              <a:t>Social Graces</a:t>
            </a:r>
            <a:r>
              <a:rPr lang="en-US" altLang="en-US" sz="5400">
                <a:solidFill>
                  <a:srgbClr val="0000FF"/>
                </a:solidFill>
              </a:rPr>
              <a:t/>
            </a:r>
            <a:br>
              <a:rPr lang="en-US" altLang="en-US" sz="5400">
                <a:solidFill>
                  <a:srgbClr val="0000FF"/>
                </a:solidFill>
              </a:rPr>
            </a:br>
            <a:r>
              <a:rPr lang="en-US" altLang="en-US" sz="5400">
                <a:solidFill>
                  <a:srgbClr val="0000FF"/>
                </a:solidFill>
              </a:rPr>
              <a:t>Napkin Etiquette</a:t>
            </a:r>
          </a:p>
        </p:txBody>
      </p:sp>
      <p:sp>
        <p:nvSpPr>
          <p:cNvPr id="2051" name="Rectangle 3"/>
          <p:cNvSpPr>
            <a:spLocks noGrp="1" noChangeArrowheads="1"/>
          </p:cNvSpPr>
          <p:nvPr>
            <p:ph type="subTitle" idx="1"/>
          </p:nvPr>
        </p:nvSpPr>
        <p:spPr>
          <a:xfrm>
            <a:off x="2438400" y="1981200"/>
            <a:ext cx="6096000" cy="762000"/>
          </a:xfrm>
        </p:spPr>
        <p:txBody>
          <a:bodyPr/>
          <a:lstStyle/>
          <a:p>
            <a:r>
              <a:rPr lang="en-US" altLang="en-US" b="1">
                <a:solidFill>
                  <a:srgbClr val="669900"/>
                </a:solidFill>
              </a:rPr>
              <a:t>“</a:t>
            </a:r>
            <a:r>
              <a:rPr lang="en-US" altLang="en-US" sz="3600" b="1">
                <a:solidFill>
                  <a:srgbClr val="669900"/>
                </a:solidFill>
              </a:rPr>
              <a:t>My Health</a:t>
            </a:r>
            <a:r>
              <a:rPr lang="en-US" altLang="en-US"/>
              <a:t> </a:t>
            </a:r>
            <a:r>
              <a:rPr lang="en-US" altLang="en-US">
                <a:solidFill>
                  <a:srgbClr val="0000FF"/>
                </a:solidFill>
              </a:rPr>
              <a:t>for Better Living</a:t>
            </a:r>
            <a:r>
              <a:rPr lang="en-US" altLang="en-US"/>
              <a:t>”</a:t>
            </a:r>
          </a:p>
        </p:txBody>
      </p:sp>
      <p:sp>
        <p:nvSpPr>
          <p:cNvPr id="2053" name="Line 5"/>
          <p:cNvSpPr>
            <a:spLocks noChangeShapeType="1"/>
          </p:cNvSpPr>
          <p:nvPr/>
        </p:nvSpPr>
        <p:spPr bwMode="auto">
          <a:xfrm>
            <a:off x="2590800" y="2667000"/>
            <a:ext cx="5791200" cy="0"/>
          </a:xfrm>
          <a:prstGeom prst="line">
            <a:avLst/>
          </a:prstGeom>
          <a:noFill/>
          <a:ln w="571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ffectLst/>
              <a:latin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791" y="762000"/>
            <a:ext cx="2057400" cy="2204358"/>
          </a:xfrm>
          <a:prstGeom prst="rect">
            <a:avLst/>
          </a:prstGeom>
        </p:spPr>
      </p:pic>
    </p:spTree>
    <p:extLst>
      <p:ext uri="{BB962C8B-B14F-4D97-AF65-F5344CB8AC3E}">
        <p14:creationId xmlns:p14="http://schemas.microsoft.com/office/powerpoint/2010/main" val="4310059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0" y="304800"/>
            <a:ext cx="6172200" cy="1143000"/>
          </a:xfrm>
        </p:spPr>
        <p:txBody>
          <a:bodyPr/>
          <a:lstStyle/>
          <a:p>
            <a:r>
              <a:rPr lang="en-US" altLang="en-US">
                <a:solidFill>
                  <a:srgbClr val="0000FF"/>
                </a:solidFill>
              </a:rPr>
              <a:t>Classic Folded Napkin</a:t>
            </a:r>
          </a:p>
        </p:txBody>
      </p:sp>
      <p:graphicFrame>
        <p:nvGraphicFramePr>
          <p:cNvPr id="6309" name="Group 165"/>
          <p:cNvGraphicFramePr>
            <a:graphicFrameLocks noGrp="1"/>
          </p:cNvGraphicFramePr>
          <p:nvPr/>
        </p:nvGraphicFramePr>
        <p:xfrm>
          <a:off x="0" y="2333625"/>
          <a:ext cx="9144000" cy="518160"/>
        </p:xfrm>
        <a:graphic>
          <a:graphicData uri="http://schemas.openxmlformats.org/drawingml/2006/table">
            <a:tbl>
              <a:tblPr/>
              <a:tblGrid>
                <a:gridCol w="9144000"/>
              </a:tblGrid>
              <a:tr h="0">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itchFamily="34"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6310" name="Rectangle 166"/>
          <p:cNvSpPr>
            <a:spLocks noChangeArrowheads="1"/>
          </p:cNvSpPr>
          <p:nvPr/>
        </p:nvSpPr>
        <p:spPr bwMode="auto">
          <a:xfrm>
            <a:off x="0" y="2851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800" smtClean="0">
              <a:solidFill>
                <a:srgbClr val="000000"/>
              </a:solidFill>
              <a:effectLst/>
              <a:latin typeface="Arial" pitchFamily="34" charset="0"/>
            </a:endParaRPr>
          </a:p>
        </p:txBody>
      </p:sp>
      <p:graphicFrame>
        <p:nvGraphicFramePr>
          <p:cNvPr id="6320" name="Group 176"/>
          <p:cNvGraphicFramePr>
            <a:graphicFrameLocks noGrp="1"/>
          </p:cNvGraphicFramePr>
          <p:nvPr/>
        </p:nvGraphicFramePr>
        <p:xfrm>
          <a:off x="0" y="2851150"/>
          <a:ext cx="4473575" cy="1646238"/>
        </p:xfrm>
        <a:graphic>
          <a:graphicData uri="http://schemas.openxmlformats.org/drawingml/2006/table">
            <a:tbl>
              <a:tblPr/>
              <a:tblGrid>
                <a:gridCol w="4473575"/>
              </a:tblGrid>
              <a:tr h="1646238">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Verdana" pitchFamily="34" charset="0"/>
                        </a:rPr>
                        <a:t>  </a:t>
                      </a:r>
                      <a:r>
                        <a:rPr kumimoji="0" lang="en-US" altLang="en-US" sz="10200" b="0" i="0" u="none" strike="noStrike" cap="none" normalizeH="0" baseline="0" smtClean="0">
                          <a:ln>
                            <a:noFill/>
                          </a:ln>
                          <a:solidFill>
                            <a:schemeClr val="tx1"/>
                          </a:solidFill>
                          <a:effectLst/>
                          <a:latin typeface="Verdana" pitchFamily="34" charset="0"/>
                        </a:rPr>
                        <a:t> </a:t>
                      </a:r>
                      <a:r>
                        <a:rPr kumimoji="0" lang="en-US" altLang="en-US" sz="800" b="0" i="0" u="none" strike="noStrike" cap="none" normalizeH="0" baseline="0" smtClean="0">
                          <a:ln>
                            <a:noFill/>
                          </a:ln>
                          <a:solidFill>
                            <a:schemeClr val="tx1"/>
                          </a:solidFill>
                          <a:effectLst/>
                          <a:latin typeface="Verdana" pitchFamily="34" charset="0"/>
                        </a:rPr>
                        <a:t>                                                                                                       </a:t>
                      </a: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6312" name="Picture 168" descr="napkin2_1"/>
          <p:cNvPicPr>
            <a:picLocks noChangeAspect="1" noChangeArrowheads="1"/>
          </p:cNvPicPr>
          <p:nvPr/>
        </p:nvPicPr>
        <p:blipFill>
          <a:blip r:embed="rId3">
            <a:clrChange>
              <a:clrFrom>
                <a:srgbClr val="FFFFFF"/>
              </a:clrFrom>
              <a:clrTo>
                <a:srgbClr val="FFFFFF">
                  <a:alpha val="0"/>
                </a:srgbClr>
              </a:clrTo>
            </a:clrChange>
            <a:lum bright="44000" contrast="44000"/>
            <a:extLst>
              <a:ext uri="{28A0092B-C50C-407E-A947-70E740481C1C}">
                <a14:useLocalDpi xmlns:a14="http://schemas.microsoft.com/office/drawing/2010/main" val="0"/>
              </a:ext>
            </a:extLst>
          </a:blip>
          <a:srcRect/>
          <a:stretch>
            <a:fillRect/>
          </a:stretch>
        </p:blipFill>
        <p:spPr bwMode="auto">
          <a:xfrm>
            <a:off x="1600200" y="1600200"/>
            <a:ext cx="6096000" cy="2606675"/>
          </a:xfrm>
          <a:prstGeom prst="rect">
            <a:avLst/>
          </a:prstGeom>
          <a:noFill/>
          <a:extLst>
            <a:ext uri="{909E8E84-426E-40DD-AFC4-6F175D3DCCD1}">
              <a14:hiddenFill xmlns:a14="http://schemas.microsoft.com/office/drawing/2010/main">
                <a:solidFill>
                  <a:srgbClr val="FFFFFF"/>
                </a:solidFill>
              </a14:hiddenFill>
            </a:ext>
          </a:extLst>
        </p:spPr>
      </p:pic>
      <p:sp>
        <p:nvSpPr>
          <p:cNvPr id="6321" name="Rectangle 177"/>
          <p:cNvSpPr>
            <a:spLocks noChangeArrowheads="1"/>
          </p:cNvSpPr>
          <p:nvPr/>
        </p:nvSpPr>
        <p:spPr bwMode="auto">
          <a:xfrm>
            <a:off x="1371600" y="4265613"/>
            <a:ext cx="6629400" cy="1739900"/>
          </a:xfrm>
          <a:prstGeom prst="rect">
            <a:avLst/>
          </a:prstGeom>
          <a:noFill/>
          <a:ln>
            <a:noFill/>
          </a:ln>
          <a:effectLst/>
          <a:extLst>
            <a:ext uri="{909E8E84-426E-40DD-AFC4-6F175D3DCCD1}">
              <a14:hiddenFill xmlns:a14="http://schemas.microsoft.com/office/drawing/2010/main">
                <a:solidFill>
                  <a:srgbClr val="FFFF33"/>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lgn="l">
              <a:defRPr>
                <a:solidFill>
                  <a:schemeClr val="tx1"/>
                </a:solidFill>
                <a:latin typeface="Arial" pitchFamily="34" charset="0"/>
              </a:defRPr>
            </a:lvl1pPr>
            <a:lvl2pPr marL="800100" indent="-342900" algn="l">
              <a:defRPr>
                <a:solidFill>
                  <a:schemeClr val="tx1"/>
                </a:solidFill>
                <a:latin typeface="Arial" pitchFamily="34" charset="0"/>
              </a:defRPr>
            </a:lvl2pPr>
            <a:lvl3pPr marL="1257300" indent="-342900" algn="l">
              <a:defRPr>
                <a:solidFill>
                  <a:schemeClr val="tx1"/>
                </a:solidFill>
                <a:latin typeface="Arial" pitchFamily="34" charset="0"/>
              </a:defRPr>
            </a:lvl3pPr>
            <a:lvl4pPr marL="1714500" indent="-342900" algn="l">
              <a:defRPr>
                <a:solidFill>
                  <a:schemeClr val="tx1"/>
                </a:solidFill>
                <a:latin typeface="Arial" pitchFamily="34" charset="0"/>
              </a:defRPr>
            </a:lvl4pPr>
            <a:lvl5pPr marL="2171700" indent="-342900" algn="l">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lgn="ctr">
              <a:buFontTx/>
              <a:buAutoNum type="arabicPeriod"/>
            </a:pPr>
            <a:r>
              <a:rPr lang="en-US" altLang="en-US" sz="3600" smtClean="0">
                <a:solidFill>
                  <a:srgbClr val="0000FF"/>
                </a:solidFill>
                <a:effectLst/>
              </a:rPr>
              <a:t>Start with open napkin.     Fold napkin in half to form a triangle.</a:t>
            </a:r>
            <a:r>
              <a:rPr lang="en-US" altLang="en-US" sz="3600" smtClean="0">
                <a:solidFill>
                  <a:srgbClr val="000000"/>
                </a:solidFill>
                <a:effectLst/>
              </a:rPr>
              <a:t> </a:t>
            </a:r>
          </a:p>
        </p:txBody>
      </p:sp>
    </p:spTree>
    <p:extLst>
      <p:ext uri="{BB962C8B-B14F-4D97-AF65-F5344CB8AC3E}">
        <p14:creationId xmlns:p14="http://schemas.microsoft.com/office/powerpoint/2010/main" val="38118738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03" name="Rectangle 79"/>
          <p:cNvSpPr>
            <a:spLocks noChangeArrowheads="1"/>
          </p:cNvSpPr>
          <p:nvPr/>
        </p:nvSpPr>
        <p:spPr bwMode="auto">
          <a:xfrm>
            <a:off x="-315913" y="3170238"/>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800" smtClean="0">
              <a:solidFill>
                <a:srgbClr val="000000"/>
              </a:solidFill>
              <a:effectLst/>
              <a:latin typeface="Arial" pitchFamily="34" charset="0"/>
            </a:endParaRPr>
          </a:p>
        </p:txBody>
      </p:sp>
      <p:pic>
        <p:nvPicPr>
          <p:cNvPr id="26629" name="Picture 5"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 y="136048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6634" name="Picture 10"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1622425"/>
            <a:ext cx="114300" cy="9525"/>
          </a:xfrm>
          <a:prstGeom prst="rect">
            <a:avLst/>
          </a:prstGeom>
          <a:noFill/>
          <a:extLst>
            <a:ext uri="{909E8E84-426E-40DD-AFC4-6F175D3DCCD1}">
              <a14:hiddenFill xmlns:a14="http://schemas.microsoft.com/office/drawing/2010/main">
                <a:solidFill>
                  <a:srgbClr val="FFFFFF"/>
                </a:solidFill>
              </a14:hiddenFill>
            </a:ext>
          </a:extLst>
        </p:spPr>
      </p:pic>
      <p:pic>
        <p:nvPicPr>
          <p:cNvPr id="26637" name="Picture 13"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 y="2132013"/>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26639" name="Picture 15"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5" y="2497138"/>
            <a:ext cx="9525" cy="95250"/>
          </a:xfrm>
          <a:prstGeom prst="rect">
            <a:avLst/>
          </a:prstGeom>
          <a:noFill/>
          <a:extLst>
            <a:ext uri="{909E8E84-426E-40DD-AFC4-6F175D3DCCD1}">
              <a14:hiddenFill xmlns:a14="http://schemas.microsoft.com/office/drawing/2010/main">
                <a:solidFill>
                  <a:srgbClr val="FFFFFF"/>
                </a:solidFill>
              </a14:hiddenFill>
            </a:ext>
          </a:extLst>
        </p:spPr>
      </p:pic>
      <p:pic>
        <p:nvPicPr>
          <p:cNvPr id="26642" name="Picture 18"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5" y="3001963"/>
            <a:ext cx="9525" cy="95250"/>
          </a:xfrm>
          <a:prstGeom prst="rect">
            <a:avLst/>
          </a:prstGeom>
          <a:noFill/>
          <a:extLst>
            <a:ext uri="{909E8E84-426E-40DD-AFC4-6F175D3DCCD1}">
              <a14:hiddenFill xmlns:a14="http://schemas.microsoft.com/office/drawing/2010/main">
                <a:solidFill>
                  <a:srgbClr val="FFFFFF"/>
                </a:solidFill>
              </a14:hiddenFill>
            </a:ext>
          </a:extLst>
        </p:spPr>
      </p:pic>
      <p:sp>
        <p:nvSpPr>
          <p:cNvPr id="26795" name="Rectangle 171"/>
          <p:cNvSpPr>
            <a:spLocks noChangeArrowheads="1"/>
          </p:cNvSpPr>
          <p:nvPr/>
        </p:nvSpPr>
        <p:spPr bwMode="auto">
          <a:xfrm>
            <a:off x="-315913" y="3170238"/>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800" smtClean="0">
              <a:solidFill>
                <a:srgbClr val="000000"/>
              </a:solidFill>
              <a:effectLst/>
              <a:latin typeface="Arial" pitchFamily="34" charset="0"/>
            </a:endParaRPr>
          </a:p>
        </p:txBody>
      </p:sp>
      <p:pic>
        <p:nvPicPr>
          <p:cNvPr id="26721" name="Picture 97"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 y="136048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6726" name="Picture 102"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1622425"/>
            <a:ext cx="114300" cy="9525"/>
          </a:xfrm>
          <a:prstGeom prst="rect">
            <a:avLst/>
          </a:prstGeom>
          <a:noFill/>
          <a:extLst>
            <a:ext uri="{909E8E84-426E-40DD-AFC4-6F175D3DCCD1}">
              <a14:hiddenFill xmlns:a14="http://schemas.microsoft.com/office/drawing/2010/main">
                <a:solidFill>
                  <a:srgbClr val="FFFFFF"/>
                </a:solidFill>
              </a14:hiddenFill>
            </a:ext>
          </a:extLst>
        </p:spPr>
      </p:pic>
      <p:pic>
        <p:nvPicPr>
          <p:cNvPr id="26729" name="Picture 105"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 y="2132013"/>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26731" name="Picture 107"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5" y="2497138"/>
            <a:ext cx="9525" cy="95250"/>
          </a:xfrm>
          <a:prstGeom prst="rect">
            <a:avLst/>
          </a:prstGeom>
          <a:noFill/>
          <a:extLst>
            <a:ext uri="{909E8E84-426E-40DD-AFC4-6F175D3DCCD1}">
              <a14:hiddenFill xmlns:a14="http://schemas.microsoft.com/office/drawing/2010/main">
                <a:solidFill>
                  <a:srgbClr val="FFFFFF"/>
                </a:solidFill>
              </a14:hiddenFill>
            </a:ext>
          </a:extLst>
        </p:spPr>
      </p:pic>
      <p:pic>
        <p:nvPicPr>
          <p:cNvPr id="26734" name="Picture 110"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5" y="3001963"/>
            <a:ext cx="9525" cy="95250"/>
          </a:xfrm>
          <a:prstGeom prst="rect">
            <a:avLst/>
          </a:prstGeom>
          <a:noFill/>
          <a:extLst>
            <a:ext uri="{909E8E84-426E-40DD-AFC4-6F175D3DCCD1}">
              <a14:hiddenFill xmlns:a14="http://schemas.microsoft.com/office/drawing/2010/main">
                <a:solidFill>
                  <a:srgbClr val="FFFFFF"/>
                </a:solidFill>
              </a14:hiddenFill>
            </a:ext>
          </a:extLst>
        </p:spPr>
      </p:pic>
      <p:pic>
        <p:nvPicPr>
          <p:cNvPr id="26798" name="Picture 174" descr="napkin2_2"/>
          <p:cNvPicPr>
            <a:picLocks noChangeAspect="1" noChangeArrowheads="1"/>
          </p:cNvPicPr>
          <p:nvPr/>
        </p:nvPicPr>
        <p:blipFill>
          <a:blip r:embed="rId4">
            <a:clrChange>
              <a:clrFrom>
                <a:srgbClr val="FFFFFF"/>
              </a:clrFrom>
              <a:clrTo>
                <a:srgbClr val="FFFFFF">
                  <a:alpha val="0"/>
                </a:srgbClr>
              </a:clrTo>
            </a:clrChange>
            <a:lum bright="44000" contrast="44000"/>
            <a:extLst>
              <a:ext uri="{28A0092B-C50C-407E-A947-70E740481C1C}">
                <a14:useLocalDpi xmlns:a14="http://schemas.microsoft.com/office/drawing/2010/main" val="0"/>
              </a:ext>
            </a:extLst>
          </a:blip>
          <a:srcRect/>
          <a:stretch>
            <a:fillRect/>
          </a:stretch>
        </p:blipFill>
        <p:spPr bwMode="auto">
          <a:xfrm>
            <a:off x="1143000" y="1828800"/>
            <a:ext cx="7391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15" name="Rectangle 191"/>
          <p:cNvSpPr>
            <a:spLocks noChangeArrowheads="1"/>
          </p:cNvSpPr>
          <p:nvPr/>
        </p:nvSpPr>
        <p:spPr bwMode="auto">
          <a:xfrm>
            <a:off x="838200" y="4343400"/>
            <a:ext cx="76342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r>
              <a:rPr lang="en-US" altLang="en-US" sz="3600" smtClean="0">
                <a:solidFill>
                  <a:srgbClr val="0000FF"/>
                </a:solidFill>
                <a:effectLst/>
                <a:latin typeface="Arial" pitchFamily="34" charset="0"/>
              </a:rPr>
              <a:t>2. Fold tip of triangle into the middle.</a:t>
            </a:r>
            <a:r>
              <a:rPr lang="en-US" altLang="en-US" sz="2400" smtClean="0">
                <a:solidFill>
                  <a:srgbClr val="0000FF"/>
                </a:solidFill>
                <a:effectLst/>
                <a:latin typeface="Arial" pitchFamily="34" charset="0"/>
              </a:rPr>
              <a:t> </a:t>
            </a:r>
          </a:p>
        </p:txBody>
      </p:sp>
    </p:spTree>
    <p:extLst>
      <p:ext uri="{BB962C8B-B14F-4D97-AF65-F5344CB8AC3E}">
        <p14:creationId xmlns:p14="http://schemas.microsoft.com/office/powerpoint/2010/main" val="16424845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descr="napkin2_3"/>
          <p:cNvPicPr>
            <a:picLocks noChangeAspect="1" noChangeArrowheads="1"/>
          </p:cNvPicPr>
          <p:nvPr/>
        </p:nvPicPr>
        <p:blipFill>
          <a:blip r:embed="rId3">
            <a:clrChange>
              <a:clrFrom>
                <a:srgbClr val="FFFFFF"/>
              </a:clrFrom>
              <a:clrTo>
                <a:srgbClr val="FFFFFF">
                  <a:alpha val="0"/>
                </a:srgbClr>
              </a:clrTo>
            </a:clrChange>
            <a:lum bright="44000" contrast="44000"/>
            <a:extLst>
              <a:ext uri="{28A0092B-C50C-407E-A947-70E740481C1C}">
                <a14:useLocalDpi xmlns:a14="http://schemas.microsoft.com/office/drawing/2010/main" val="0"/>
              </a:ext>
            </a:extLst>
          </a:blip>
          <a:srcRect/>
          <a:stretch>
            <a:fillRect/>
          </a:stretch>
        </p:blipFill>
        <p:spPr bwMode="auto">
          <a:xfrm>
            <a:off x="533400" y="304800"/>
            <a:ext cx="5029200" cy="2149475"/>
          </a:xfrm>
          <a:prstGeom prst="rect">
            <a:avLst/>
          </a:prstGeom>
          <a:noFill/>
          <a:extLst>
            <a:ext uri="{909E8E84-426E-40DD-AFC4-6F175D3DCCD1}">
              <a14:hiddenFill xmlns:a14="http://schemas.microsoft.com/office/drawing/2010/main">
                <a:solidFill>
                  <a:srgbClr val="FFFFFF"/>
                </a:solidFill>
              </a14:hiddenFill>
            </a:ext>
          </a:extLst>
        </p:spPr>
      </p:pic>
      <p:pic>
        <p:nvPicPr>
          <p:cNvPr id="27655" name="Picture 7" descr="napkin2_4"/>
          <p:cNvPicPr>
            <a:picLocks noChangeAspect="1" noChangeArrowheads="1"/>
          </p:cNvPicPr>
          <p:nvPr/>
        </p:nvPicPr>
        <p:blipFill>
          <a:blip r:embed="rId4">
            <a:clrChange>
              <a:clrFrom>
                <a:srgbClr val="FFFFFF"/>
              </a:clrFrom>
              <a:clrTo>
                <a:srgbClr val="FFFFFF">
                  <a:alpha val="0"/>
                </a:srgbClr>
              </a:clrTo>
            </a:clrChange>
            <a:lum bright="44000" contrast="44000"/>
            <a:extLst>
              <a:ext uri="{28A0092B-C50C-407E-A947-70E740481C1C}">
                <a14:useLocalDpi xmlns:a14="http://schemas.microsoft.com/office/drawing/2010/main" val="0"/>
              </a:ext>
            </a:extLst>
          </a:blip>
          <a:srcRect/>
          <a:stretch>
            <a:fillRect/>
          </a:stretch>
        </p:blipFill>
        <p:spPr bwMode="auto">
          <a:xfrm>
            <a:off x="3124200" y="2057400"/>
            <a:ext cx="5867400" cy="2508250"/>
          </a:xfrm>
          <a:prstGeom prst="rect">
            <a:avLst/>
          </a:prstGeom>
          <a:noFill/>
          <a:extLst>
            <a:ext uri="{909E8E84-426E-40DD-AFC4-6F175D3DCCD1}">
              <a14:hiddenFill xmlns:a14="http://schemas.microsoft.com/office/drawing/2010/main">
                <a:solidFill>
                  <a:srgbClr val="FFFFFF"/>
                </a:solidFill>
              </a14:hiddenFill>
            </a:ext>
          </a:extLst>
        </p:spPr>
      </p:pic>
      <p:sp>
        <p:nvSpPr>
          <p:cNvPr id="27656" name="Rectangle 8"/>
          <p:cNvSpPr>
            <a:spLocks noChangeArrowheads="1"/>
          </p:cNvSpPr>
          <p:nvPr/>
        </p:nvSpPr>
        <p:spPr bwMode="auto">
          <a:xfrm>
            <a:off x="457200" y="4572000"/>
            <a:ext cx="81851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3600" smtClean="0">
                <a:solidFill>
                  <a:srgbClr val="0000FF"/>
                </a:solidFill>
                <a:effectLst/>
                <a:latin typeface="Arial" pitchFamily="34" charset="0"/>
              </a:rPr>
              <a:t>3. Fold remaining sides down, creating a smaller square.</a:t>
            </a:r>
            <a:r>
              <a:rPr lang="en-US" altLang="en-US" sz="3600" smtClean="0">
                <a:solidFill>
                  <a:srgbClr val="000000"/>
                </a:solidFill>
                <a:effectLst/>
                <a:latin typeface="Arial" pitchFamily="34" charset="0"/>
              </a:rPr>
              <a:t> </a:t>
            </a:r>
          </a:p>
        </p:txBody>
      </p:sp>
    </p:spTree>
    <p:extLst>
      <p:ext uri="{BB962C8B-B14F-4D97-AF65-F5344CB8AC3E}">
        <p14:creationId xmlns:p14="http://schemas.microsoft.com/office/powerpoint/2010/main" val="1788802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napkin2_5"/>
          <p:cNvPicPr>
            <a:picLocks noChangeAspect="1" noChangeArrowheads="1"/>
          </p:cNvPicPr>
          <p:nvPr/>
        </p:nvPicPr>
        <p:blipFill>
          <a:blip r:embed="rId3">
            <a:clrChange>
              <a:clrFrom>
                <a:srgbClr val="FFFFFF"/>
              </a:clrFrom>
              <a:clrTo>
                <a:srgbClr val="FFFFFF">
                  <a:alpha val="0"/>
                </a:srgbClr>
              </a:clrTo>
            </a:clrChange>
            <a:lum bright="44000" contrast="44000"/>
            <a:extLst>
              <a:ext uri="{28A0092B-C50C-407E-A947-70E740481C1C}">
                <a14:useLocalDpi xmlns:a14="http://schemas.microsoft.com/office/drawing/2010/main" val="0"/>
              </a:ext>
            </a:extLst>
          </a:blip>
          <a:srcRect/>
          <a:stretch>
            <a:fillRect/>
          </a:stretch>
        </p:blipFill>
        <p:spPr bwMode="auto">
          <a:xfrm>
            <a:off x="0" y="457200"/>
            <a:ext cx="5410200" cy="2312988"/>
          </a:xfrm>
          <a:prstGeom prst="rect">
            <a:avLst/>
          </a:prstGeom>
          <a:noFill/>
          <a:extLst>
            <a:ext uri="{909E8E84-426E-40DD-AFC4-6F175D3DCCD1}">
              <a14:hiddenFill xmlns:a14="http://schemas.microsoft.com/office/drawing/2010/main">
                <a:solidFill>
                  <a:srgbClr val="FFFFFF"/>
                </a:solidFill>
              </a14:hiddenFill>
            </a:ext>
          </a:extLst>
        </p:spPr>
      </p:pic>
      <p:pic>
        <p:nvPicPr>
          <p:cNvPr id="31750" name="Picture 6" descr="napkin2_6"/>
          <p:cNvPicPr>
            <a:picLocks noChangeAspect="1" noChangeArrowheads="1"/>
          </p:cNvPicPr>
          <p:nvPr/>
        </p:nvPicPr>
        <p:blipFill>
          <a:blip r:embed="rId4">
            <a:clrChange>
              <a:clrFrom>
                <a:srgbClr val="FFFFFF"/>
              </a:clrFrom>
              <a:clrTo>
                <a:srgbClr val="FFFFFF">
                  <a:alpha val="0"/>
                </a:srgbClr>
              </a:clrTo>
            </a:clrChange>
            <a:lum bright="44000" contrast="44000"/>
            <a:extLst>
              <a:ext uri="{28A0092B-C50C-407E-A947-70E740481C1C}">
                <a14:useLocalDpi xmlns:a14="http://schemas.microsoft.com/office/drawing/2010/main" val="0"/>
              </a:ext>
            </a:extLst>
          </a:blip>
          <a:srcRect/>
          <a:stretch>
            <a:fillRect/>
          </a:stretch>
        </p:blipFill>
        <p:spPr bwMode="auto">
          <a:xfrm>
            <a:off x="3048000" y="2743200"/>
            <a:ext cx="6858000" cy="1646238"/>
          </a:xfrm>
          <a:prstGeom prst="rect">
            <a:avLst/>
          </a:prstGeom>
          <a:noFill/>
          <a:extLst>
            <a:ext uri="{909E8E84-426E-40DD-AFC4-6F175D3DCCD1}">
              <a14:hiddenFill xmlns:a14="http://schemas.microsoft.com/office/drawing/2010/main">
                <a:solidFill>
                  <a:srgbClr val="FFFFFF"/>
                </a:solidFill>
              </a14:hiddenFill>
            </a:ext>
          </a:extLst>
        </p:spPr>
      </p:pic>
      <p:sp>
        <p:nvSpPr>
          <p:cNvPr id="31751" name="Rectangle 7"/>
          <p:cNvSpPr>
            <a:spLocks noChangeArrowheads="1"/>
          </p:cNvSpPr>
          <p:nvPr/>
        </p:nvSpPr>
        <p:spPr bwMode="auto">
          <a:xfrm>
            <a:off x="381000" y="5029200"/>
            <a:ext cx="8058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r>
              <a:rPr lang="en-US" altLang="en-US" sz="3600" smtClean="0">
                <a:solidFill>
                  <a:srgbClr val="0000FF"/>
                </a:solidFill>
                <a:effectLst/>
                <a:latin typeface="Arial" pitchFamily="34" charset="0"/>
              </a:rPr>
              <a:t>4. Fold flaps behind creating a triangle </a:t>
            </a:r>
          </a:p>
        </p:txBody>
      </p:sp>
    </p:spTree>
    <p:extLst>
      <p:ext uri="{BB962C8B-B14F-4D97-AF65-F5344CB8AC3E}">
        <p14:creationId xmlns:p14="http://schemas.microsoft.com/office/powerpoint/2010/main" val="30403193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napkin2_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381000"/>
            <a:ext cx="10668000" cy="3948113"/>
          </a:xfrm>
          <a:prstGeom prst="rect">
            <a:avLst/>
          </a:prstGeom>
          <a:noFill/>
          <a:extLst>
            <a:ext uri="{909E8E84-426E-40DD-AFC4-6F175D3DCCD1}">
              <a14:hiddenFill xmlns:a14="http://schemas.microsoft.com/office/drawing/2010/main">
                <a:solidFill>
                  <a:srgbClr val="FFFFFF"/>
                </a:solidFill>
              </a14:hiddenFill>
            </a:ext>
          </a:extLst>
        </p:spPr>
      </p:pic>
      <p:sp>
        <p:nvSpPr>
          <p:cNvPr id="30725" name="Rectangle 5"/>
          <p:cNvSpPr>
            <a:spLocks noChangeArrowheads="1"/>
          </p:cNvSpPr>
          <p:nvPr/>
        </p:nvSpPr>
        <p:spPr bwMode="auto">
          <a:xfrm>
            <a:off x="838200" y="4572000"/>
            <a:ext cx="7613650" cy="1190625"/>
          </a:xfrm>
          <a:prstGeom prst="rect">
            <a:avLst/>
          </a:prstGeom>
          <a:noFill/>
          <a:ln>
            <a:noFill/>
          </a:ln>
          <a:effectLst/>
          <a:extLst>
            <a:ext uri="{909E8E84-426E-40DD-AFC4-6F175D3DCCD1}">
              <a14:hiddenFill xmlns:a14="http://schemas.microsoft.com/office/drawing/2010/main">
                <a:solidFill>
                  <a:srgbClr val="FFFF33"/>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lgn="l">
              <a:defRPr>
                <a:solidFill>
                  <a:schemeClr val="tx1"/>
                </a:solidFill>
                <a:latin typeface="Arial" pitchFamily="34" charset="0"/>
              </a:defRPr>
            </a:lvl1pPr>
            <a:lvl2pPr marL="800100" indent="-342900" algn="l">
              <a:defRPr>
                <a:solidFill>
                  <a:schemeClr val="tx1"/>
                </a:solidFill>
                <a:latin typeface="Arial" pitchFamily="34" charset="0"/>
              </a:defRPr>
            </a:lvl2pPr>
            <a:lvl3pPr marL="1257300" indent="-342900" algn="l">
              <a:defRPr>
                <a:solidFill>
                  <a:schemeClr val="tx1"/>
                </a:solidFill>
                <a:latin typeface="Arial" pitchFamily="34" charset="0"/>
              </a:defRPr>
            </a:lvl3pPr>
            <a:lvl4pPr marL="1714500" indent="-342900" algn="l">
              <a:defRPr>
                <a:solidFill>
                  <a:schemeClr val="tx1"/>
                </a:solidFill>
                <a:latin typeface="Arial" pitchFamily="34" charset="0"/>
              </a:defRPr>
            </a:lvl4pPr>
            <a:lvl5pPr marL="2171700" indent="-342900" algn="l">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lgn="ctr">
              <a:buFontTx/>
              <a:buAutoNum type="arabicPeriod" startAt="5"/>
            </a:pPr>
            <a:r>
              <a:rPr lang="en-US" altLang="en-US" sz="3600" smtClean="0">
                <a:solidFill>
                  <a:srgbClr val="0000FF"/>
                </a:solidFill>
                <a:effectLst/>
              </a:rPr>
              <a:t>Fold the napkin along center to create a classic fold</a:t>
            </a:r>
            <a:r>
              <a:rPr lang="en-US" altLang="en-US" sz="1800" smtClean="0">
                <a:solidFill>
                  <a:srgbClr val="0000FF"/>
                </a:solidFill>
                <a:effectLst/>
              </a:rPr>
              <a:t> </a:t>
            </a:r>
          </a:p>
        </p:txBody>
      </p:sp>
    </p:spTree>
    <p:extLst>
      <p:ext uri="{BB962C8B-B14F-4D97-AF65-F5344CB8AC3E}">
        <p14:creationId xmlns:p14="http://schemas.microsoft.com/office/powerpoint/2010/main" val="32452848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b="1">
                <a:solidFill>
                  <a:srgbClr val="0000FF"/>
                </a:solidFill>
              </a:rPr>
              <a:t>Napkin Placement</a:t>
            </a:r>
          </a:p>
        </p:txBody>
      </p:sp>
      <p:sp>
        <p:nvSpPr>
          <p:cNvPr id="29699" name="Rectangle 3"/>
          <p:cNvSpPr>
            <a:spLocks noGrp="1" noChangeArrowheads="1"/>
          </p:cNvSpPr>
          <p:nvPr>
            <p:ph idx="1"/>
          </p:nvPr>
        </p:nvSpPr>
        <p:spPr/>
        <p:txBody>
          <a:bodyPr/>
          <a:lstStyle/>
          <a:p>
            <a:pPr lvl="1">
              <a:buClr>
                <a:srgbClr val="FF9933"/>
              </a:buClr>
              <a:buFont typeface="Wingdings" pitchFamily="2" charset="2"/>
              <a:buChar char="§"/>
            </a:pPr>
            <a:r>
              <a:rPr lang="en-US" altLang="en-US" sz="6000">
                <a:solidFill>
                  <a:srgbClr val="0000FF"/>
                </a:solidFill>
              </a:rPr>
              <a:t>Before the meal</a:t>
            </a:r>
          </a:p>
          <a:p>
            <a:pPr lvl="1">
              <a:buClr>
                <a:srgbClr val="FF9933"/>
              </a:buClr>
              <a:buFont typeface="Wingdings" pitchFamily="2" charset="2"/>
              <a:buChar char="§"/>
            </a:pPr>
            <a:r>
              <a:rPr lang="en-US" altLang="en-US" sz="6000">
                <a:solidFill>
                  <a:srgbClr val="0000FF"/>
                </a:solidFill>
              </a:rPr>
              <a:t>During the meal</a:t>
            </a:r>
          </a:p>
          <a:p>
            <a:pPr lvl="1">
              <a:buClr>
                <a:srgbClr val="FF9933"/>
              </a:buClr>
              <a:buFont typeface="Wingdings" pitchFamily="2" charset="2"/>
              <a:buChar char="§"/>
            </a:pPr>
            <a:r>
              <a:rPr lang="en-US" altLang="en-US" sz="6000">
                <a:solidFill>
                  <a:srgbClr val="0000FF"/>
                </a:solidFill>
              </a:rPr>
              <a:t>After the meal</a:t>
            </a:r>
          </a:p>
        </p:txBody>
      </p:sp>
    </p:spTree>
    <p:extLst>
      <p:ext uri="{BB962C8B-B14F-4D97-AF65-F5344CB8AC3E}">
        <p14:creationId xmlns:p14="http://schemas.microsoft.com/office/powerpoint/2010/main" val="12067429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1" name="Picture 5" descr="Napkin Folding_Candle"/>
          <p:cNvPicPr>
            <a:picLocks noChangeAspect="1" noChangeArrowheads="1"/>
          </p:cNvPicPr>
          <p:nvPr/>
        </p:nvPicPr>
        <p:blipFill>
          <a:blip r:embed="rId3">
            <a:extLst>
              <a:ext uri="{28A0092B-C50C-407E-A947-70E740481C1C}">
                <a14:useLocalDpi xmlns:a14="http://schemas.microsoft.com/office/drawing/2010/main" val="0"/>
              </a:ext>
            </a:extLst>
          </a:blip>
          <a:srcRect t="48694"/>
          <a:stretch>
            <a:fillRect/>
          </a:stretch>
        </p:blipFill>
        <p:spPr bwMode="auto">
          <a:xfrm>
            <a:off x="914400" y="457200"/>
            <a:ext cx="2865438" cy="5811838"/>
          </a:xfrm>
          <a:prstGeom prst="rect">
            <a:avLst/>
          </a:prstGeom>
          <a:noFill/>
          <a:extLst>
            <a:ext uri="{909E8E84-426E-40DD-AFC4-6F175D3DCCD1}">
              <a14:hiddenFill xmlns:a14="http://schemas.microsoft.com/office/drawing/2010/main">
                <a:solidFill>
                  <a:srgbClr val="FFFFFF"/>
                </a:solidFill>
              </a14:hiddenFill>
            </a:ext>
          </a:extLst>
        </p:spPr>
      </p:pic>
      <p:pic>
        <p:nvPicPr>
          <p:cNvPr id="34822" name="Picture 6" descr="Napkin Folding_Candle"/>
          <p:cNvPicPr>
            <a:picLocks noChangeAspect="1" noChangeArrowheads="1"/>
          </p:cNvPicPr>
          <p:nvPr/>
        </p:nvPicPr>
        <p:blipFill>
          <a:blip r:embed="rId3">
            <a:extLst>
              <a:ext uri="{28A0092B-C50C-407E-A947-70E740481C1C}">
                <a14:useLocalDpi xmlns:a14="http://schemas.microsoft.com/office/drawing/2010/main" val="0"/>
              </a:ext>
            </a:extLst>
          </a:blip>
          <a:srcRect b="50507"/>
          <a:stretch>
            <a:fillRect/>
          </a:stretch>
        </p:blipFill>
        <p:spPr bwMode="auto">
          <a:xfrm>
            <a:off x="5291138" y="381000"/>
            <a:ext cx="2960687"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1907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3276600"/>
            <a:ext cx="7772400" cy="2228850"/>
          </a:xfrm>
        </p:spPr>
        <p:txBody>
          <a:bodyPr/>
          <a:lstStyle/>
          <a:p>
            <a:r>
              <a:rPr lang="en-US" altLang="en-US" sz="5400">
                <a:solidFill>
                  <a:srgbClr val="669900"/>
                </a:solidFill>
              </a:rPr>
              <a:t>Plant and Food Science</a:t>
            </a:r>
            <a:br>
              <a:rPr lang="en-US" altLang="en-US" sz="5400">
                <a:solidFill>
                  <a:srgbClr val="669900"/>
                </a:solidFill>
              </a:rPr>
            </a:br>
            <a:r>
              <a:rPr lang="en-US" altLang="en-US" sz="5400">
                <a:solidFill>
                  <a:srgbClr val="669900"/>
                </a:solidFill>
              </a:rPr>
              <a:t>a Natural Combination</a:t>
            </a:r>
            <a:br>
              <a:rPr lang="en-US" altLang="en-US" sz="5400">
                <a:solidFill>
                  <a:srgbClr val="669900"/>
                </a:solidFill>
              </a:rPr>
            </a:br>
            <a:r>
              <a:rPr lang="en-US" altLang="en-US" sz="5400">
                <a:solidFill>
                  <a:srgbClr val="669900"/>
                </a:solidFill>
              </a:rPr>
              <a:t>for Healthy Living</a:t>
            </a:r>
          </a:p>
        </p:txBody>
      </p:sp>
      <p:sp>
        <p:nvSpPr>
          <p:cNvPr id="2051" name="Rectangle 3"/>
          <p:cNvSpPr>
            <a:spLocks noGrp="1" noChangeArrowheads="1"/>
          </p:cNvSpPr>
          <p:nvPr>
            <p:ph type="subTitle" idx="1"/>
          </p:nvPr>
        </p:nvSpPr>
        <p:spPr>
          <a:xfrm>
            <a:off x="2667000" y="1981200"/>
            <a:ext cx="6096000" cy="762000"/>
          </a:xfrm>
        </p:spPr>
        <p:txBody>
          <a:bodyPr/>
          <a:lstStyle/>
          <a:p>
            <a:r>
              <a:rPr lang="en-US" altLang="en-US" sz="3600" b="1">
                <a:solidFill>
                  <a:srgbClr val="669900"/>
                </a:solidFill>
              </a:rPr>
              <a:t>“My Health</a:t>
            </a:r>
            <a:r>
              <a:rPr lang="en-US" altLang="en-US" sz="3600"/>
              <a:t> for Better Living”</a:t>
            </a:r>
          </a:p>
        </p:txBody>
      </p:sp>
      <p:pic>
        <p:nvPicPr>
          <p:cNvPr id="2052" name="Picture 4" descr="4h_mark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533400"/>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2053" name="Line 5"/>
          <p:cNvSpPr>
            <a:spLocks noChangeShapeType="1"/>
          </p:cNvSpPr>
          <p:nvPr/>
        </p:nvSpPr>
        <p:spPr bwMode="auto">
          <a:xfrm>
            <a:off x="2819400" y="2667000"/>
            <a:ext cx="5791200" cy="0"/>
          </a:xfrm>
          <a:prstGeom prst="line">
            <a:avLst/>
          </a:prstGeom>
          <a:noFill/>
          <a:ln w="571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ffectLst/>
              <a:latin typeface="Arial" pitchFamily="34" charset="0"/>
            </a:endParaRPr>
          </a:p>
        </p:txBody>
      </p:sp>
    </p:spTree>
    <p:extLst>
      <p:ext uri="{BB962C8B-B14F-4D97-AF65-F5344CB8AC3E}">
        <p14:creationId xmlns:p14="http://schemas.microsoft.com/office/powerpoint/2010/main" val="1495921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A5270D44-551F-4773-BF73-9D9803C812E8}" type="slidenum">
              <a:rPr lang="en-US" altLang="en-US" sz="1400" smtClean="0"/>
              <a:pPr/>
              <a:t>3</a:t>
            </a:fld>
            <a:endParaRPr lang="en-US" altLang="en-US" sz="1400" dirty="0" smtClean="0"/>
          </a:p>
        </p:txBody>
      </p:sp>
      <p:sp>
        <p:nvSpPr>
          <p:cNvPr id="238595" name="Rectangle 3"/>
          <p:cNvSpPr>
            <a:spLocks noGrp="1" noChangeArrowheads="1"/>
          </p:cNvSpPr>
          <p:nvPr>
            <p:ph type="body" idx="1"/>
          </p:nvPr>
        </p:nvSpPr>
        <p:spPr>
          <a:xfrm>
            <a:off x="609600" y="1057274"/>
            <a:ext cx="6477000" cy="4038600"/>
          </a:xfrm>
        </p:spPr>
        <p:txBody>
          <a:bodyPr>
            <a:noAutofit/>
          </a:bodyPr>
          <a:lstStyle/>
          <a:p>
            <a:pPr defTabSz="769938">
              <a:lnSpc>
                <a:spcPct val="90000"/>
              </a:lnSpc>
              <a:buClr>
                <a:schemeClr val="hlink"/>
              </a:buClr>
              <a:buFont typeface="Wingdings" panose="05000000000000000000" pitchFamily="2" charset="2"/>
              <a:buChar char="§"/>
            </a:pPr>
            <a:r>
              <a:rPr lang="en-US" altLang="en-US" sz="2800" dirty="0" smtClean="0">
                <a:solidFill>
                  <a:schemeClr val="tx1"/>
                </a:solidFill>
              </a:rPr>
              <a:t>Gain and share subject matter knowledge</a:t>
            </a:r>
          </a:p>
          <a:p>
            <a:pPr defTabSz="769938">
              <a:lnSpc>
                <a:spcPct val="90000"/>
              </a:lnSpc>
              <a:buClr>
                <a:schemeClr val="hlink"/>
              </a:buClr>
              <a:buFont typeface="Wingdings" panose="05000000000000000000" pitchFamily="2" charset="2"/>
              <a:buChar char="§"/>
            </a:pPr>
            <a:r>
              <a:rPr lang="en-US" altLang="en-US" sz="2800" dirty="0" smtClean="0">
                <a:solidFill>
                  <a:schemeClr val="tx1"/>
                </a:solidFill>
              </a:rPr>
              <a:t>Learn to organize their ideas in a clear manner</a:t>
            </a:r>
          </a:p>
          <a:p>
            <a:pPr defTabSz="769938">
              <a:lnSpc>
                <a:spcPct val="90000"/>
              </a:lnSpc>
              <a:buClr>
                <a:schemeClr val="hlink"/>
              </a:buClr>
              <a:buFont typeface="Wingdings" panose="05000000000000000000" pitchFamily="2" charset="2"/>
              <a:buChar char="§"/>
            </a:pPr>
            <a:r>
              <a:rPr lang="en-US" altLang="en-US" sz="2800" dirty="0" smtClean="0">
                <a:solidFill>
                  <a:schemeClr val="tx1"/>
                </a:solidFill>
              </a:rPr>
              <a:t>Develop self-confidence about your abilities and skills</a:t>
            </a:r>
          </a:p>
          <a:p>
            <a:pPr defTabSz="769938">
              <a:lnSpc>
                <a:spcPct val="90000"/>
              </a:lnSpc>
              <a:spcBef>
                <a:spcPts val="672"/>
              </a:spcBef>
              <a:buClr>
                <a:schemeClr val="hlink"/>
              </a:buClr>
              <a:buFont typeface="Wingdings" panose="05000000000000000000" pitchFamily="2" charset="2"/>
              <a:buChar char="§"/>
            </a:pPr>
            <a:r>
              <a:rPr lang="en-US" altLang="en-US" sz="2800" dirty="0" smtClean="0">
                <a:solidFill>
                  <a:schemeClr val="tx1"/>
                </a:solidFill>
              </a:rPr>
              <a:t>Develop and display physical skills</a:t>
            </a:r>
          </a:p>
          <a:p>
            <a:pPr defTabSz="769938">
              <a:lnSpc>
                <a:spcPct val="90000"/>
              </a:lnSpc>
              <a:spcBef>
                <a:spcPts val="672"/>
              </a:spcBef>
              <a:buClr>
                <a:schemeClr val="hlink"/>
              </a:buClr>
              <a:buFont typeface="Wingdings" panose="05000000000000000000" pitchFamily="2" charset="2"/>
              <a:buChar char="§"/>
            </a:pPr>
            <a:r>
              <a:rPr lang="en-US" altLang="en-US" sz="2800" dirty="0" smtClean="0">
                <a:solidFill>
                  <a:schemeClr val="tx1"/>
                </a:solidFill>
              </a:rPr>
              <a:t>Develop specific public speaking skills</a:t>
            </a:r>
            <a:endParaRPr lang="en-US" altLang="en-US" sz="4000" dirty="0" smtClean="0">
              <a:solidFill>
                <a:schemeClr val="tx1"/>
              </a:solidFill>
            </a:endParaRPr>
          </a:p>
        </p:txBody>
      </p:sp>
      <p:sp>
        <p:nvSpPr>
          <p:cNvPr id="238599" name="Rectangle 7"/>
          <p:cNvSpPr>
            <a:spLocks noChangeArrowheads="1"/>
          </p:cNvSpPr>
          <p:nvPr/>
        </p:nvSpPr>
        <p:spPr bwMode="auto">
          <a:xfrm>
            <a:off x="1600200" y="76200"/>
            <a:ext cx="6553200" cy="1143000"/>
          </a:xfrm>
          <a:prstGeom prst="rect">
            <a:avLst/>
          </a:prstGeom>
          <a:noFill/>
          <a:ln w="9525">
            <a:noFill/>
            <a:miter lim="800000"/>
            <a:headEnd/>
            <a:tailEnd/>
          </a:ln>
          <a:effectLst/>
        </p:spPr>
        <p:txBody>
          <a:bodyPr anchor="ctr"/>
          <a:lstStyle/>
          <a:p>
            <a:pPr eaLnBrk="1" hangingPunct="1">
              <a:defRPr/>
            </a:pPr>
            <a:r>
              <a:rPr lang="en-US" sz="3600" b="1" dirty="0">
                <a:solidFill>
                  <a:schemeClr val="accent6">
                    <a:lumMod val="75000"/>
                  </a:schemeClr>
                </a:solidFill>
                <a:latin typeface="+mn-lt"/>
              </a:rPr>
              <a:t>Purpose for Public Speaking</a:t>
            </a:r>
            <a:endParaRPr lang="en-US" sz="1800" b="1" dirty="0">
              <a:solidFill>
                <a:schemeClr val="accent6">
                  <a:lumMod val="75000"/>
                </a:schemeClr>
              </a:solidFill>
              <a:effectLst>
                <a:outerShdw blurRad="38100" dist="38100" dir="2700000" algn="tl">
                  <a:srgbClr val="000000"/>
                </a:outerShdw>
              </a:effectLst>
              <a:latin typeface="+mn-lt"/>
            </a:endParaRPr>
          </a:p>
        </p:txBody>
      </p:sp>
      <p:pic>
        <p:nvPicPr>
          <p:cNvPr id="6147" name="Picture 3"/>
          <p:cNvPicPr>
            <a:picLocks noChangeAspect="1" noChangeArrowheads="1"/>
          </p:cNvPicPr>
          <p:nvPr/>
        </p:nvPicPr>
        <p:blipFill>
          <a:blip r:embed="rId3">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744402" y="2285998"/>
            <a:ext cx="2817996"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793709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38595">
                                            <p:txEl>
                                              <p:pRg st="0" end="0"/>
                                            </p:txEl>
                                          </p:spTgt>
                                        </p:tgtEl>
                                        <p:attrNameLst>
                                          <p:attrName>style.visibility</p:attrName>
                                        </p:attrNameLst>
                                      </p:cBhvr>
                                      <p:to>
                                        <p:strVal val="visible"/>
                                      </p:to>
                                    </p:set>
                                    <p:animEffect transition="in" filter="box(out)">
                                      <p:cBhvr>
                                        <p:cTn id="7" dur="500"/>
                                        <p:tgtEl>
                                          <p:spTgt spid="2385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38595">
                                            <p:txEl>
                                              <p:pRg st="1" end="1"/>
                                            </p:txEl>
                                          </p:spTgt>
                                        </p:tgtEl>
                                        <p:attrNameLst>
                                          <p:attrName>style.visibility</p:attrName>
                                        </p:attrNameLst>
                                      </p:cBhvr>
                                      <p:to>
                                        <p:strVal val="visible"/>
                                      </p:to>
                                    </p:set>
                                    <p:animEffect transition="in" filter="box(out)">
                                      <p:cBhvr>
                                        <p:cTn id="12" dur="500"/>
                                        <p:tgtEl>
                                          <p:spTgt spid="2385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38595">
                                            <p:txEl>
                                              <p:pRg st="2" end="2"/>
                                            </p:txEl>
                                          </p:spTgt>
                                        </p:tgtEl>
                                        <p:attrNameLst>
                                          <p:attrName>style.visibility</p:attrName>
                                        </p:attrNameLst>
                                      </p:cBhvr>
                                      <p:to>
                                        <p:strVal val="visible"/>
                                      </p:to>
                                    </p:set>
                                    <p:animEffect transition="in" filter="box(out)">
                                      <p:cBhvr>
                                        <p:cTn id="17" dur="500"/>
                                        <p:tgtEl>
                                          <p:spTgt spid="2385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38595">
                                            <p:txEl>
                                              <p:pRg st="3" end="3"/>
                                            </p:txEl>
                                          </p:spTgt>
                                        </p:tgtEl>
                                        <p:attrNameLst>
                                          <p:attrName>style.visibility</p:attrName>
                                        </p:attrNameLst>
                                      </p:cBhvr>
                                      <p:to>
                                        <p:strVal val="visible"/>
                                      </p:to>
                                    </p:set>
                                    <p:animEffect transition="in" filter="box(out)">
                                      <p:cBhvr>
                                        <p:cTn id="22" dur="500"/>
                                        <p:tgtEl>
                                          <p:spTgt spid="2385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38595">
                                            <p:txEl>
                                              <p:pRg st="4" end="4"/>
                                            </p:txEl>
                                          </p:spTgt>
                                        </p:tgtEl>
                                        <p:attrNameLst>
                                          <p:attrName>style.visibility</p:attrName>
                                        </p:attrNameLst>
                                      </p:cBhvr>
                                      <p:to>
                                        <p:strVal val="visible"/>
                                      </p:to>
                                    </p:set>
                                    <p:animEffect transition="in" filter="box(out)">
                                      <p:cBhvr>
                                        <p:cTn id="27" dur="500"/>
                                        <p:tgtEl>
                                          <p:spTgt spid="2385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7"/>
          <p:cNvSpPr>
            <a:spLocks noGrp="1" noChangeArrowheads="1"/>
          </p:cNvSpPr>
          <p:nvPr>
            <p:ph type="title"/>
          </p:nvPr>
        </p:nvSpPr>
        <p:spPr/>
        <p:txBody>
          <a:bodyPr/>
          <a:lstStyle/>
          <a:p>
            <a:r>
              <a:rPr lang="en-US" altLang="en-US">
                <a:solidFill>
                  <a:srgbClr val="669900"/>
                </a:solidFill>
              </a:rPr>
              <a:t>Major Organs of a Plant</a:t>
            </a:r>
          </a:p>
        </p:txBody>
      </p:sp>
      <p:pic>
        <p:nvPicPr>
          <p:cNvPr id="7383" name="Picture 2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19200"/>
            <a:ext cx="5791200" cy="540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03714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6172200" cy="1143000"/>
          </a:xfrm>
        </p:spPr>
        <p:txBody>
          <a:bodyPr/>
          <a:lstStyle/>
          <a:p>
            <a:r>
              <a:rPr lang="en-US" altLang="en-US">
                <a:solidFill>
                  <a:srgbClr val="669900"/>
                </a:solidFill>
              </a:rPr>
              <a:t>Plant to Plate</a:t>
            </a:r>
          </a:p>
        </p:txBody>
      </p:sp>
      <p:sp>
        <p:nvSpPr>
          <p:cNvPr id="6147" name="Rectangle 3"/>
          <p:cNvSpPr>
            <a:spLocks noGrp="1" noChangeArrowheads="1"/>
          </p:cNvSpPr>
          <p:nvPr>
            <p:ph type="body" idx="1"/>
          </p:nvPr>
        </p:nvSpPr>
        <p:spPr>
          <a:xfrm>
            <a:off x="457200" y="3048000"/>
            <a:ext cx="3810000" cy="3078163"/>
          </a:xfrm>
        </p:spPr>
        <p:txBody>
          <a:bodyPr/>
          <a:lstStyle/>
          <a:p>
            <a:pPr lvl="1">
              <a:buClr>
                <a:srgbClr val="669900"/>
              </a:buClr>
              <a:buFont typeface="Wingdings" pitchFamily="2" charset="2"/>
              <a:buChar char="Ø"/>
            </a:pPr>
            <a:r>
              <a:rPr lang="en-US" altLang="en-US" sz="5400"/>
              <a:t>Stem</a:t>
            </a:r>
          </a:p>
          <a:p>
            <a:pPr lvl="1">
              <a:buClr>
                <a:srgbClr val="669900"/>
              </a:buClr>
              <a:buFont typeface="Wingdings" pitchFamily="2" charset="2"/>
              <a:buChar char="Ø"/>
            </a:pPr>
            <a:r>
              <a:rPr lang="en-US" altLang="en-US" sz="5400"/>
              <a:t>Leaf</a:t>
            </a:r>
          </a:p>
          <a:p>
            <a:pPr lvl="1">
              <a:buClr>
                <a:srgbClr val="669900"/>
              </a:buClr>
              <a:buFont typeface="Wingdings" pitchFamily="2" charset="2"/>
              <a:buChar char="Ø"/>
            </a:pPr>
            <a:r>
              <a:rPr lang="en-US" altLang="en-US" sz="5400"/>
              <a:t>Seed</a:t>
            </a:r>
          </a:p>
          <a:p>
            <a:pPr lvl="1">
              <a:buFont typeface="Wingdings" pitchFamily="2" charset="2"/>
              <a:buChar char="Ø"/>
            </a:pPr>
            <a:endParaRPr lang="en-US" altLang="en-US" sz="5400"/>
          </a:p>
        </p:txBody>
      </p:sp>
      <p:sp>
        <p:nvSpPr>
          <p:cNvPr id="6148" name="Rectangle 4"/>
          <p:cNvSpPr>
            <a:spLocks noChangeArrowheads="1"/>
          </p:cNvSpPr>
          <p:nvPr/>
        </p:nvSpPr>
        <p:spPr bwMode="auto">
          <a:xfrm>
            <a:off x="4648200" y="3048000"/>
            <a:ext cx="3810000"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pitchFamily="34" charset="0"/>
              </a:defRPr>
            </a:lvl1pPr>
            <a:lvl2pPr marL="742950" indent="-285750" algn="l">
              <a:spcBef>
                <a:spcPct val="20000"/>
              </a:spcBef>
              <a:buChar char="–"/>
              <a:defRPr sz="28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buChar char="»"/>
              <a:defRPr sz="2000">
                <a:solidFill>
                  <a:schemeClr val="tx1"/>
                </a:solidFill>
                <a:latin typeface="Arial" pitchFamily="34" charset="0"/>
              </a:defRPr>
            </a:lvl5pPr>
            <a:lvl6pPr marL="2514600" indent="-228600" fontAlgn="base">
              <a:spcBef>
                <a:spcPct val="20000"/>
              </a:spcBef>
              <a:spcAft>
                <a:spcPct val="0"/>
              </a:spcAft>
              <a:buChar char="»"/>
              <a:defRPr sz="2000">
                <a:solidFill>
                  <a:schemeClr val="tx1"/>
                </a:solidFill>
                <a:latin typeface="Arial" pitchFamily="34" charset="0"/>
              </a:defRPr>
            </a:lvl6pPr>
            <a:lvl7pPr marL="2971800" indent="-228600" fontAlgn="base">
              <a:spcBef>
                <a:spcPct val="20000"/>
              </a:spcBef>
              <a:spcAft>
                <a:spcPct val="0"/>
              </a:spcAft>
              <a:buChar char="»"/>
              <a:defRPr sz="2000">
                <a:solidFill>
                  <a:schemeClr val="tx1"/>
                </a:solidFill>
                <a:latin typeface="Arial" pitchFamily="34" charset="0"/>
              </a:defRPr>
            </a:lvl7pPr>
            <a:lvl8pPr marL="3429000" indent="-228600" fontAlgn="base">
              <a:spcBef>
                <a:spcPct val="20000"/>
              </a:spcBef>
              <a:spcAft>
                <a:spcPct val="0"/>
              </a:spcAft>
              <a:buChar char="»"/>
              <a:defRPr sz="2000">
                <a:solidFill>
                  <a:schemeClr val="tx1"/>
                </a:solidFill>
                <a:latin typeface="Arial" pitchFamily="34" charset="0"/>
              </a:defRPr>
            </a:lvl8pPr>
            <a:lvl9pPr marL="3886200" indent="-228600" fontAlgn="base">
              <a:spcBef>
                <a:spcPct val="20000"/>
              </a:spcBef>
              <a:spcAft>
                <a:spcPct val="0"/>
              </a:spcAft>
              <a:buChar char="»"/>
              <a:defRPr sz="2000">
                <a:solidFill>
                  <a:schemeClr val="tx1"/>
                </a:solidFill>
                <a:latin typeface="Arial" pitchFamily="34" charset="0"/>
              </a:defRPr>
            </a:lvl9pPr>
          </a:lstStyle>
          <a:p>
            <a:pPr lvl="1">
              <a:lnSpc>
                <a:spcPct val="80000"/>
              </a:lnSpc>
              <a:buClr>
                <a:srgbClr val="669900"/>
              </a:buClr>
              <a:buFont typeface="Wingdings" pitchFamily="2" charset="2"/>
              <a:buChar char="Ø"/>
            </a:pPr>
            <a:r>
              <a:rPr lang="en-US" altLang="en-US" sz="5400" smtClean="0">
                <a:solidFill>
                  <a:srgbClr val="000000"/>
                </a:solidFill>
                <a:effectLst/>
              </a:rPr>
              <a:t>Root</a:t>
            </a:r>
          </a:p>
          <a:p>
            <a:pPr lvl="1">
              <a:lnSpc>
                <a:spcPct val="80000"/>
              </a:lnSpc>
              <a:buClr>
                <a:srgbClr val="669900"/>
              </a:buClr>
              <a:buFont typeface="Wingdings" pitchFamily="2" charset="2"/>
              <a:buChar char="Ø"/>
            </a:pPr>
            <a:r>
              <a:rPr lang="en-US" altLang="en-US" sz="5400" smtClean="0">
                <a:solidFill>
                  <a:srgbClr val="000000"/>
                </a:solidFill>
                <a:effectLst/>
              </a:rPr>
              <a:t>Bulb</a:t>
            </a:r>
          </a:p>
          <a:p>
            <a:pPr lvl="1">
              <a:lnSpc>
                <a:spcPct val="80000"/>
              </a:lnSpc>
              <a:buClr>
                <a:srgbClr val="669900"/>
              </a:buClr>
              <a:buFont typeface="Wingdings" pitchFamily="2" charset="2"/>
              <a:buChar char="Ø"/>
            </a:pPr>
            <a:r>
              <a:rPr lang="en-US" altLang="en-US" sz="5400" smtClean="0">
                <a:solidFill>
                  <a:srgbClr val="000000"/>
                </a:solidFill>
                <a:effectLst/>
              </a:rPr>
              <a:t>Flower</a:t>
            </a:r>
          </a:p>
          <a:p>
            <a:pPr lvl="1">
              <a:lnSpc>
                <a:spcPct val="80000"/>
              </a:lnSpc>
              <a:buClr>
                <a:srgbClr val="669900"/>
              </a:buClr>
              <a:buFont typeface="Wingdings" pitchFamily="2" charset="2"/>
              <a:buChar char="Ø"/>
            </a:pPr>
            <a:r>
              <a:rPr lang="en-US" altLang="en-US" sz="5400" smtClean="0">
                <a:solidFill>
                  <a:srgbClr val="000000"/>
                </a:solidFill>
                <a:effectLst/>
              </a:rPr>
              <a:t>Fruit</a:t>
            </a:r>
          </a:p>
        </p:txBody>
      </p:sp>
      <p:sp>
        <p:nvSpPr>
          <p:cNvPr id="6149" name="Text Box 5"/>
          <p:cNvSpPr txBox="1">
            <a:spLocks noChangeArrowheads="1"/>
          </p:cNvSpPr>
          <p:nvPr/>
        </p:nvSpPr>
        <p:spPr bwMode="auto">
          <a:xfrm>
            <a:off x="838200" y="2438400"/>
            <a:ext cx="7620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20000"/>
              </a:spcBef>
            </a:pPr>
            <a:r>
              <a:rPr lang="en-US" altLang="en-US" sz="3200" smtClean="0">
                <a:solidFill>
                  <a:srgbClr val="000000"/>
                </a:solidFill>
                <a:effectLst/>
                <a:latin typeface="Arial" pitchFamily="34" charset="0"/>
              </a:rPr>
              <a:t>Plant Organs consumed for nutrition:</a:t>
            </a:r>
          </a:p>
        </p:txBody>
      </p:sp>
      <p:pic>
        <p:nvPicPr>
          <p:cNvPr id="6296" name="Picture 152" descr="j04046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457200"/>
            <a:ext cx="2298700" cy="1893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7013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6324600" cy="1143000"/>
          </a:xfrm>
        </p:spPr>
        <p:txBody>
          <a:bodyPr/>
          <a:lstStyle/>
          <a:p>
            <a:r>
              <a:rPr lang="en-US" altLang="en-US" b="1">
                <a:solidFill>
                  <a:srgbClr val="669900"/>
                </a:solidFill>
              </a:rPr>
              <a:t>Spinach Dip</a:t>
            </a:r>
          </a:p>
        </p:txBody>
      </p:sp>
      <p:sp>
        <p:nvSpPr>
          <p:cNvPr id="3075" name="Rectangle 3"/>
          <p:cNvSpPr>
            <a:spLocks noGrp="1" noChangeArrowheads="1"/>
          </p:cNvSpPr>
          <p:nvPr>
            <p:ph type="body" idx="1"/>
          </p:nvPr>
        </p:nvSpPr>
        <p:spPr>
          <a:xfrm>
            <a:off x="457200" y="1600200"/>
            <a:ext cx="8229600" cy="4800600"/>
          </a:xfrm>
        </p:spPr>
        <p:txBody>
          <a:bodyPr/>
          <a:lstStyle/>
          <a:p>
            <a:pPr>
              <a:lnSpc>
                <a:spcPct val="90000"/>
              </a:lnSpc>
            </a:pPr>
            <a:r>
              <a:rPr lang="en-US" altLang="en-US" sz="2400"/>
              <a:t>1 cup of low fat salad dressing</a:t>
            </a:r>
          </a:p>
          <a:p>
            <a:pPr>
              <a:lnSpc>
                <a:spcPct val="90000"/>
              </a:lnSpc>
            </a:pPr>
            <a:r>
              <a:rPr lang="en-US" altLang="en-US" sz="2400"/>
              <a:t>1 cup low fat sour cream (8 oz)</a:t>
            </a:r>
          </a:p>
          <a:p>
            <a:pPr>
              <a:lnSpc>
                <a:spcPct val="90000"/>
              </a:lnSpc>
            </a:pPr>
            <a:r>
              <a:rPr lang="en-US" altLang="en-US" sz="2400"/>
              <a:t>1 (10 oz) package of frozen chopped spinach (thawed and juices squeezed out)</a:t>
            </a:r>
          </a:p>
          <a:p>
            <a:pPr>
              <a:lnSpc>
                <a:spcPct val="90000"/>
              </a:lnSpc>
            </a:pPr>
            <a:r>
              <a:rPr lang="en-US" altLang="en-US" sz="2400"/>
              <a:t>1 pkg of Knorr Swiss Vegetable Soup Mix</a:t>
            </a:r>
          </a:p>
          <a:p>
            <a:pPr>
              <a:lnSpc>
                <a:spcPct val="90000"/>
              </a:lnSpc>
            </a:pPr>
            <a:r>
              <a:rPr lang="en-US" altLang="en-US" sz="2400"/>
              <a:t>1 can sliced Water Chestnuts (drained and washed)</a:t>
            </a:r>
          </a:p>
          <a:p>
            <a:pPr>
              <a:lnSpc>
                <a:spcPct val="90000"/>
              </a:lnSpc>
              <a:buFontTx/>
              <a:buNone/>
            </a:pPr>
            <a:endParaRPr lang="en-US" altLang="en-US" sz="2400" i="1"/>
          </a:p>
          <a:p>
            <a:pPr>
              <a:lnSpc>
                <a:spcPct val="90000"/>
              </a:lnSpc>
              <a:buFontTx/>
              <a:buNone/>
            </a:pPr>
            <a:r>
              <a:rPr lang="en-US" altLang="en-US" sz="2400" i="1"/>
              <a:t>Mix all ingredients in a large bowl.  Refrigerate before serving</a:t>
            </a:r>
            <a:r>
              <a:rPr lang="en-US" altLang="en-US" sz="2400"/>
              <a:t>.</a:t>
            </a:r>
          </a:p>
          <a:p>
            <a:pPr>
              <a:lnSpc>
                <a:spcPct val="90000"/>
              </a:lnSpc>
              <a:buFontTx/>
              <a:buNone/>
            </a:pPr>
            <a:endParaRPr lang="en-US" altLang="en-US" sz="2400"/>
          </a:p>
          <a:p>
            <a:pPr>
              <a:lnSpc>
                <a:spcPct val="90000"/>
              </a:lnSpc>
              <a:buFontTx/>
              <a:buNone/>
            </a:pPr>
            <a:r>
              <a:rPr lang="en-US" altLang="en-US" sz="2400"/>
              <a:t>Serve with fresh vegetables or crackers.</a:t>
            </a:r>
          </a:p>
          <a:p>
            <a:pPr algn="r">
              <a:lnSpc>
                <a:spcPct val="90000"/>
              </a:lnSpc>
              <a:buFontTx/>
              <a:buNone/>
            </a:pPr>
            <a:r>
              <a:rPr lang="en-US" altLang="en-US" sz="2400"/>
              <a:t>Makes 14 servings</a:t>
            </a:r>
            <a:endParaRPr lang="en-US" altLang="en-US" sz="2400" b="1"/>
          </a:p>
          <a:p>
            <a:pPr>
              <a:lnSpc>
                <a:spcPct val="90000"/>
              </a:lnSpc>
            </a:pPr>
            <a:endParaRPr lang="en-US" altLang="en-US" sz="2400"/>
          </a:p>
        </p:txBody>
      </p:sp>
      <p:pic>
        <p:nvPicPr>
          <p:cNvPr id="3076" name="Picture 4" descr="j033136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28600"/>
            <a:ext cx="2116138"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5274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solidFill>
                  <a:srgbClr val="669900"/>
                </a:solidFill>
              </a:rPr>
              <a:t>Vegetable Products in Recipe</a:t>
            </a:r>
          </a:p>
        </p:txBody>
      </p:sp>
      <p:sp>
        <p:nvSpPr>
          <p:cNvPr id="5123" name="Rectangle 3"/>
          <p:cNvSpPr>
            <a:spLocks noGrp="1" noChangeArrowheads="1"/>
          </p:cNvSpPr>
          <p:nvPr>
            <p:ph type="body" idx="1"/>
          </p:nvPr>
        </p:nvSpPr>
        <p:spPr>
          <a:xfrm>
            <a:off x="457200" y="1600200"/>
            <a:ext cx="4038600" cy="4525963"/>
          </a:xfrm>
        </p:spPr>
        <p:txBody>
          <a:bodyPr/>
          <a:lstStyle/>
          <a:p>
            <a:pPr>
              <a:lnSpc>
                <a:spcPct val="80000"/>
              </a:lnSpc>
              <a:buFontTx/>
              <a:buNone/>
            </a:pPr>
            <a:r>
              <a:rPr lang="en-US" altLang="en-US" sz="2800" b="1"/>
              <a:t>Salad Dressing</a:t>
            </a:r>
          </a:p>
          <a:p>
            <a:pPr>
              <a:lnSpc>
                <a:spcPct val="80000"/>
              </a:lnSpc>
              <a:buClr>
                <a:srgbClr val="669900"/>
              </a:buClr>
              <a:buFont typeface="Wingdings" pitchFamily="2" charset="2"/>
              <a:buChar char="Ø"/>
            </a:pPr>
            <a:r>
              <a:rPr lang="en-US" altLang="en-US" sz="2800"/>
              <a:t>Soybean Oil - bean</a:t>
            </a:r>
          </a:p>
          <a:p>
            <a:pPr>
              <a:lnSpc>
                <a:spcPct val="80000"/>
              </a:lnSpc>
              <a:buClr>
                <a:srgbClr val="669900"/>
              </a:buClr>
              <a:buFont typeface="Wingdings" pitchFamily="2" charset="2"/>
              <a:buChar char="Ø"/>
            </a:pPr>
            <a:r>
              <a:rPr lang="en-US" altLang="en-US" sz="2800"/>
              <a:t>Corn syrup – corn seed</a:t>
            </a:r>
          </a:p>
          <a:p>
            <a:pPr>
              <a:lnSpc>
                <a:spcPct val="80000"/>
              </a:lnSpc>
              <a:buClr>
                <a:srgbClr val="669900"/>
              </a:buClr>
              <a:buFont typeface="Wingdings" pitchFamily="2" charset="2"/>
              <a:buChar char="Ø"/>
            </a:pPr>
            <a:r>
              <a:rPr lang="en-US" altLang="en-US" sz="2800"/>
              <a:t>Sugar – sugar cane stem or beet tuber</a:t>
            </a:r>
          </a:p>
          <a:p>
            <a:pPr>
              <a:lnSpc>
                <a:spcPct val="80000"/>
              </a:lnSpc>
              <a:buClr>
                <a:srgbClr val="669900"/>
              </a:buClr>
              <a:buFont typeface="Wingdings" pitchFamily="2" charset="2"/>
              <a:buChar char="Ø"/>
            </a:pPr>
            <a:r>
              <a:rPr lang="en-US" altLang="en-US" sz="2800"/>
              <a:t>Starch – corn or wheat seed</a:t>
            </a:r>
          </a:p>
          <a:p>
            <a:pPr>
              <a:lnSpc>
                <a:spcPct val="80000"/>
              </a:lnSpc>
              <a:buClr>
                <a:srgbClr val="669900"/>
              </a:buClr>
              <a:buFont typeface="Wingdings" pitchFamily="2" charset="2"/>
              <a:buChar char="Ø"/>
            </a:pPr>
            <a:r>
              <a:rPr lang="en-US" altLang="en-US" sz="2800"/>
              <a:t>Mustard - seed</a:t>
            </a:r>
          </a:p>
          <a:p>
            <a:pPr>
              <a:lnSpc>
                <a:spcPct val="80000"/>
              </a:lnSpc>
              <a:buClr>
                <a:srgbClr val="669900"/>
              </a:buClr>
              <a:buFont typeface="Wingdings" pitchFamily="2" charset="2"/>
              <a:buChar char="Ø"/>
            </a:pPr>
            <a:r>
              <a:rPr lang="en-US" altLang="en-US" sz="2800"/>
              <a:t>Paprika -stem</a:t>
            </a:r>
          </a:p>
          <a:p>
            <a:pPr>
              <a:lnSpc>
                <a:spcPct val="80000"/>
              </a:lnSpc>
              <a:buClr>
                <a:srgbClr val="669900"/>
              </a:buClr>
              <a:buFont typeface="Wingdings" pitchFamily="2" charset="2"/>
              <a:buChar char="Ø"/>
            </a:pPr>
            <a:r>
              <a:rPr lang="en-US" altLang="en-US" sz="2800"/>
              <a:t>Garlic - bulb</a:t>
            </a:r>
          </a:p>
          <a:p>
            <a:pPr>
              <a:lnSpc>
                <a:spcPct val="80000"/>
              </a:lnSpc>
              <a:buFontTx/>
              <a:buNone/>
            </a:pPr>
            <a:endParaRPr lang="en-US" altLang="en-US" sz="2800" b="1"/>
          </a:p>
        </p:txBody>
      </p:sp>
      <p:sp>
        <p:nvSpPr>
          <p:cNvPr id="5124" name="Rectangle 4"/>
          <p:cNvSpPr>
            <a:spLocks noChangeArrowheads="1"/>
          </p:cNvSpPr>
          <p:nvPr/>
        </p:nvSpPr>
        <p:spPr bwMode="auto">
          <a:xfrm>
            <a:off x="4724400" y="1676400"/>
            <a:ext cx="4038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pitchFamily="34" charset="0"/>
              </a:defRPr>
            </a:lvl1pPr>
            <a:lvl2pPr marL="742950" indent="-285750" algn="l">
              <a:spcBef>
                <a:spcPct val="20000"/>
              </a:spcBef>
              <a:buChar char="–"/>
              <a:defRPr sz="28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buChar char="»"/>
              <a:defRPr sz="2000">
                <a:solidFill>
                  <a:schemeClr val="tx1"/>
                </a:solidFill>
                <a:latin typeface="Arial" pitchFamily="34" charset="0"/>
              </a:defRPr>
            </a:lvl5pPr>
            <a:lvl6pPr marL="2514600" indent="-228600" fontAlgn="base">
              <a:spcBef>
                <a:spcPct val="20000"/>
              </a:spcBef>
              <a:spcAft>
                <a:spcPct val="0"/>
              </a:spcAft>
              <a:buChar char="»"/>
              <a:defRPr sz="2000">
                <a:solidFill>
                  <a:schemeClr val="tx1"/>
                </a:solidFill>
                <a:latin typeface="Arial" pitchFamily="34" charset="0"/>
              </a:defRPr>
            </a:lvl6pPr>
            <a:lvl7pPr marL="2971800" indent="-228600" fontAlgn="base">
              <a:spcBef>
                <a:spcPct val="20000"/>
              </a:spcBef>
              <a:spcAft>
                <a:spcPct val="0"/>
              </a:spcAft>
              <a:buChar char="»"/>
              <a:defRPr sz="2000">
                <a:solidFill>
                  <a:schemeClr val="tx1"/>
                </a:solidFill>
                <a:latin typeface="Arial" pitchFamily="34" charset="0"/>
              </a:defRPr>
            </a:lvl7pPr>
            <a:lvl8pPr marL="3429000" indent="-228600" fontAlgn="base">
              <a:spcBef>
                <a:spcPct val="20000"/>
              </a:spcBef>
              <a:spcAft>
                <a:spcPct val="0"/>
              </a:spcAft>
              <a:buChar char="»"/>
              <a:defRPr sz="2000">
                <a:solidFill>
                  <a:schemeClr val="tx1"/>
                </a:solidFill>
                <a:latin typeface="Arial" pitchFamily="34" charset="0"/>
              </a:defRPr>
            </a:lvl8pPr>
            <a:lvl9pPr marL="3886200" indent="-228600" fontAlgn="base">
              <a:spcBef>
                <a:spcPct val="20000"/>
              </a:spcBef>
              <a:spcAft>
                <a:spcPct val="0"/>
              </a:spcAft>
              <a:buChar char="»"/>
              <a:defRPr sz="2000">
                <a:solidFill>
                  <a:schemeClr val="tx1"/>
                </a:solidFill>
                <a:latin typeface="Arial" pitchFamily="34" charset="0"/>
              </a:defRPr>
            </a:lvl9pPr>
          </a:lstStyle>
          <a:p>
            <a:pPr>
              <a:lnSpc>
                <a:spcPct val="80000"/>
              </a:lnSpc>
              <a:buFontTx/>
              <a:buNone/>
            </a:pPr>
            <a:r>
              <a:rPr lang="en-US" altLang="en-US" sz="2400" b="1" smtClean="0">
                <a:solidFill>
                  <a:srgbClr val="000000"/>
                </a:solidFill>
                <a:effectLst/>
              </a:rPr>
              <a:t>Dip Mix</a:t>
            </a:r>
          </a:p>
          <a:p>
            <a:pPr>
              <a:lnSpc>
                <a:spcPct val="80000"/>
              </a:lnSpc>
              <a:buClr>
                <a:srgbClr val="669900"/>
              </a:buClr>
              <a:buFont typeface="Wingdings" pitchFamily="2" charset="2"/>
              <a:buChar char="Ø"/>
            </a:pPr>
            <a:r>
              <a:rPr lang="en-US" altLang="en-US" sz="2400" smtClean="0">
                <a:solidFill>
                  <a:srgbClr val="000000"/>
                </a:solidFill>
                <a:effectLst/>
              </a:rPr>
              <a:t>carrot, onion, tomatoes, celery, leeks, cabbage, peas, potato starch, corn protein, soy bean oil, spices</a:t>
            </a:r>
          </a:p>
          <a:p>
            <a:pPr>
              <a:lnSpc>
                <a:spcPct val="80000"/>
              </a:lnSpc>
              <a:buFontTx/>
              <a:buNone/>
            </a:pPr>
            <a:r>
              <a:rPr lang="en-US" altLang="en-US" sz="2400" b="1" smtClean="0">
                <a:solidFill>
                  <a:srgbClr val="000000"/>
                </a:solidFill>
                <a:effectLst/>
              </a:rPr>
              <a:t>Spinach</a:t>
            </a:r>
            <a:r>
              <a:rPr lang="en-US" altLang="en-US" sz="2400" smtClean="0">
                <a:solidFill>
                  <a:srgbClr val="000000"/>
                </a:solidFill>
                <a:effectLst/>
              </a:rPr>
              <a:t> – leaf</a:t>
            </a:r>
          </a:p>
          <a:p>
            <a:pPr>
              <a:lnSpc>
                <a:spcPct val="80000"/>
              </a:lnSpc>
              <a:buFontTx/>
              <a:buNone/>
            </a:pPr>
            <a:endParaRPr lang="en-US" altLang="en-US" sz="2400" smtClean="0">
              <a:solidFill>
                <a:srgbClr val="000000"/>
              </a:solidFill>
              <a:effectLst/>
            </a:endParaRPr>
          </a:p>
          <a:p>
            <a:pPr>
              <a:lnSpc>
                <a:spcPct val="80000"/>
              </a:lnSpc>
              <a:buFontTx/>
              <a:buNone/>
            </a:pPr>
            <a:r>
              <a:rPr lang="en-US" altLang="en-US" sz="2400" b="1" smtClean="0">
                <a:solidFill>
                  <a:srgbClr val="000000"/>
                </a:solidFill>
                <a:effectLst/>
              </a:rPr>
              <a:t>Water chestnuts</a:t>
            </a:r>
            <a:r>
              <a:rPr lang="en-US" altLang="en-US" sz="2400" smtClean="0">
                <a:solidFill>
                  <a:srgbClr val="000000"/>
                </a:solidFill>
                <a:effectLst/>
              </a:rPr>
              <a:t> – bulb</a:t>
            </a:r>
          </a:p>
          <a:p>
            <a:pPr>
              <a:lnSpc>
                <a:spcPct val="80000"/>
              </a:lnSpc>
              <a:buFontTx/>
              <a:buNone/>
            </a:pPr>
            <a:endParaRPr lang="en-US" altLang="en-US" sz="2400" smtClean="0">
              <a:solidFill>
                <a:srgbClr val="000000"/>
              </a:solidFill>
              <a:effectLst/>
            </a:endParaRPr>
          </a:p>
          <a:p>
            <a:pPr>
              <a:lnSpc>
                <a:spcPct val="80000"/>
              </a:lnSpc>
              <a:buFontTx/>
              <a:buNone/>
            </a:pPr>
            <a:r>
              <a:rPr lang="en-US" altLang="en-US" sz="2400" smtClean="0">
                <a:solidFill>
                  <a:srgbClr val="000000"/>
                </a:solidFill>
                <a:effectLst/>
              </a:rPr>
              <a:t>Served with </a:t>
            </a:r>
            <a:r>
              <a:rPr lang="en-US" altLang="en-US" sz="2400" b="1" smtClean="0">
                <a:solidFill>
                  <a:srgbClr val="000000"/>
                </a:solidFill>
                <a:effectLst/>
              </a:rPr>
              <a:t>vegetables or crackers</a:t>
            </a:r>
            <a:r>
              <a:rPr lang="en-US" altLang="en-US" sz="2400" smtClean="0">
                <a:solidFill>
                  <a:srgbClr val="000000"/>
                </a:solidFill>
                <a:effectLst/>
              </a:rPr>
              <a:t>.  Crackers being made from grain – the seed of a plant.</a:t>
            </a:r>
          </a:p>
          <a:p>
            <a:pPr>
              <a:lnSpc>
                <a:spcPct val="80000"/>
              </a:lnSpc>
            </a:pPr>
            <a:endParaRPr lang="en-US" altLang="en-US" sz="2400" smtClean="0">
              <a:solidFill>
                <a:srgbClr val="000000"/>
              </a:solidFill>
              <a:effectLst/>
            </a:endParaRPr>
          </a:p>
        </p:txBody>
      </p:sp>
    </p:spTree>
    <p:extLst>
      <p:ext uri="{BB962C8B-B14F-4D97-AF65-F5344CB8AC3E}">
        <p14:creationId xmlns:p14="http://schemas.microsoft.com/office/powerpoint/2010/main" val="31132694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sz="4000">
                <a:solidFill>
                  <a:srgbClr val="669900"/>
                </a:solidFill>
              </a:rPr>
              <a:t>Spinach Dip Nutritional Information</a:t>
            </a:r>
          </a:p>
        </p:txBody>
      </p:sp>
      <p:sp>
        <p:nvSpPr>
          <p:cNvPr id="4099" name="Rectangle 3"/>
          <p:cNvSpPr>
            <a:spLocks noGrp="1" noChangeArrowheads="1"/>
          </p:cNvSpPr>
          <p:nvPr>
            <p:ph type="body" idx="1"/>
          </p:nvPr>
        </p:nvSpPr>
        <p:spPr>
          <a:xfrm>
            <a:off x="381000" y="2209800"/>
            <a:ext cx="4495800" cy="3886200"/>
          </a:xfrm>
        </p:spPr>
        <p:txBody>
          <a:bodyPr/>
          <a:lstStyle/>
          <a:p>
            <a:pPr>
              <a:buClr>
                <a:srgbClr val="669900"/>
              </a:buClr>
              <a:buFont typeface="Wingdings" pitchFamily="2" charset="2"/>
              <a:buChar char="Ø"/>
            </a:pPr>
            <a:r>
              <a:rPr lang="en-US" altLang="en-US" sz="3600" b="1"/>
              <a:t>3% dietary fiber</a:t>
            </a:r>
          </a:p>
          <a:p>
            <a:pPr>
              <a:lnSpc>
                <a:spcPct val="90000"/>
              </a:lnSpc>
              <a:buClr>
                <a:srgbClr val="669900"/>
              </a:buClr>
              <a:buFont typeface="Wingdings" pitchFamily="2" charset="2"/>
              <a:buChar char="Ø"/>
            </a:pPr>
            <a:r>
              <a:rPr lang="en-US" altLang="en-US" sz="4000" b="1"/>
              <a:t>3% trace iron</a:t>
            </a:r>
          </a:p>
          <a:p>
            <a:pPr>
              <a:lnSpc>
                <a:spcPct val="90000"/>
              </a:lnSpc>
              <a:buClr>
                <a:srgbClr val="669900"/>
              </a:buClr>
              <a:buFont typeface="Wingdings" pitchFamily="2" charset="2"/>
              <a:buChar char="Ø"/>
            </a:pPr>
            <a:r>
              <a:rPr lang="en-US" altLang="en-US" sz="4000" b="1"/>
              <a:t>8% vitamin C</a:t>
            </a:r>
          </a:p>
          <a:p>
            <a:pPr>
              <a:lnSpc>
                <a:spcPct val="90000"/>
              </a:lnSpc>
              <a:buClr>
                <a:srgbClr val="669900"/>
              </a:buClr>
              <a:buFont typeface="Wingdings" pitchFamily="2" charset="2"/>
              <a:buChar char="Ø"/>
            </a:pPr>
            <a:r>
              <a:rPr lang="en-US" altLang="en-US" sz="4000" b="1"/>
              <a:t>31% vitamin A</a:t>
            </a:r>
          </a:p>
          <a:p>
            <a:pPr>
              <a:lnSpc>
                <a:spcPct val="90000"/>
              </a:lnSpc>
              <a:buClr>
                <a:srgbClr val="669900"/>
              </a:buClr>
              <a:buFont typeface="Wingdings" pitchFamily="2" charset="2"/>
              <a:buChar char="Ø"/>
            </a:pPr>
            <a:r>
              <a:rPr lang="en-US" altLang="en-US" sz="4000" b="1"/>
              <a:t>6% folic acid</a:t>
            </a:r>
          </a:p>
        </p:txBody>
      </p:sp>
      <p:sp>
        <p:nvSpPr>
          <p:cNvPr id="4101" name="Text Box 5"/>
          <p:cNvSpPr txBox="1">
            <a:spLocks noChangeArrowheads="1"/>
          </p:cNvSpPr>
          <p:nvPr/>
        </p:nvSpPr>
        <p:spPr bwMode="auto">
          <a:xfrm>
            <a:off x="2057400" y="1219200"/>
            <a:ext cx="480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altLang="en-US" sz="3200" i="1" smtClean="0">
                <a:solidFill>
                  <a:srgbClr val="000000"/>
                </a:solidFill>
                <a:effectLst/>
                <a:latin typeface="Arial" pitchFamily="34" charset="0"/>
              </a:rPr>
              <a:t>76 calories per serving</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3950" y="2266950"/>
            <a:ext cx="3752850" cy="37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99432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smtClean="0"/>
              <a:t>Activity</a:t>
            </a:r>
            <a:endParaRPr lang="en-US" sz="8000" dirty="0"/>
          </a:p>
        </p:txBody>
      </p:sp>
      <p:sp>
        <p:nvSpPr>
          <p:cNvPr id="3" name="Text Placeholder 2"/>
          <p:cNvSpPr>
            <a:spLocks noGrp="1"/>
          </p:cNvSpPr>
          <p:nvPr>
            <p:ph type="body" idx="1"/>
          </p:nvPr>
        </p:nvSpPr>
        <p:spPr/>
        <p:txBody>
          <a:bodyPr>
            <a:normAutofit/>
          </a:bodyPr>
          <a:lstStyle/>
          <a:p>
            <a:r>
              <a:rPr lang="en-US" dirty="0" smtClean="0"/>
              <a:t>Evaluate Visuals</a:t>
            </a:r>
            <a:endParaRPr lang="en-US" dirty="0"/>
          </a:p>
        </p:txBody>
      </p:sp>
    </p:spTree>
    <p:extLst>
      <p:ext uri="{BB962C8B-B14F-4D97-AF65-F5344CB8AC3E}">
        <p14:creationId xmlns:p14="http://schemas.microsoft.com/office/powerpoint/2010/main" val="23231002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Users\kknoepf\AppData\Local\Microsoft\Windows\Temporary Internet Files\Content.IE5\3HVPFZJS\dingo_diagram[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571" t="4643" r="4559" b="5257"/>
          <a:stretch>
            <a:fillRect/>
          </a:stretch>
        </p:blipFill>
        <p:spPr bwMode="auto">
          <a:xfrm>
            <a:off x="2057400" y="1143000"/>
            <a:ext cx="5029200" cy="38115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838200" y="152400"/>
            <a:ext cx="7696200" cy="1143000"/>
          </a:xfrm>
          <a:prstGeom prst="rect">
            <a:avLst/>
          </a:prstGeom>
          <a:noFill/>
          <a:ln w="9525">
            <a:noFill/>
            <a:miter lim="800000"/>
            <a:headEnd/>
            <a:tailEnd/>
          </a:ln>
          <a:effectLst/>
        </p:spPr>
        <p:txBody>
          <a:bodyPr anchor="ctr"/>
          <a:lstStyle/>
          <a:p>
            <a:pPr eaLnBrk="1" hangingPunct="1">
              <a:defRPr/>
            </a:pPr>
            <a:r>
              <a:rPr lang="en-US" sz="3600" b="1" dirty="0" smtClean="0">
                <a:solidFill>
                  <a:schemeClr val="accent6">
                    <a:lumMod val="75000"/>
                  </a:schemeClr>
                </a:solidFill>
                <a:latin typeface="+mn-lt"/>
              </a:rPr>
              <a:t>How does this visual measure up?</a:t>
            </a:r>
            <a:endParaRPr lang="en-US" sz="1800" b="1" dirty="0">
              <a:solidFill>
                <a:schemeClr val="accent6">
                  <a:lumMod val="75000"/>
                </a:schemeClr>
              </a:solidFill>
              <a:effectLst>
                <a:outerShdw blurRad="38100" dist="38100" dir="2700000" algn="tl">
                  <a:srgbClr val="000000"/>
                </a:outerShdw>
              </a:effectLst>
              <a:latin typeface="+mn-lt"/>
            </a:endParaRPr>
          </a:p>
        </p:txBody>
      </p:sp>
    </p:spTree>
    <p:extLst>
      <p:ext uri="{BB962C8B-B14F-4D97-AF65-F5344CB8AC3E}">
        <p14:creationId xmlns:p14="http://schemas.microsoft.com/office/powerpoint/2010/main" val="3260194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E4C90A2D-1D8A-4A86-A5A6-528FCA80DB15}" type="slidenum">
              <a:rPr lang="en-US" altLang="en-US" sz="1400" smtClean="0"/>
              <a:pPr/>
              <a:t>4</a:t>
            </a:fld>
            <a:endParaRPr lang="en-US" altLang="en-US" sz="1400" dirty="0" smtClean="0"/>
          </a:p>
        </p:txBody>
      </p:sp>
      <p:sp>
        <p:nvSpPr>
          <p:cNvPr id="240643" name="Rectangle 3"/>
          <p:cNvSpPr>
            <a:spLocks noGrp="1" noChangeArrowheads="1"/>
          </p:cNvSpPr>
          <p:nvPr>
            <p:ph type="body" idx="1"/>
          </p:nvPr>
        </p:nvSpPr>
        <p:spPr>
          <a:xfrm>
            <a:off x="381000" y="1371600"/>
            <a:ext cx="7970838" cy="4114800"/>
          </a:xfrm>
        </p:spPr>
        <p:txBody>
          <a:bodyPr>
            <a:normAutofit/>
          </a:bodyPr>
          <a:lstStyle/>
          <a:p>
            <a:pPr defTabSz="769938">
              <a:spcBef>
                <a:spcPts val="0"/>
              </a:spcBef>
              <a:buClr>
                <a:schemeClr val="hlink"/>
              </a:buClr>
              <a:buFont typeface="Wingdings" panose="05000000000000000000" pitchFamily="2" charset="2"/>
              <a:buChar char="§"/>
            </a:pPr>
            <a:r>
              <a:rPr lang="en-US" altLang="en-US" b="1" dirty="0" smtClean="0">
                <a:solidFill>
                  <a:schemeClr val="tx1"/>
                </a:solidFill>
              </a:rPr>
              <a:t>Younger Youth</a:t>
            </a:r>
            <a:r>
              <a:rPr lang="en-US" altLang="en-US" dirty="0" smtClean="0">
                <a:solidFill>
                  <a:schemeClr val="tx1"/>
                </a:solidFill>
              </a:rPr>
              <a:t> – Need more help, supervision and direction.  Emphasis should be on gaining self-confidence, sharing with others and learning the steps in organizing, preparing and presenting a presentation.</a:t>
            </a:r>
          </a:p>
          <a:p>
            <a:pPr defTabSz="769938">
              <a:spcBef>
                <a:spcPts val="0"/>
              </a:spcBef>
              <a:buClr>
                <a:schemeClr val="hlink"/>
              </a:buClr>
              <a:buFont typeface="Wingdings" panose="05000000000000000000" pitchFamily="2" charset="2"/>
              <a:buChar char="§"/>
            </a:pPr>
            <a:r>
              <a:rPr lang="en-US" altLang="en-US" b="1" dirty="0" smtClean="0">
                <a:solidFill>
                  <a:schemeClr val="tx1"/>
                </a:solidFill>
              </a:rPr>
              <a:t>Older Youth</a:t>
            </a:r>
            <a:r>
              <a:rPr lang="en-US" altLang="en-US" dirty="0" smtClean="0">
                <a:solidFill>
                  <a:schemeClr val="tx1"/>
                </a:solidFill>
              </a:rPr>
              <a:t> – Expand beyond the local club.  Provide leadership to younger youth and begin planning, organizing and presenting workshops using public speaking skills.</a:t>
            </a:r>
            <a:endParaRPr lang="en-US" altLang="en-US" sz="3600" dirty="0" smtClean="0">
              <a:solidFill>
                <a:schemeClr val="tx1"/>
              </a:solidFill>
            </a:endParaRPr>
          </a:p>
        </p:txBody>
      </p:sp>
      <p:sp>
        <p:nvSpPr>
          <p:cNvPr id="240646" name="Rectangle 6"/>
          <p:cNvSpPr>
            <a:spLocks noChangeArrowheads="1"/>
          </p:cNvSpPr>
          <p:nvPr/>
        </p:nvSpPr>
        <p:spPr bwMode="auto">
          <a:xfrm>
            <a:off x="1524000" y="228600"/>
            <a:ext cx="6553200" cy="1143000"/>
          </a:xfrm>
          <a:prstGeom prst="rect">
            <a:avLst/>
          </a:prstGeom>
          <a:noFill/>
          <a:ln w="9525">
            <a:noFill/>
            <a:miter lim="800000"/>
            <a:headEnd/>
            <a:tailEnd/>
          </a:ln>
          <a:effectLst/>
        </p:spPr>
        <p:txBody>
          <a:bodyPr anchor="ctr"/>
          <a:lstStyle/>
          <a:p>
            <a:pPr eaLnBrk="1" hangingPunct="1">
              <a:defRPr/>
            </a:pPr>
            <a:r>
              <a:rPr lang="en-US" sz="3600" b="1" dirty="0">
                <a:solidFill>
                  <a:schemeClr val="accent6">
                    <a:lumMod val="75000"/>
                  </a:schemeClr>
                </a:solidFill>
                <a:latin typeface="+mn-lt"/>
              </a:rPr>
              <a:t>Public Speaking by Age</a:t>
            </a:r>
            <a:endParaRPr lang="en-US" sz="1800" b="1" dirty="0">
              <a:solidFill>
                <a:schemeClr val="accent6">
                  <a:lumMod val="75000"/>
                </a:schemeClr>
              </a:solidFill>
              <a:effectLst>
                <a:outerShdw blurRad="38100" dist="38100" dir="2700000" algn="tl">
                  <a:srgbClr val="000000"/>
                </a:outerShdw>
              </a:effectLst>
              <a:latin typeface="+mn-lt"/>
            </a:endParaRPr>
          </a:p>
        </p:txBody>
      </p:sp>
    </p:spTree>
    <p:extLst>
      <p:ext uri="{BB962C8B-B14F-4D97-AF65-F5344CB8AC3E}">
        <p14:creationId xmlns:p14="http://schemas.microsoft.com/office/powerpoint/2010/main" val="20136422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40643">
                                            <p:txEl>
                                              <p:pRg st="0" end="0"/>
                                            </p:txEl>
                                          </p:spTgt>
                                        </p:tgtEl>
                                        <p:attrNameLst>
                                          <p:attrName>style.visibility</p:attrName>
                                        </p:attrNameLst>
                                      </p:cBhvr>
                                      <p:to>
                                        <p:strVal val="visible"/>
                                      </p:to>
                                    </p:set>
                                    <p:animEffect transition="in" filter="box(out)">
                                      <p:cBhvr>
                                        <p:cTn id="7" dur="500"/>
                                        <p:tgtEl>
                                          <p:spTgt spid="2406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40643">
                                            <p:txEl>
                                              <p:pRg st="1" end="1"/>
                                            </p:txEl>
                                          </p:spTgt>
                                        </p:tgtEl>
                                        <p:attrNameLst>
                                          <p:attrName>style.visibility</p:attrName>
                                        </p:attrNameLst>
                                      </p:cBhvr>
                                      <p:to>
                                        <p:strVal val="visible"/>
                                      </p:to>
                                    </p:set>
                                    <p:animEffect transition="in" filter="box(out)">
                                      <p:cBhvr>
                                        <p:cTn id="12" dur="500"/>
                                        <p:tgtEl>
                                          <p:spTgt spid="2406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E8B19EE9-41C4-4FF7-BC1A-9D5F68C0F9DE}" type="slidenum">
              <a:rPr lang="en-US" altLang="en-US" sz="1400" smtClean="0"/>
              <a:pPr/>
              <a:t>5</a:t>
            </a:fld>
            <a:endParaRPr lang="en-US" altLang="en-US" sz="1400" dirty="0" smtClean="0"/>
          </a:p>
        </p:txBody>
      </p:sp>
      <p:sp>
        <p:nvSpPr>
          <p:cNvPr id="260098" name="Rectangle 2"/>
          <p:cNvSpPr>
            <a:spLocks noGrp="1" noChangeArrowheads="1"/>
          </p:cNvSpPr>
          <p:nvPr>
            <p:ph type="body" idx="1"/>
          </p:nvPr>
        </p:nvSpPr>
        <p:spPr>
          <a:xfrm>
            <a:off x="558800" y="1219200"/>
            <a:ext cx="5807075" cy="3656013"/>
          </a:xfrm>
        </p:spPr>
        <p:txBody>
          <a:bodyPr>
            <a:normAutofit/>
          </a:bodyPr>
          <a:lstStyle/>
          <a:p>
            <a:pPr defTabSz="769938">
              <a:lnSpc>
                <a:spcPct val="90000"/>
              </a:lnSpc>
              <a:buClr>
                <a:schemeClr val="hlink"/>
              </a:buClr>
              <a:buFont typeface="Wingdings" panose="05000000000000000000" pitchFamily="2" charset="2"/>
              <a:buChar char="§"/>
            </a:pPr>
            <a:r>
              <a:rPr lang="en-US" altLang="en-US" b="1" dirty="0" smtClean="0">
                <a:solidFill>
                  <a:schemeClr val="tx1"/>
                </a:solidFill>
                <a:cs typeface="Times New Roman" pitchFamily="18" charset="0"/>
              </a:rPr>
              <a:t>A 4‑H Talk - </a:t>
            </a:r>
            <a:r>
              <a:rPr lang="en-US" altLang="en-US" dirty="0" smtClean="0">
                <a:solidFill>
                  <a:schemeClr val="tx1"/>
                </a:solidFill>
                <a:cs typeface="Times New Roman" pitchFamily="18" charset="0"/>
              </a:rPr>
              <a:t>An oral presentation in which the member does not rely on posters/illustrations or objects.  All illustrations are communicated through descriptions used in the speech.  </a:t>
            </a:r>
          </a:p>
          <a:p>
            <a:pPr marL="0" indent="0" defTabSz="769938">
              <a:lnSpc>
                <a:spcPct val="90000"/>
              </a:lnSpc>
              <a:buClr>
                <a:schemeClr val="hlink"/>
              </a:buClr>
              <a:buNone/>
            </a:pPr>
            <a:r>
              <a:rPr lang="en-US" altLang="en-US" dirty="0" smtClean="0">
                <a:solidFill>
                  <a:schemeClr val="tx1"/>
                </a:solidFill>
                <a:cs typeface="Times New Roman" pitchFamily="18" charset="0"/>
              </a:rPr>
              <a:t>		</a:t>
            </a:r>
            <a:r>
              <a:rPr lang="en-US" altLang="en-US" dirty="0" smtClean="0">
                <a:cs typeface="Times New Roman" pitchFamily="18" charset="0"/>
              </a:rPr>
              <a:t>		</a:t>
            </a:r>
          </a:p>
          <a:p>
            <a:pPr defTabSz="769938">
              <a:lnSpc>
                <a:spcPct val="90000"/>
              </a:lnSpc>
              <a:buClr>
                <a:schemeClr val="hlink"/>
              </a:buClr>
              <a:buFont typeface="Wingdings" pitchFamily="2" charset="2"/>
              <a:buNone/>
            </a:pPr>
            <a:endParaRPr lang="en-US" altLang="en-US" sz="200" dirty="0" smtClean="0">
              <a:solidFill>
                <a:schemeClr val="hlink"/>
              </a:solidFill>
              <a:cs typeface="Times New Roman" pitchFamily="18" charset="0"/>
            </a:endParaRPr>
          </a:p>
          <a:p>
            <a:pPr algn="ctr" defTabSz="769938">
              <a:lnSpc>
                <a:spcPct val="90000"/>
              </a:lnSpc>
              <a:buClr>
                <a:schemeClr val="hlink"/>
              </a:buClr>
              <a:buFont typeface="Wingdings" pitchFamily="2" charset="2"/>
              <a:buNone/>
            </a:pPr>
            <a:r>
              <a:rPr lang="en-US" altLang="en-US" b="1" dirty="0" smtClean="0">
                <a:solidFill>
                  <a:schemeClr val="hlink"/>
                </a:solidFill>
                <a:cs typeface="Times New Roman" pitchFamily="18" charset="0"/>
              </a:rPr>
              <a:t>	</a:t>
            </a:r>
            <a:r>
              <a:rPr lang="en-US" altLang="en-US" b="1" i="1" dirty="0" smtClean="0">
                <a:solidFill>
                  <a:schemeClr val="hlink"/>
                </a:solidFill>
                <a:cs typeface="Times New Roman" pitchFamily="18" charset="0"/>
              </a:rPr>
              <a:t>Simply, the 4-H member paints a picture or tells a story through words.</a:t>
            </a:r>
          </a:p>
        </p:txBody>
      </p:sp>
      <p:sp>
        <p:nvSpPr>
          <p:cNvPr id="260101" name="Rectangle 5"/>
          <p:cNvSpPr>
            <a:spLocks noChangeArrowheads="1"/>
          </p:cNvSpPr>
          <p:nvPr/>
        </p:nvSpPr>
        <p:spPr bwMode="auto">
          <a:xfrm>
            <a:off x="1295400" y="228600"/>
            <a:ext cx="6553200" cy="1143000"/>
          </a:xfrm>
          <a:prstGeom prst="rect">
            <a:avLst/>
          </a:prstGeom>
          <a:noFill/>
          <a:ln w="9525">
            <a:noFill/>
            <a:miter lim="800000"/>
            <a:headEnd/>
            <a:tailEnd/>
          </a:ln>
          <a:effectLst/>
        </p:spPr>
        <p:txBody>
          <a:bodyPr anchor="ctr"/>
          <a:lstStyle/>
          <a:p>
            <a:pPr eaLnBrk="1" hangingPunct="1">
              <a:defRPr/>
            </a:pPr>
            <a:r>
              <a:rPr lang="en-US" sz="3600" b="1" dirty="0">
                <a:solidFill>
                  <a:schemeClr val="accent6">
                    <a:lumMod val="75000"/>
                  </a:schemeClr>
                </a:solidFill>
                <a:latin typeface="+mn-lt"/>
              </a:rPr>
              <a:t>Helpful Definitions</a:t>
            </a:r>
            <a:endParaRPr lang="en-US" sz="1800" b="1" dirty="0">
              <a:solidFill>
                <a:schemeClr val="accent6">
                  <a:lumMod val="75000"/>
                </a:schemeClr>
              </a:solidFill>
              <a:effectLst>
                <a:outerShdw blurRad="38100" dist="38100" dir="2700000" algn="tl">
                  <a:srgbClr val="000000"/>
                </a:outerShdw>
              </a:effectLst>
              <a:latin typeface="+mn-lt"/>
            </a:endParaRPr>
          </a:p>
        </p:txBody>
      </p:sp>
      <p:pic>
        <p:nvPicPr>
          <p:cNvPr id="95237" name="Picture 9" descr="BD0721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2133600"/>
            <a:ext cx="2254250"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381538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60098">
                                            <p:txEl>
                                              <p:pRg st="0" end="0"/>
                                            </p:txEl>
                                          </p:spTgt>
                                        </p:tgtEl>
                                        <p:attrNameLst>
                                          <p:attrName>style.visibility</p:attrName>
                                        </p:attrNameLst>
                                      </p:cBhvr>
                                      <p:to>
                                        <p:strVal val="visible"/>
                                      </p:to>
                                    </p:set>
                                    <p:animEffect transition="in" filter="box(out)">
                                      <p:cBhvr>
                                        <p:cTn id="7" dur="500"/>
                                        <p:tgtEl>
                                          <p:spTgt spid="2600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60098">
                                            <p:txEl>
                                              <p:pRg st="1" end="1"/>
                                            </p:txEl>
                                          </p:spTgt>
                                        </p:tgtEl>
                                        <p:attrNameLst>
                                          <p:attrName>style.visibility</p:attrName>
                                        </p:attrNameLst>
                                      </p:cBhvr>
                                      <p:to>
                                        <p:strVal val="visible"/>
                                      </p:to>
                                    </p:set>
                                    <p:animEffect transition="in" filter="box(out)">
                                      <p:cBhvr>
                                        <p:cTn id="12" dur="500"/>
                                        <p:tgtEl>
                                          <p:spTgt spid="26009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60098">
                                            <p:txEl>
                                              <p:pRg st="3" end="3"/>
                                            </p:txEl>
                                          </p:spTgt>
                                        </p:tgtEl>
                                        <p:attrNameLst>
                                          <p:attrName>style.visibility</p:attrName>
                                        </p:attrNameLst>
                                      </p:cBhvr>
                                      <p:to>
                                        <p:strVal val="visible"/>
                                      </p:to>
                                    </p:set>
                                    <p:animEffect transition="in" filter="box(out)">
                                      <p:cBhvr>
                                        <p:cTn id="17" dur="500"/>
                                        <p:tgtEl>
                                          <p:spTgt spid="26009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8"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A7A77E03-169A-4149-B03F-78AFD1F6EDFE}" type="slidenum">
              <a:rPr lang="en-US" altLang="en-US" sz="1400" smtClean="0"/>
              <a:pPr/>
              <a:t>6</a:t>
            </a:fld>
            <a:endParaRPr lang="en-US" altLang="en-US" sz="1400" dirty="0" smtClean="0"/>
          </a:p>
        </p:txBody>
      </p:sp>
      <p:sp>
        <p:nvSpPr>
          <p:cNvPr id="264194" name="Rectangle 2"/>
          <p:cNvSpPr>
            <a:spLocks noGrp="1" noChangeArrowheads="1"/>
          </p:cNvSpPr>
          <p:nvPr>
            <p:ph type="body" idx="1"/>
          </p:nvPr>
        </p:nvSpPr>
        <p:spPr>
          <a:xfrm>
            <a:off x="533400" y="1295400"/>
            <a:ext cx="5654675" cy="3618707"/>
          </a:xfrm>
        </p:spPr>
        <p:txBody>
          <a:bodyPr>
            <a:normAutofit/>
          </a:bodyPr>
          <a:lstStyle/>
          <a:p>
            <a:pPr defTabSz="769938">
              <a:lnSpc>
                <a:spcPct val="90000"/>
              </a:lnSpc>
              <a:buClr>
                <a:schemeClr val="hlink"/>
              </a:buClr>
              <a:buFont typeface="Wingdings" panose="05000000000000000000" pitchFamily="2" charset="2"/>
              <a:buChar char="§"/>
            </a:pPr>
            <a:r>
              <a:rPr lang="en-US" altLang="en-US" b="1" dirty="0" smtClean="0">
                <a:solidFill>
                  <a:schemeClr val="tx1"/>
                </a:solidFill>
                <a:cs typeface="Times New Roman" pitchFamily="18" charset="0"/>
              </a:rPr>
              <a:t>4-H Illustrated Talk -</a:t>
            </a:r>
            <a:r>
              <a:rPr lang="en-US" altLang="en-US" dirty="0" smtClean="0">
                <a:solidFill>
                  <a:schemeClr val="tx1"/>
                </a:solidFill>
                <a:cs typeface="Times New Roman" pitchFamily="18" charset="0"/>
              </a:rPr>
              <a:t> An oral presentation in which the member uses posters/illustrations or objects to emphasize/illustrate specific points in the speech.    </a:t>
            </a:r>
          </a:p>
          <a:p>
            <a:pPr marL="0" indent="0" algn="ctr" defTabSz="769938">
              <a:lnSpc>
                <a:spcPct val="90000"/>
              </a:lnSpc>
              <a:buClr>
                <a:schemeClr val="hlink"/>
              </a:buClr>
              <a:buNone/>
            </a:pPr>
            <a:r>
              <a:rPr lang="en-US" altLang="en-US" i="1" dirty="0" smtClean="0">
                <a:solidFill>
                  <a:schemeClr val="tx1"/>
                </a:solidFill>
                <a:cs typeface="Times New Roman" pitchFamily="18" charset="0"/>
              </a:rPr>
              <a:t>          </a:t>
            </a:r>
          </a:p>
          <a:p>
            <a:pPr algn="ctr" defTabSz="769938">
              <a:lnSpc>
                <a:spcPct val="90000"/>
              </a:lnSpc>
              <a:buClr>
                <a:schemeClr val="hlink"/>
              </a:buClr>
              <a:buFont typeface="Wingdings" pitchFamily="2" charset="2"/>
              <a:buNone/>
            </a:pPr>
            <a:endParaRPr lang="en-US" altLang="en-US" sz="200" i="1" dirty="0" smtClean="0">
              <a:solidFill>
                <a:schemeClr val="hlink"/>
              </a:solidFill>
              <a:cs typeface="Times New Roman" pitchFamily="18" charset="0"/>
            </a:endParaRPr>
          </a:p>
          <a:p>
            <a:pPr algn="ctr" defTabSz="769938">
              <a:lnSpc>
                <a:spcPct val="90000"/>
              </a:lnSpc>
              <a:buClr>
                <a:schemeClr val="hlink"/>
              </a:buClr>
              <a:buFont typeface="Wingdings" pitchFamily="2" charset="2"/>
              <a:buNone/>
            </a:pPr>
            <a:r>
              <a:rPr lang="en-US" altLang="en-US" sz="1100" i="1" dirty="0" smtClean="0">
                <a:solidFill>
                  <a:schemeClr val="hlink"/>
                </a:solidFill>
                <a:cs typeface="Times New Roman" pitchFamily="18" charset="0"/>
              </a:rPr>
              <a:t>	</a:t>
            </a:r>
            <a:r>
              <a:rPr lang="en-US" altLang="en-US" b="1" i="1" dirty="0" smtClean="0">
                <a:solidFill>
                  <a:schemeClr val="hlink"/>
                </a:solidFill>
                <a:cs typeface="Times New Roman" pitchFamily="18" charset="0"/>
              </a:rPr>
              <a:t>A member </a:t>
            </a:r>
            <a:r>
              <a:rPr lang="en-US" altLang="en-US" b="1" i="1" u="sng" dirty="0" smtClean="0">
                <a:solidFill>
                  <a:schemeClr val="hlink"/>
                </a:solidFill>
                <a:cs typeface="Times New Roman" pitchFamily="18" charset="0"/>
              </a:rPr>
              <a:t>does not </a:t>
            </a:r>
            <a:r>
              <a:rPr lang="en-US" altLang="en-US" b="1" i="1" dirty="0" smtClean="0">
                <a:solidFill>
                  <a:schemeClr val="hlink"/>
                </a:solidFill>
                <a:cs typeface="Times New Roman" pitchFamily="18" charset="0"/>
              </a:rPr>
              <a:t>actually make or demonstrate how to do something in an illustrated talk.</a:t>
            </a:r>
          </a:p>
          <a:p>
            <a:pPr defTabSz="769938">
              <a:lnSpc>
                <a:spcPct val="90000"/>
              </a:lnSpc>
              <a:buClr>
                <a:schemeClr val="hlink"/>
              </a:buClr>
              <a:buFont typeface="Wingdings" pitchFamily="2" charset="2"/>
              <a:buNone/>
            </a:pPr>
            <a:endParaRPr lang="en-US" altLang="en-US" dirty="0" smtClean="0">
              <a:solidFill>
                <a:schemeClr val="hlink"/>
              </a:solidFill>
              <a:latin typeface="Comic Sans MS" pitchFamily="66" charset="0"/>
              <a:cs typeface="Times New Roman" pitchFamily="18" charset="0"/>
            </a:endParaRPr>
          </a:p>
        </p:txBody>
      </p:sp>
      <p:sp>
        <p:nvSpPr>
          <p:cNvPr id="264197" name="Rectangle 5"/>
          <p:cNvSpPr>
            <a:spLocks noChangeArrowheads="1"/>
          </p:cNvSpPr>
          <p:nvPr/>
        </p:nvSpPr>
        <p:spPr bwMode="auto">
          <a:xfrm>
            <a:off x="1295400" y="152400"/>
            <a:ext cx="6553200" cy="1143000"/>
          </a:xfrm>
          <a:prstGeom prst="rect">
            <a:avLst/>
          </a:prstGeom>
          <a:noFill/>
          <a:ln w="9525">
            <a:noFill/>
            <a:miter lim="800000"/>
            <a:headEnd/>
            <a:tailEnd/>
          </a:ln>
          <a:effectLst/>
        </p:spPr>
        <p:txBody>
          <a:bodyPr anchor="ctr"/>
          <a:lstStyle/>
          <a:p>
            <a:pPr eaLnBrk="1" hangingPunct="1">
              <a:defRPr/>
            </a:pPr>
            <a:r>
              <a:rPr lang="en-US" sz="3600" b="1" dirty="0">
                <a:solidFill>
                  <a:schemeClr val="accent6">
                    <a:lumMod val="75000"/>
                  </a:schemeClr>
                </a:solidFill>
                <a:latin typeface="+mn-lt"/>
              </a:rPr>
              <a:t>Helpful Definitions</a:t>
            </a:r>
            <a:endParaRPr lang="en-US" sz="1800" b="1" dirty="0">
              <a:solidFill>
                <a:schemeClr val="accent6">
                  <a:lumMod val="75000"/>
                </a:schemeClr>
              </a:solidFill>
              <a:effectLst>
                <a:outerShdw blurRad="38100" dist="38100" dir="2700000" algn="tl">
                  <a:srgbClr val="000000"/>
                </a:outerShdw>
              </a:effectLst>
              <a:latin typeface="+mn-lt"/>
            </a:endParaRPr>
          </a:p>
        </p:txBody>
      </p:sp>
      <p:pic>
        <p:nvPicPr>
          <p:cNvPr id="6" name="Picture 9" descr="BD0721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2133600"/>
            <a:ext cx="2254250"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645019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64194">
                                            <p:txEl>
                                              <p:pRg st="0" end="0"/>
                                            </p:txEl>
                                          </p:spTgt>
                                        </p:tgtEl>
                                        <p:attrNameLst>
                                          <p:attrName>style.visibility</p:attrName>
                                        </p:attrNameLst>
                                      </p:cBhvr>
                                      <p:to>
                                        <p:strVal val="visible"/>
                                      </p:to>
                                    </p:set>
                                    <p:animEffect transition="in" filter="box(out)">
                                      <p:cBhvr>
                                        <p:cTn id="7" dur="500"/>
                                        <p:tgtEl>
                                          <p:spTgt spid="2641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64194">
                                            <p:txEl>
                                              <p:pRg st="1" end="1"/>
                                            </p:txEl>
                                          </p:spTgt>
                                        </p:tgtEl>
                                        <p:attrNameLst>
                                          <p:attrName>style.visibility</p:attrName>
                                        </p:attrNameLst>
                                      </p:cBhvr>
                                      <p:to>
                                        <p:strVal val="visible"/>
                                      </p:to>
                                    </p:set>
                                    <p:animEffect transition="in" filter="box(out)">
                                      <p:cBhvr>
                                        <p:cTn id="12" dur="500"/>
                                        <p:tgtEl>
                                          <p:spTgt spid="26419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64194">
                                            <p:txEl>
                                              <p:pRg st="3" end="3"/>
                                            </p:txEl>
                                          </p:spTgt>
                                        </p:tgtEl>
                                        <p:attrNameLst>
                                          <p:attrName>style.visibility</p:attrName>
                                        </p:attrNameLst>
                                      </p:cBhvr>
                                      <p:to>
                                        <p:strVal val="visible"/>
                                      </p:to>
                                    </p:set>
                                    <p:animEffect transition="in" filter="box(out)">
                                      <p:cBhvr>
                                        <p:cTn id="17" dur="500"/>
                                        <p:tgtEl>
                                          <p:spTgt spid="26419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4"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FA6500B0-204C-43B0-8C8E-995CC4A23835}" type="slidenum">
              <a:rPr lang="en-US" altLang="en-US" sz="1400" smtClean="0"/>
              <a:pPr/>
              <a:t>7</a:t>
            </a:fld>
            <a:endParaRPr lang="en-US" altLang="en-US" sz="1400" dirty="0" smtClean="0"/>
          </a:p>
        </p:txBody>
      </p:sp>
      <p:sp>
        <p:nvSpPr>
          <p:cNvPr id="262146" name="Rectangle 2"/>
          <p:cNvSpPr>
            <a:spLocks noGrp="1" noChangeArrowheads="1"/>
          </p:cNvSpPr>
          <p:nvPr>
            <p:ph type="body" idx="1"/>
          </p:nvPr>
        </p:nvSpPr>
        <p:spPr>
          <a:xfrm>
            <a:off x="609600" y="1295400"/>
            <a:ext cx="5638800" cy="3657600"/>
          </a:xfrm>
        </p:spPr>
        <p:txBody>
          <a:bodyPr>
            <a:normAutofit/>
          </a:bodyPr>
          <a:lstStyle/>
          <a:p>
            <a:pPr defTabSz="769938">
              <a:lnSpc>
                <a:spcPct val="90000"/>
              </a:lnSpc>
              <a:buClr>
                <a:schemeClr val="hlink"/>
              </a:buClr>
              <a:buFont typeface="Wingdings" panose="05000000000000000000" pitchFamily="2" charset="2"/>
              <a:buChar char="§"/>
            </a:pPr>
            <a:r>
              <a:rPr lang="en-US" altLang="en-US" b="1" dirty="0" smtClean="0">
                <a:solidFill>
                  <a:schemeClr val="tx1"/>
                </a:solidFill>
                <a:cs typeface="Times New Roman" pitchFamily="18" charset="0"/>
              </a:rPr>
              <a:t>4-H Demonstration</a:t>
            </a:r>
            <a:r>
              <a:rPr lang="en-US" altLang="en-US" dirty="0" smtClean="0">
                <a:solidFill>
                  <a:schemeClr val="tx1"/>
                </a:solidFill>
                <a:cs typeface="Times New Roman" pitchFamily="18" charset="0"/>
              </a:rPr>
              <a:t> - A means of sharing information with an audience by showing them how to do something.  In this oral presentation the member shows how to make an item or complete a task.  </a:t>
            </a:r>
          </a:p>
          <a:p>
            <a:pPr defTabSz="769938">
              <a:lnSpc>
                <a:spcPct val="90000"/>
              </a:lnSpc>
              <a:buClr>
                <a:schemeClr val="hlink"/>
              </a:buClr>
              <a:buFont typeface="Wingdings" pitchFamily="2" charset="2"/>
              <a:buNone/>
            </a:pPr>
            <a:endParaRPr lang="en-US" altLang="en-US" sz="200" dirty="0" smtClean="0">
              <a:solidFill>
                <a:schemeClr val="hlink"/>
              </a:solidFill>
              <a:cs typeface="Times New Roman" pitchFamily="18" charset="0"/>
            </a:endParaRPr>
          </a:p>
          <a:p>
            <a:pPr algn="ctr" defTabSz="769938">
              <a:lnSpc>
                <a:spcPct val="90000"/>
              </a:lnSpc>
              <a:buClr>
                <a:schemeClr val="hlink"/>
              </a:buClr>
              <a:buFont typeface="Wingdings" pitchFamily="2" charset="2"/>
              <a:buNone/>
            </a:pPr>
            <a:r>
              <a:rPr lang="en-US" altLang="en-US" b="1" i="1" dirty="0" smtClean="0">
                <a:solidFill>
                  <a:schemeClr val="hlink"/>
                </a:solidFill>
                <a:cs typeface="Times New Roman" pitchFamily="18" charset="0"/>
              </a:rPr>
              <a:t>	When a demonstration is finished the 4‑H member will have a finished product to show.</a:t>
            </a:r>
            <a:r>
              <a:rPr lang="en-US" altLang="en-US" b="1" i="1" dirty="0" smtClean="0">
                <a:cs typeface="Times New Roman" pitchFamily="18" charset="0"/>
              </a:rPr>
              <a:t> </a:t>
            </a:r>
          </a:p>
        </p:txBody>
      </p:sp>
      <p:sp>
        <p:nvSpPr>
          <p:cNvPr id="262149" name="Rectangle 5"/>
          <p:cNvSpPr>
            <a:spLocks noChangeArrowheads="1"/>
          </p:cNvSpPr>
          <p:nvPr/>
        </p:nvSpPr>
        <p:spPr bwMode="auto">
          <a:xfrm>
            <a:off x="1295400" y="152400"/>
            <a:ext cx="6553200" cy="1143000"/>
          </a:xfrm>
          <a:prstGeom prst="rect">
            <a:avLst/>
          </a:prstGeom>
          <a:noFill/>
          <a:ln w="9525">
            <a:noFill/>
            <a:miter lim="800000"/>
            <a:headEnd/>
            <a:tailEnd/>
          </a:ln>
          <a:effectLst/>
        </p:spPr>
        <p:txBody>
          <a:bodyPr anchor="ctr"/>
          <a:lstStyle/>
          <a:p>
            <a:pPr eaLnBrk="1" hangingPunct="1">
              <a:defRPr/>
            </a:pPr>
            <a:r>
              <a:rPr lang="en-US" sz="3600" b="1" dirty="0">
                <a:solidFill>
                  <a:schemeClr val="accent6">
                    <a:lumMod val="75000"/>
                  </a:schemeClr>
                </a:solidFill>
                <a:latin typeface="+mn-lt"/>
              </a:rPr>
              <a:t>Helpful Definitions</a:t>
            </a:r>
            <a:endParaRPr lang="en-US" sz="1800" b="1" dirty="0">
              <a:solidFill>
                <a:schemeClr val="accent6">
                  <a:lumMod val="75000"/>
                </a:schemeClr>
              </a:solidFill>
              <a:effectLst>
                <a:outerShdw blurRad="38100" dist="38100" dir="2700000" algn="tl">
                  <a:srgbClr val="000000"/>
                </a:outerShdw>
              </a:effectLst>
              <a:latin typeface="+mn-lt"/>
            </a:endParaRPr>
          </a:p>
        </p:txBody>
      </p:sp>
      <p:pic>
        <p:nvPicPr>
          <p:cNvPr id="6" name="Picture 9" descr="BD0721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2133600"/>
            <a:ext cx="2254250"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783381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62146">
                                            <p:txEl>
                                              <p:pRg st="0" end="0"/>
                                            </p:txEl>
                                          </p:spTgt>
                                        </p:tgtEl>
                                        <p:attrNameLst>
                                          <p:attrName>style.visibility</p:attrName>
                                        </p:attrNameLst>
                                      </p:cBhvr>
                                      <p:to>
                                        <p:strVal val="visible"/>
                                      </p:to>
                                    </p:set>
                                    <p:animEffect transition="in" filter="box(out)">
                                      <p:cBhvr>
                                        <p:cTn id="7" dur="500"/>
                                        <p:tgtEl>
                                          <p:spTgt spid="2621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62146">
                                            <p:txEl>
                                              <p:pRg st="2" end="2"/>
                                            </p:txEl>
                                          </p:spTgt>
                                        </p:tgtEl>
                                        <p:attrNameLst>
                                          <p:attrName>style.visibility</p:attrName>
                                        </p:attrNameLst>
                                      </p:cBhvr>
                                      <p:to>
                                        <p:strVal val="visible"/>
                                      </p:to>
                                    </p:set>
                                    <p:animEffect transition="in" filter="box(out)">
                                      <p:cBhvr>
                                        <p:cTn id="12" dur="500"/>
                                        <p:tgtEl>
                                          <p:spTgt spid="2621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6"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D2CB7BFF-F13F-43F3-B537-DE4EE628E282}" type="slidenum">
              <a:rPr lang="en-US" altLang="en-US" sz="1400" smtClean="0"/>
              <a:pPr/>
              <a:t>8</a:t>
            </a:fld>
            <a:endParaRPr lang="en-US" altLang="en-US" sz="1400" dirty="0" smtClean="0"/>
          </a:p>
        </p:txBody>
      </p:sp>
      <p:sp>
        <p:nvSpPr>
          <p:cNvPr id="242691" name="Rectangle 3"/>
          <p:cNvSpPr>
            <a:spLocks noGrp="1" noChangeArrowheads="1"/>
          </p:cNvSpPr>
          <p:nvPr>
            <p:ph type="body" idx="1"/>
          </p:nvPr>
        </p:nvSpPr>
        <p:spPr>
          <a:xfrm>
            <a:off x="457200" y="1295400"/>
            <a:ext cx="5334000" cy="3657600"/>
          </a:xfrm>
        </p:spPr>
        <p:txBody>
          <a:bodyPr>
            <a:normAutofit/>
          </a:bodyPr>
          <a:lstStyle/>
          <a:p>
            <a:pPr defTabSz="769938">
              <a:lnSpc>
                <a:spcPct val="90000"/>
              </a:lnSpc>
              <a:buClr>
                <a:schemeClr val="hlink"/>
              </a:buClr>
              <a:buFont typeface="Wingdings" panose="05000000000000000000" pitchFamily="2" charset="2"/>
              <a:buChar char="§"/>
            </a:pPr>
            <a:r>
              <a:rPr lang="en-US" altLang="en-US" sz="3600" b="1" dirty="0" smtClean="0">
                <a:solidFill>
                  <a:schemeClr val="tx1"/>
                </a:solidFill>
              </a:rPr>
              <a:t>Inform </a:t>
            </a:r>
          </a:p>
          <a:p>
            <a:pPr defTabSz="769938">
              <a:lnSpc>
                <a:spcPct val="90000"/>
              </a:lnSpc>
              <a:buClr>
                <a:schemeClr val="hlink"/>
              </a:buClr>
              <a:buFont typeface="Wingdings" panose="05000000000000000000" pitchFamily="2" charset="2"/>
              <a:buChar char="§"/>
            </a:pPr>
            <a:r>
              <a:rPr lang="en-US" altLang="en-US" sz="3600" b="1" dirty="0" smtClean="0">
                <a:solidFill>
                  <a:schemeClr val="tx1"/>
                </a:solidFill>
              </a:rPr>
              <a:t>Persuade</a:t>
            </a:r>
          </a:p>
          <a:p>
            <a:pPr defTabSz="769938">
              <a:lnSpc>
                <a:spcPct val="90000"/>
              </a:lnSpc>
              <a:buClr>
                <a:schemeClr val="hlink"/>
              </a:buClr>
              <a:buFont typeface="Wingdings" panose="05000000000000000000" pitchFamily="2" charset="2"/>
              <a:buChar char="§"/>
            </a:pPr>
            <a:r>
              <a:rPr lang="en-US" altLang="en-US" sz="3600" b="1" dirty="0" smtClean="0">
                <a:solidFill>
                  <a:schemeClr val="tx1"/>
                </a:solidFill>
              </a:rPr>
              <a:t>Inspire</a:t>
            </a:r>
          </a:p>
          <a:p>
            <a:pPr defTabSz="769938">
              <a:lnSpc>
                <a:spcPct val="90000"/>
              </a:lnSpc>
              <a:buClr>
                <a:schemeClr val="hlink"/>
              </a:buClr>
            </a:pPr>
            <a:r>
              <a:rPr lang="en-US" altLang="en-US" sz="3600" b="1" dirty="0" smtClean="0">
                <a:solidFill>
                  <a:schemeClr val="tx1"/>
                </a:solidFill>
              </a:rPr>
              <a:t>Entertain</a:t>
            </a:r>
            <a:endParaRPr lang="en-US" altLang="en-US" sz="3600" b="1" dirty="0">
              <a:solidFill>
                <a:schemeClr val="tx1"/>
              </a:solidFill>
            </a:endParaRPr>
          </a:p>
          <a:p>
            <a:pPr marL="457200" lvl="1" indent="0" defTabSz="769938">
              <a:lnSpc>
                <a:spcPct val="90000"/>
              </a:lnSpc>
              <a:buClr>
                <a:schemeClr val="hlink"/>
              </a:buClr>
              <a:buNone/>
            </a:pPr>
            <a:endParaRPr lang="en-US" altLang="en-US" sz="2400" dirty="0" smtClean="0">
              <a:solidFill>
                <a:schemeClr val="tx1"/>
              </a:solidFill>
            </a:endParaRPr>
          </a:p>
        </p:txBody>
      </p:sp>
      <p:sp>
        <p:nvSpPr>
          <p:cNvPr id="4101" name="Rectangle 4"/>
          <p:cNvSpPr>
            <a:spLocks noChangeArrowheads="1"/>
          </p:cNvSpPr>
          <p:nvPr/>
        </p:nvSpPr>
        <p:spPr bwMode="auto">
          <a:xfrm>
            <a:off x="3695700" y="-1905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242697" name="Rectangle 9"/>
          <p:cNvSpPr>
            <a:spLocks noChangeArrowheads="1"/>
          </p:cNvSpPr>
          <p:nvPr/>
        </p:nvSpPr>
        <p:spPr bwMode="auto">
          <a:xfrm>
            <a:off x="1219200" y="152400"/>
            <a:ext cx="6553200" cy="1143000"/>
          </a:xfrm>
          <a:prstGeom prst="rect">
            <a:avLst/>
          </a:prstGeom>
          <a:noFill/>
          <a:ln w="9525">
            <a:noFill/>
            <a:miter lim="800000"/>
            <a:headEnd/>
            <a:tailEnd/>
          </a:ln>
          <a:effectLst/>
        </p:spPr>
        <p:txBody>
          <a:bodyPr anchor="ctr"/>
          <a:lstStyle/>
          <a:p>
            <a:pPr eaLnBrk="1" hangingPunct="1">
              <a:defRPr/>
            </a:pPr>
            <a:r>
              <a:rPr lang="en-US" sz="3600" b="1" dirty="0" smtClean="0">
                <a:solidFill>
                  <a:schemeClr val="accent6">
                    <a:lumMod val="75000"/>
                  </a:schemeClr>
                </a:solidFill>
                <a:latin typeface="+mn-lt"/>
              </a:rPr>
              <a:t>Purpose for the Presentation</a:t>
            </a:r>
            <a:endParaRPr lang="en-US" sz="1800" b="1" dirty="0">
              <a:solidFill>
                <a:schemeClr val="accent6">
                  <a:lumMod val="75000"/>
                </a:schemeClr>
              </a:solidFill>
              <a:effectLst>
                <a:outerShdw blurRad="38100" dist="38100" dir="2700000" algn="tl">
                  <a:srgbClr val="000000"/>
                </a:outerShdw>
              </a:effectLst>
              <a:latin typeface="+mn-lt"/>
            </a:endParaRPr>
          </a:p>
        </p:txBody>
      </p:sp>
      <p:pic>
        <p:nvPicPr>
          <p:cNvPr id="1026" name="Picture 2" descr="C:\Users\kknoepf\AppData\Local\Microsoft\Windows\Temporary Internet Files\Content.IE5\5PJWVBXA\4459977088_e9b39b896c[1].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2457"/>
          <a:stretch/>
        </p:blipFill>
        <p:spPr bwMode="auto">
          <a:xfrm>
            <a:off x="4572000" y="2514600"/>
            <a:ext cx="3787719" cy="2268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84589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animEffect transition="in" filter="box(out)">
                                      <p:cBhvr>
                                        <p:cTn id="7" dur="500"/>
                                        <p:tgtEl>
                                          <p:spTgt spid="2426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42691">
                                            <p:txEl>
                                              <p:pRg st="1" end="1"/>
                                            </p:txEl>
                                          </p:spTgt>
                                        </p:tgtEl>
                                        <p:attrNameLst>
                                          <p:attrName>style.visibility</p:attrName>
                                        </p:attrNameLst>
                                      </p:cBhvr>
                                      <p:to>
                                        <p:strVal val="visible"/>
                                      </p:to>
                                    </p:set>
                                    <p:animEffect transition="in" filter="box(out)">
                                      <p:cBhvr>
                                        <p:cTn id="12" dur="500"/>
                                        <p:tgtEl>
                                          <p:spTgt spid="2426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42691">
                                            <p:txEl>
                                              <p:pRg st="2" end="2"/>
                                            </p:txEl>
                                          </p:spTgt>
                                        </p:tgtEl>
                                        <p:attrNameLst>
                                          <p:attrName>style.visibility</p:attrName>
                                        </p:attrNameLst>
                                      </p:cBhvr>
                                      <p:to>
                                        <p:strVal val="visible"/>
                                      </p:to>
                                    </p:set>
                                    <p:animEffect transition="in" filter="box(out)">
                                      <p:cBhvr>
                                        <p:cTn id="17" dur="500"/>
                                        <p:tgtEl>
                                          <p:spTgt spid="2426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42691">
                                            <p:txEl>
                                              <p:pRg st="3" end="3"/>
                                            </p:txEl>
                                          </p:spTgt>
                                        </p:tgtEl>
                                        <p:attrNameLst>
                                          <p:attrName>style.visibility</p:attrName>
                                        </p:attrNameLst>
                                      </p:cBhvr>
                                      <p:to>
                                        <p:strVal val="visible"/>
                                      </p:to>
                                    </p:set>
                                    <p:animEffect transition="in" filter="box(out)">
                                      <p:cBhvr>
                                        <p:cTn id="22" dur="500"/>
                                        <p:tgtEl>
                                          <p:spTgt spid="2426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D2CB7BFF-F13F-43F3-B537-DE4EE628E282}" type="slidenum">
              <a:rPr lang="en-US" altLang="en-US" sz="1400" smtClean="0"/>
              <a:pPr/>
              <a:t>9</a:t>
            </a:fld>
            <a:endParaRPr lang="en-US" altLang="en-US" sz="1400" dirty="0" smtClean="0"/>
          </a:p>
        </p:txBody>
      </p:sp>
      <p:sp>
        <p:nvSpPr>
          <p:cNvPr id="242691" name="Rectangle 3"/>
          <p:cNvSpPr>
            <a:spLocks noGrp="1" noChangeArrowheads="1"/>
          </p:cNvSpPr>
          <p:nvPr>
            <p:ph type="body" idx="1"/>
          </p:nvPr>
        </p:nvSpPr>
        <p:spPr>
          <a:xfrm>
            <a:off x="457200" y="1295400"/>
            <a:ext cx="5334000" cy="3657600"/>
          </a:xfrm>
        </p:spPr>
        <p:txBody>
          <a:bodyPr>
            <a:normAutofit/>
          </a:bodyPr>
          <a:lstStyle/>
          <a:p>
            <a:pPr defTabSz="769938">
              <a:lnSpc>
                <a:spcPct val="90000"/>
              </a:lnSpc>
              <a:buClr>
                <a:schemeClr val="hlink"/>
              </a:buClr>
              <a:buFont typeface="Wingdings" panose="05000000000000000000" pitchFamily="2" charset="2"/>
              <a:buChar char="§"/>
            </a:pPr>
            <a:r>
              <a:rPr lang="en-US" altLang="en-US" sz="2800" b="1" dirty="0" smtClean="0">
                <a:solidFill>
                  <a:schemeClr val="tx1"/>
                </a:solidFill>
              </a:rPr>
              <a:t>Introduction</a:t>
            </a:r>
          </a:p>
          <a:p>
            <a:pPr marL="457200" lvl="1" indent="0" defTabSz="769938">
              <a:lnSpc>
                <a:spcPct val="90000"/>
              </a:lnSpc>
              <a:buClr>
                <a:schemeClr val="hlink"/>
              </a:buClr>
              <a:buNone/>
            </a:pPr>
            <a:r>
              <a:rPr lang="en-US" altLang="en-US" sz="2400" dirty="0" smtClean="0">
                <a:solidFill>
                  <a:schemeClr val="tx1"/>
                </a:solidFill>
              </a:rPr>
              <a:t>Gain attention while introducing subject</a:t>
            </a:r>
          </a:p>
          <a:p>
            <a:pPr defTabSz="769938">
              <a:lnSpc>
                <a:spcPct val="90000"/>
              </a:lnSpc>
              <a:buClr>
                <a:schemeClr val="hlink"/>
              </a:buClr>
              <a:buFont typeface="Wingdings" panose="05000000000000000000" pitchFamily="2" charset="2"/>
              <a:buChar char="§"/>
            </a:pPr>
            <a:r>
              <a:rPr lang="en-US" altLang="en-US" sz="2800" b="1" dirty="0" smtClean="0">
                <a:solidFill>
                  <a:schemeClr val="tx1"/>
                </a:solidFill>
              </a:rPr>
              <a:t>Body</a:t>
            </a:r>
          </a:p>
          <a:p>
            <a:pPr marL="457200" lvl="1" indent="0" defTabSz="769938">
              <a:lnSpc>
                <a:spcPct val="90000"/>
              </a:lnSpc>
              <a:buClr>
                <a:schemeClr val="hlink"/>
              </a:buClr>
              <a:buNone/>
            </a:pPr>
            <a:r>
              <a:rPr lang="en-US" altLang="en-US" sz="2400" dirty="0" smtClean="0">
                <a:solidFill>
                  <a:schemeClr val="tx1"/>
                </a:solidFill>
              </a:rPr>
              <a:t>Vital points of subject matter</a:t>
            </a:r>
          </a:p>
          <a:p>
            <a:pPr defTabSz="769938">
              <a:lnSpc>
                <a:spcPct val="90000"/>
              </a:lnSpc>
              <a:buClr>
                <a:schemeClr val="hlink"/>
              </a:buClr>
              <a:buFont typeface="Wingdings" panose="05000000000000000000" pitchFamily="2" charset="2"/>
              <a:buChar char="§"/>
            </a:pPr>
            <a:r>
              <a:rPr lang="en-US" altLang="en-US" sz="2800" b="1" dirty="0" smtClean="0">
                <a:solidFill>
                  <a:schemeClr val="tx1"/>
                </a:solidFill>
              </a:rPr>
              <a:t>Conclusion</a:t>
            </a:r>
          </a:p>
          <a:p>
            <a:pPr marL="457200" lvl="1" indent="0" defTabSz="769938">
              <a:lnSpc>
                <a:spcPct val="90000"/>
              </a:lnSpc>
              <a:buClr>
                <a:schemeClr val="hlink"/>
              </a:buClr>
              <a:buNone/>
            </a:pPr>
            <a:r>
              <a:rPr lang="en-US" altLang="en-US" sz="2400" dirty="0" smtClean="0">
                <a:solidFill>
                  <a:schemeClr val="tx1"/>
                </a:solidFill>
              </a:rPr>
              <a:t>Brief summary</a:t>
            </a:r>
          </a:p>
          <a:p>
            <a:pPr marL="457200" lvl="1" indent="0" defTabSz="769938">
              <a:lnSpc>
                <a:spcPct val="90000"/>
              </a:lnSpc>
              <a:buClr>
                <a:schemeClr val="hlink"/>
              </a:buClr>
              <a:buNone/>
            </a:pPr>
            <a:r>
              <a:rPr lang="en-US" altLang="en-US" sz="2400" dirty="0" smtClean="0">
                <a:solidFill>
                  <a:schemeClr val="tx1"/>
                </a:solidFill>
              </a:rPr>
              <a:t>Appeal for action</a:t>
            </a:r>
          </a:p>
        </p:txBody>
      </p:sp>
      <p:sp>
        <p:nvSpPr>
          <p:cNvPr id="4101" name="Rectangle 4"/>
          <p:cNvSpPr>
            <a:spLocks noChangeArrowheads="1"/>
          </p:cNvSpPr>
          <p:nvPr/>
        </p:nvSpPr>
        <p:spPr bwMode="auto">
          <a:xfrm>
            <a:off x="3695700" y="-1905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242697" name="Rectangle 9"/>
          <p:cNvSpPr>
            <a:spLocks noChangeArrowheads="1"/>
          </p:cNvSpPr>
          <p:nvPr/>
        </p:nvSpPr>
        <p:spPr bwMode="auto">
          <a:xfrm>
            <a:off x="1219200" y="152400"/>
            <a:ext cx="6553200" cy="1143000"/>
          </a:xfrm>
          <a:prstGeom prst="rect">
            <a:avLst/>
          </a:prstGeom>
          <a:noFill/>
          <a:ln w="9525">
            <a:noFill/>
            <a:miter lim="800000"/>
            <a:headEnd/>
            <a:tailEnd/>
          </a:ln>
          <a:effectLst/>
        </p:spPr>
        <p:txBody>
          <a:bodyPr anchor="ctr"/>
          <a:lstStyle/>
          <a:p>
            <a:pPr eaLnBrk="1" hangingPunct="1">
              <a:defRPr/>
            </a:pPr>
            <a:r>
              <a:rPr lang="en-US" sz="3600" b="1" dirty="0">
                <a:solidFill>
                  <a:schemeClr val="accent6">
                    <a:lumMod val="75000"/>
                  </a:schemeClr>
                </a:solidFill>
                <a:latin typeface="+mn-lt"/>
              </a:rPr>
              <a:t>The 4-H Presentation</a:t>
            </a:r>
            <a:endParaRPr lang="en-US" sz="1800" b="1" dirty="0">
              <a:solidFill>
                <a:schemeClr val="accent6">
                  <a:lumMod val="75000"/>
                </a:schemeClr>
              </a:solidFill>
              <a:effectLst>
                <a:outerShdw blurRad="38100" dist="38100" dir="2700000" algn="tl">
                  <a:srgbClr val="000000"/>
                </a:outerShdw>
              </a:effectLst>
              <a:latin typeface="+mn-lt"/>
            </a:endParaRPr>
          </a:p>
        </p:txBody>
      </p:sp>
      <p:pic>
        <p:nvPicPr>
          <p:cNvPr id="4738" name="Picture 6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505200"/>
            <a:ext cx="2857500"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40" name="Picture 644" descr="http://qph.is.quoracdn.net/main-qimg-204f5ecc6a554793320ef04547238851?convert_to_webp=tr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094676"/>
            <a:ext cx="3124200" cy="404535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26650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animEffect transition="in" filter="box(out)">
                                      <p:cBhvr>
                                        <p:cTn id="7" dur="500"/>
                                        <p:tgtEl>
                                          <p:spTgt spid="242691">
                                            <p:txEl>
                                              <p:pRg st="0" end="0"/>
                                            </p:txEl>
                                          </p:spTgt>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242691">
                                            <p:txEl>
                                              <p:pRg st="1" end="1"/>
                                            </p:txEl>
                                          </p:spTgt>
                                        </p:tgtEl>
                                        <p:attrNameLst>
                                          <p:attrName>style.visibility</p:attrName>
                                        </p:attrNameLst>
                                      </p:cBhvr>
                                      <p:to>
                                        <p:strVal val="visible"/>
                                      </p:to>
                                    </p:set>
                                    <p:animEffect transition="in" filter="box(out)">
                                      <p:cBhvr>
                                        <p:cTn id="10" dur="500"/>
                                        <p:tgtEl>
                                          <p:spTgt spid="24269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242691">
                                            <p:txEl>
                                              <p:pRg st="2" end="2"/>
                                            </p:txEl>
                                          </p:spTgt>
                                        </p:tgtEl>
                                        <p:attrNameLst>
                                          <p:attrName>style.visibility</p:attrName>
                                        </p:attrNameLst>
                                      </p:cBhvr>
                                      <p:to>
                                        <p:strVal val="visible"/>
                                      </p:to>
                                    </p:set>
                                    <p:animEffect transition="in" filter="box(out)">
                                      <p:cBhvr>
                                        <p:cTn id="15" dur="500"/>
                                        <p:tgtEl>
                                          <p:spTgt spid="242691">
                                            <p:txEl>
                                              <p:pRg st="2" end="2"/>
                                            </p:txEl>
                                          </p:spTgt>
                                        </p:tgtEl>
                                      </p:cBhvr>
                                    </p:animEffect>
                                  </p:childTnLst>
                                </p:cTn>
                              </p:par>
                              <p:par>
                                <p:cTn id="16" presetID="4" presetClass="entr" presetSubtype="32" fill="hold" grpId="0" nodeType="withEffect">
                                  <p:stCondLst>
                                    <p:cond delay="0"/>
                                  </p:stCondLst>
                                  <p:childTnLst>
                                    <p:set>
                                      <p:cBhvr>
                                        <p:cTn id="17" dur="1" fill="hold">
                                          <p:stCondLst>
                                            <p:cond delay="0"/>
                                          </p:stCondLst>
                                        </p:cTn>
                                        <p:tgtEl>
                                          <p:spTgt spid="242691">
                                            <p:txEl>
                                              <p:pRg st="3" end="3"/>
                                            </p:txEl>
                                          </p:spTgt>
                                        </p:tgtEl>
                                        <p:attrNameLst>
                                          <p:attrName>style.visibility</p:attrName>
                                        </p:attrNameLst>
                                      </p:cBhvr>
                                      <p:to>
                                        <p:strVal val="visible"/>
                                      </p:to>
                                    </p:set>
                                    <p:animEffect transition="in" filter="box(out)">
                                      <p:cBhvr>
                                        <p:cTn id="18" dur="500"/>
                                        <p:tgtEl>
                                          <p:spTgt spid="242691">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242691">
                                            <p:txEl>
                                              <p:pRg st="4" end="4"/>
                                            </p:txEl>
                                          </p:spTgt>
                                        </p:tgtEl>
                                        <p:attrNameLst>
                                          <p:attrName>style.visibility</p:attrName>
                                        </p:attrNameLst>
                                      </p:cBhvr>
                                      <p:to>
                                        <p:strVal val="visible"/>
                                      </p:to>
                                    </p:set>
                                    <p:animEffect transition="in" filter="box(out)">
                                      <p:cBhvr>
                                        <p:cTn id="23" dur="500"/>
                                        <p:tgtEl>
                                          <p:spTgt spid="242691">
                                            <p:txEl>
                                              <p:pRg st="4" end="4"/>
                                            </p:txEl>
                                          </p:spTgt>
                                        </p:tgtEl>
                                      </p:cBhvr>
                                    </p:animEffect>
                                  </p:childTnLst>
                                </p:cTn>
                              </p:par>
                              <p:par>
                                <p:cTn id="24" presetID="4" presetClass="entr" presetSubtype="32" fill="hold" grpId="0" nodeType="withEffect">
                                  <p:stCondLst>
                                    <p:cond delay="0"/>
                                  </p:stCondLst>
                                  <p:childTnLst>
                                    <p:set>
                                      <p:cBhvr>
                                        <p:cTn id="25" dur="1" fill="hold">
                                          <p:stCondLst>
                                            <p:cond delay="0"/>
                                          </p:stCondLst>
                                        </p:cTn>
                                        <p:tgtEl>
                                          <p:spTgt spid="242691">
                                            <p:txEl>
                                              <p:pRg st="5" end="5"/>
                                            </p:txEl>
                                          </p:spTgt>
                                        </p:tgtEl>
                                        <p:attrNameLst>
                                          <p:attrName>style.visibility</p:attrName>
                                        </p:attrNameLst>
                                      </p:cBhvr>
                                      <p:to>
                                        <p:strVal val="visible"/>
                                      </p:to>
                                    </p:set>
                                    <p:animEffect transition="in" filter="box(out)">
                                      <p:cBhvr>
                                        <p:cTn id="26" dur="500"/>
                                        <p:tgtEl>
                                          <p:spTgt spid="242691">
                                            <p:txEl>
                                              <p:pRg st="5" end="5"/>
                                            </p:txEl>
                                          </p:spTgt>
                                        </p:tgtEl>
                                      </p:cBhvr>
                                    </p:animEffect>
                                  </p:childTnLst>
                                </p:cTn>
                              </p:par>
                              <p:par>
                                <p:cTn id="27" presetID="4" presetClass="entr" presetSubtype="32" fill="hold" grpId="0" nodeType="withEffect">
                                  <p:stCondLst>
                                    <p:cond delay="0"/>
                                  </p:stCondLst>
                                  <p:childTnLst>
                                    <p:set>
                                      <p:cBhvr>
                                        <p:cTn id="28" dur="1" fill="hold">
                                          <p:stCondLst>
                                            <p:cond delay="0"/>
                                          </p:stCondLst>
                                        </p:cTn>
                                        <p:tgtEl>
                                          <p:spTgt spid="242691">
                                            <p:txEl>
                                              <p:pRg st="6" end="6"/>
                                            </p:txEl>
                                          </p:spTgt>
                                        </p:tgtEl>
                                        <p:attrNameLst>
                                          <p:attrName>style.visibility</p:attrName>
                                        </p:attrNameLst>
                                      </p:cBhvr>
                                      <p:to>
                                        <p:strVal val="visible"/>
                                      </p:to>
                                    </p:set>
                                    <p:animEffect transition="in" filter="box(out)">
                                      <p:cBhvr>
                                        <p:cTn id="29" dur="500"/>
                                        <p:tgtEl>
                                          <p:spTgt spid="2426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Executive">
  <a:themeElements>
    <a:clrScheme name="Custom 1">
      <a:dk1>
        <a:sysClr val="windowText" lastClr="000000"/>
      </a:dk1>
      <a:lt1>
        <a:sysClr val="window" lastClr="FFFFFF"/>
      </a:lt1>
      <a:dk2>
        <a:srgbClr val="4E5B6F"/>
      </a:dk2>
      <a:lt2>
        <a:srgbClr val="D6ECFF"/>
      </a:lt2>
      <a:accent1>
        <a:srgbClr val="7FD13B"/>
      </a:accent1>
      <a:accent2>
        <a:srgbClr val="EF6011"/>
      </a:accent2>
      <a:accent3>
        <a:srgbClr val="FEB80A"/>
      </a:accent3>
      <a:accent4>
        <a:srgbClr val="00ADDC"/>
      </a:accent4>
      <a:accent5>
        <a:srgbClr val="738AC8"/>
      </a:accent5>
      <a:accent6>
        <a:srgbClr val="1AB39F"/>
      </a:accent6>
      <a:hlink>
        <a:srgbClr val="EB8803"/>
      </a:hlink>
      <a:folHlink>
        <a:srgbClr val="5F7791"/>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bwMode="auto">
        <a:solidFill>
          <a:schemeClr val="accent1"/>
        </a:solidFill>
        <a:ln w="57150" cmpd="thickThin">
          <a:solidFill>
            <a:schemeClr val="tx2"/>
          </a:solidFill>
          <a:miter lim="800000"/>
          <a:headEnd/>
          <a:tailEnd/>
        </a:ln>
      </a:spPr>
      <a:bodyPr wrap="none" anchor="ctr"/>
      <a:lstStyle>
        <a:defPPr>
          <a:defRPr dirty="0">
            <a:solidFill>
              <a:schemeClr val="hlink"/>
            </a:solidFill>
            <a:latin typeface="Comic Sans MS" pitchFamily="66" charset="0"/>
          </a:defRPr>
        </a:defPPr>
      </a:lstStyle>
    </a:spDef>
  </a:objectDefaults>
  <a:extraClrSchemeLst/>
</a:theme>
</file>

<file path=ppt/theme/theme2.xml><?xml version="1.0" encoding="utf-8"?>
<a:theme xmlns:a="http://schemas.openxmlformats.org/drawingml/2006/main" name="Default Desig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3367</TotalTime>
  <Words>2345</Words>
  <Application>Microsoft Office PowerPoint</Application>
  <PresentationFormat>On-screen Show (4:3)</PresentationFormat>
  <Paragraphs>296</Paragraphs>
  <Slides>36</Slides>
  <Notes>36</Notes>
  <HiddenSlides>0</HiddenSlides>
  <MMClips>0</MMClip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1_Executive</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vt:lpstr>
      <vt:lpstr>Social Graces Napkin Etiquette</vt:lpstr>
      <vt:lpstr>Classic Folded Napkin</vt:lpstr>
      <vt:lpstr>PowerPoint Presentation</vt:lpstr>
      <vt:lpstr>PowerPoint Presentation</vt:lpstr>
      <vt:lpstr>PowerPoint Presentation</vt:lpstr>
      <vt:lpstr>PowerPoint Presentation</vt:lpstr>
      <vt:lpstr>Napkin Placement</vt:lpstr>
      <vt:lpstr>PowerPoint Presentation</vt:lpstr>
      <vt:lpstr>Plant and Food Science a Natural Combination for Healthy Living</vt:lpstr>
      <vt:lpstr>Major Organs of a Plant</vt:lpstr>
      <vt:lpstr>Plant to Plate</vt:lpstr>
      <vt:lpstr>Spinach Dip</vt:lpstr>
      <vt:lpstr>Vegetable Products in Recipe</vt:lpstr>
      <vt:lpstr>Spinach Dip Nutritional Information</vt:lpstr>
      <vt:lpstr>Activity</vt:lpstr>
      <vt:lpstr>PowerPoint Presentation</vt:lpstr>
    </vt:vector>
  </TitlesOfParts>
  <Company>OSU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HES</dc:creator>
  <cp:lastModifiedBy>Karla Knoepfli</cp:lastModifiedBy>
  <cp:revision>876</cp:revision>
  <cp:lastPrinted>2014-02-16T14:21:31Z</cp:lastPrinted>
  <dcterms:created xsi:type="dcterms:W3CDTF">2001-07-03T00:27:06Z</dcterms:created>
  <dcterms:modified xsi:type="dcterms:W3CDTF">2015-04-30T21:18:22Z</dcterms:modified>
</cp:coreProperties>
</file>