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66" r:id="rId2"/>
    <p:sldId id="261" r:id="rId3"/>
    <p:sldId id="267" r:id="rId4"/>
    <p:sldId id="263" r:id="rId5"/>
    <p:sldId id="271" r:id="rId6"/>
    <p:sldId id="264" r:id="rId7"/>
    <p:sldId id="265" r:id="rId8"/>
    <p:sldId id="272" r:id="rId9"/>
    <p:sldId id="273" r:id="rId10"/>
    <p:sldId id="268" r:id="rId1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61" d="100"/>
          <a:sy n="61" d="100"/>
        </p:scale>
        <p:origin x="1818" y="78"/>
      </p:cViewPr>
      <p:guideLst>
        <p:guide orient="horz" pos="2160"/>
        <p:guide pos="2880"/>
      </p:guideLst>
    </p:cSldViewPr>
  </p:slideViewPr>
  <p:notesTextViewPr>
    <p:cViewPr>
      <p:scale>
        <a:sx n="1" d="1"/>
        <a:sy n="1" d="1"/>
      </p:scale>
      <p:origin x="0" y="0"/>
    </p:cViewPr>
  </p:notesTextViewPr>
  <p:notesViewPr>
    <p:cSldViewPr>
      <p:cViewPr>
        <p:scale>
          <a:sx n="93" d="100"/>
          <a:sy n="93" d="100"/>
        </p:scale>
        <p:origin x="1896" y="4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8C9CF751-262E-4284-9969-73E7404C806B}" type="datetimeFigureOut">
              <a:rPr lang="en-US" smtClean="0"/>
              <a:t>4/23/2017</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47242C6-317E-46E1-8976-1AED9CAAFAD6}" type="slidenum">
              <a:rPr lang="en-US" smtClean="0"/>
              <a:t>‹#›</a:t>
            </a:fld>
            <a:endParaRPr lang="en-US"/>
          </a:p>
        </p:txBody>
      </p:sp>
    </p:spTree>
    <p:extLst>
      <p:ext uri="{BB962C8B-B14F-4D97-AF65-F5344CB8AC3E}">
        <p14:creationId xmlns:p14="http://schemas.microsoft.com/office/powerpoint/2010/main" val="33782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4h.okstate.edu/for-educators/staff-resources-1/curriculum/volunteer-core-competency/activities/history-of-extension_activity-sheet" TargetMode="External"/><Relationship Id="rId13" Type="http://schemas.openxmlformats.org/officeDocument/2006/relationships/hyperlink" Target="http://4h.okstate.edu/for-educators/staff-resources-1/curriculum/volunteer-core-competency/activities/unit-1-22-grid-drawing-activity/grid-drawing-lesson" TargetMode="External"/><Relationship Id="rId18" Type="http://schemas.openxmlformats.org/officeDocument/2006/relationships/hyperlink" Target="http://4h.okstate.edu/literature-links/lit-online/others/volunteer/4H.VOL.111%20%20Developing%204-H%20Project%20Work_08.pdf" TargetMode="External"/><Relationship Id="rId26" Type="http://schemas.openxmlformats.org/officeDocument/2006/relationships/hyperlink" Target="http://4h.okstate.edu/for-educators/staff-resources-1/curriculum/volunteer-core-competency/self-study-series/unit-1/unit-1-1_ss-review-answers_-unit-1-4h-vol.201a" TargetMode="External"/><Relationship Id="rId3" Type="http://schemas.openxmlformats.org/officeDocument/2006/relationships/hyperlink" Target="http://4h.okstate.edu/for-educators/staff-resources-1/curriculum/volunteer-core-competency/teaching-outline/4-h-historic-timeline" TargetMode="External"/><Relationship Id="rId21" Type="http://schemas.openxmlformats.org/officeDocument/2006/relationships/hyperlink" Target="http://4h.okstate.edu/for-educators/staff-resources-1/curriculum/volunteer-core-competency/newsletter-support-materials/4-h-is-a-family-affair" TargetMode="External"/><Relationship Id="rId7" Type="http://schemas.openxmlformats.org/officeDocument/2006/relationships/hyperlink" Target="http://4h.okstate.edu/for-educators/staff-resources-1/curriculum/volunteer-core-competency/activities/word-search_history-of-4-h" TargetMode="External"/><Relationship Id="rId12" Type="http://schemas.openxmlformats.org/officeDocument/2006/relationships/hyperlink" Target="http://4h.okstate.edu/for-educators/staff-resources-1/curriculum/volunteer-core-competency/activities/unit-1-22-grid-drawing-activity/draw-the-line" TargetMode="External"/><Relationship Id="rId17" Type="http://schemas.openxmlformats.org/officeDocument/2006/relationships/hyperlink" Target="https://nifa.usda.gov/sites/default/files/resource/4-H%20Mission%20Mandates.pdf" TargetMode="External"/><Relationship Id="rId25" Type="http://schemas.openxmlformats.org/officeDocument/2006/relationships/hyperlink" Target="http://4h.okstate.edu/for-educators/staff-resources-1/curriculum/volunteer-core-competency/self-study-series/unit-1/unit-1-1_4hvol201a_history-ces-and-4-h" TargetMode="External"/><Relationship Id="rId2" Type="http://schemas.openxmlformats.org/officeDocument/2006/relationships/slide" Target="../slides/slide1.xml"/><Relationship Id="rId16" Type="http://schemas.openxmlformats.org/officeDocument/2006/relationships/hyperlink" Target="http://4h.okstate.edu/for-educators/staff-resources-1/curriculum/volunteer-core-competency/activities/4h101/lesson-5_-understanding-4-h-youth-development-delivery" TargetMode="External"/><Relationship Id="rId20" Type="http://schemas.openxmlformats.org/officeDocument/2006/relationships/hyperlink" Target="https://nifa.usda.gov/4-h-name-and-emblem" TargetMode="External"/><Relationship Id="rId1" Type="http://schemas.openxmlformats.org/officeDocument/2006/relationships/notesMaster" Target="../notesMasters/notesMaster1.xml"/><Relationship Id="rId6" Type="http://schemas.openxmlformats.org/officeDocument/2006/relationships/hyperlink" Target="http://4h.okstate.edu/for-educators/staff-resources-1/curriculum/volunteer-core-competency/ppt-presentation/the-great-american-invention-ppt-script" TargetMode="External"/><Relationship Id="rId11" Type="http://schemas.openxmlformats.org/officeDocument/2006/relationships/hyperlink" Target="http://4h.okstate.edu/for-educators/staff-resources-1/curriculum/volunteer-core-competency/activities/unit-1-22-grid-drawing-activity/crayola-grid-drawing_activity" TargetMode="External"/><Relationship Id="rId24" Type="http://schemas.openxmlformats.org/officeDocument/2006/relationships/hyperlink" Target="http://4h.okstate.edu/for-educators/staff-resources-1/curriculum/volunteer-core-competency/newsletter-support-materials/whats-in-a-name" TargetMode="External"/><Relationship Id="rId5" Type="http://schemas.openxmlformats.org/officeDocument/2006/relationships/hyperlink" Target="http://4h.okstate.edu/for-educators/staff-resources-1/curriculum/volunteer-core-competency/ppt-presentation/the-great-american-invention" TargetMode="External"/><Relationship Id="rId15" Type="http://schemas.openxmlformats.org/officeDocument/2006/relationships/hyperlink" Target="http://4h.okstate.edu/for-educators/staff-resources-1/curriculum/volunteer-core-competency/activities/4h101/lesson-4_understanding-the-culture-of-4-h" TargetMode="External"/><Relationship Id="rId23" Type="http://schemas.openxmlformats.org/officeDocument/2006/relationships/hyperlink" Target="http://4h.okstate.edu/for-educators/staff-resources-1/curriculum/volunteer-core-competency/newsletter-support-materials/unit-1-1-the-great-american-invention" TargetMode="External"/><Relationship Id="rId10" Type="http://schemas.openxmlformats.org/officeDocument/2006/relationships/hyperlink" Target="http://4h.okstate.edu/for-educators/staff-resources-1/curriculum/volunteer-core-competency/activities/unit-1-22-grid-drawing-activity/chris-clover-grid-drawing_activity" TargetMode="External"/><Relationship Id="rId19" Type="http://schemas.openxmlformats.org/officeDocument/2006/relationships/hyperlink" Target="https://nifa.usda.gov/resource/essential-elements-4-h" TargetMode="External"/><Relationship Id="rId4" Type="http://schemas.openxmlformats.org/officeDocument/2006/relationships/hyperlink" Target="http://4h.okstate.edu/for-educators/staff-resources-1/curriculum/volunteer-core-competency/teaching-outline/red-taxi_4-h-the-big-picture" TargetMode="External"/><Relationship Id="rId9" Type="http://schemas.openxmlformats.org/officeDocument/2006/relationships/hyperlink" Target="http://4h.okstate.edu/for-educators/staff-resources-1/curriculum/volunteer-core-competency/activities/history-of-extension-answers" TargetMode="External"/><Relationship Id="rId14" Type="http://schemas.openxmlformats.org/officeDocument/2006/relationships/hyperlink" Target="http://4h.okstate.edu/for-educators/staff-resources-1/curriculum/volunteer-core-competency/activities/4h101/lesson-1_intoducing-4-h-youth-development" TargetMode="External"/><Relationship Id="rId22" Type="http://schemas.openxmlformats.org/officeDocument/2006/relationships/hyperlink" Target="http://4h.okstate.edu/for-educators/staff-resources-1/curriculum/volunteer-core-competency/newsletter-support-materials/creating-an-environment-for-youth-development"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dtech2.boisestate.edu/matthewklaber/506/Lesson%202/earthy/grid%20drawing%20lesson.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image" Target="../media/image17.tiff"/></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4h.okstate.edu/literature-links/lit-online/others/policies-and-promo-item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4-hhistorypreservation.com/voic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313237"/>
            <a:ext cx="5681980" cy="1606311"/>
          </a:xfrm>
        </p:spPr>
        <p:txBody>
          <a:bodyPr/>
          <a:lstStyle/>
          <a:p>
            <a:pPr eaLnBrk="1" hangingPunct="1">
              <a:defRPr/>
            </a:pPr>
            <a:r>
              <a:rPr lang="en-US" altLang="en-US" b="1" dirty="0" smtClean="0"/>
              <a:t>Instructor Preparation –  </a:t>
            </a:r>
            <a:r>
              <a:rPr lang="en-US" altLang="en-US" dirty="0" smtClean="0"/>
              <a:t>Allow 6-8 hours of preparation for 1 hour of instruction.</a:t>
            </a:r>
          </a:p>
          <a:p>
            <a:pPr marL="235572" indent="-235572">
              <a:buFont typeface="+mj-lt"/>
              <a:buAutoNum type="arabicPeriod"/>
              <a:defRPr/>
            </a:pPr>
            <a:r>
              <a:rPr lang="en-US" altLang="en-US" dirty="0" smtClean="0"/>
              <a:t>Review </a:t>
            </a:r>
            <a:r>
              <a:rPr lang="en-US" altLang="en-US" dirty="0"/>
              <a:t>all materials thoroughly.  Do any additional research or preparation to make yourself comfortable with the materials or to give it your personal touch.</a:t>
            </a:r>
          </a:p>
          <a:p>
            <a:pPr marL="235572" indent="-235572">
              <a:buFont typeface="+mj-lt"/>
              <a:buAutoNum type="arabicPeriod"/>
              <a:defRPr/>
            </a:pPr>
            <a:r>
              <a:rPr lang="en-US" altLang="en-US" dirty="0"/>
              <a:t>Determine what other topic/subject matter will be presented with this “core” subject matter. </a:t>
            </a:r>
            <a:r>
              <a:rPr lang="en-US" altLang="en-US" dirty="0" smtClean="0"/>
              <a:t>  It could be introducing </a:t>
            </a:r>
            <a:r>
              <a:rPr lang="en-US" altLang="en-US" dirty="0"/>
              <a:t>the OK Hobbies and Collectibles project, </a:t>
            </a:r>
            <a:r>
              <a:rPr lang="en-US" dirty="0"/>
              <a:t>National 4-H History Preservation </a:t>
            </a:r>
            <a:r>
              <a:rPr lang="en-US" dirty="0" smtClean="0"/>
              <a:t>Program, Grid Drawing, </a:t>
            </a:r>
            <a:r>
              <a:rPr lang="en-US" altLang="en-US" dirty="0" smtClean="0"/>
              <a:t>etc</a:t>
            </a:r>
            <a:r>
              <a:rPr lang="en-US" altLang="en-US" dirty="0"/>
              <a:t>.  This is a good topic to encourage, embracing and learning about History through 4-H programming.</a:t>
            </a:r>
          </a:p>
          <a:p>
            <a:pPr marL="235572" indent="-235572">
              <a:buFont typeface="+mj-lt"/>
              <a:buAutoNum type="arabicPeriod"/>
              <a:defRPr/>
            </a:pPr>
            <a:r>
              <a:rPr lang="en-US" altLang="en-US" dirty="0"/>
              <a:t>Prepare handouts that complement the subject matter</a:t>
            </a:r>
            <a:r>
              <a:rPr lang="en-US" altLang="en-US" dirty="0" smtClean="0"/>
              <a:t>.</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a:t>
            </a:fld>
            <a:endParaRPr lang="en-US"/>
          </a:p>
        </p:txBody>
      </p:sp>
      <p:sp>
        <p:nvSpPr>
          <p:cNvPr id="5" name="TextBox 4"/>
          <p:cNvSpPr txBox="1"/>
          <p:nvPr/>
        </p:nvSpPr>
        <p:spPr>
          <a:xfrm>
            <a:off x="697209" y="5871932"/>
            <a:ext cx="2639597" cy="2589508"/>
          </a:xfrm>
          <a:prstGeom prst="rect">
            <a:avLst/>
          </a:prstGeom>
          <a:noFill/>
        </p:spPr>
        <p:txBody>
          <a:bodyPr wrap="square" lIns="95586" tIns="47792" rIns="95586" bIns="47792" rtlCol="0">
            <a:spAutoFit/>
          </a:bodyPr>
          <a:lstStyle/>
          <a:p>
            <a:r>
              <a:rPr lang="en-US" sz="900" b="1" dirty="0"/>
              <a:t>Teaching Outline</a:t>
            </a:r>
            <a:endParaRPr lang="en-US" sz="900" dirty="0"/>
          </a:p>
          <a:p>
            <a:pPr lvl="0"/>
            <a:r>
              <a:rPr lang="en-US" sz="900" dirty="0"/>
              <a:t>Unit 1 History of 4-H</a:t>
            </a:r>
          </a:p>
          <a:p>
            <a:pPr lvl="0"/>
            <a:r>
              <a:rPr lang="en-US" sz="900" u="sng" dirty="0"/>
              <a:t>4-H Guiding Principles</a:t>
            </a:r>
            <a:endParaRPr lang="en-US" sz="900" dirty="0"/>
          </a:p>
          <a:p>
            <a:pPr lvl="0"/>
            <a:r>
              <a:rPr lang="en-US" sz="900" dirty="0">
                <a:hlinkClick r:id="rId3"/>
              </a:rPr>
              <a:t>4-H Historic Timeline</a:t>
            </a:r>
            <a:endParaRPr lang="en-US" sz="900" dirty="0"/>
          </a:p>
          <a:p>
            <a:pPr lvl="0"/>
            <a:r>
              <a:rPr lang="en-US" sz="900" dirty="0">
                <a:hlinkClick r:id="rId4"/>
              </a:rPr>
              <a:t>Red Taxi - 4-H ...The Big Picture</a:t>
            </a:r>
            <a:endParaRPr lang="en-US" sz="900" dirty="0"/>
          </a:p>
          <a:p>
            <a:r>
              <a:rPr lang="en-US" sz="900" b="1" dirty="0"/>
              <a:t>PowerPoint Presentations</a:t>
            </a:r>
            <a:endParaRPr lang="en-US" sz="900" dirty="0"/>
          </a:p>
          <a:p>
            <a:pPr lvl="0"/>
            <a:r>
              <a:rPr lang="en-US" sz="900" dirty="0"/>
              <a:t>Unit 1 History of 4-H</a:t>
            </a:r>
          </a:p>
          <a:p>
            <a:pPr lvl="0"/>
            <a:r>
              <a:rPr lang="en-US" sz="900" dirty="0">
                <a:hlinkClick r:id="rId5"/>
              </a:rPr>
              <a:t>The Great American Invention</a:t>
            </a:r>
            <a:endParaRPr lang="en-US" sz="900" dirty="0"/>
          </a:p>
          <a:p>
            <a:pPr lvl="0"/>
            <a:r>
              <a:rPr lang="en-US" sz="900" dirty="0">
                <a:hlinkClick r:id="rId6"/>
              </a:rPr>
              <a:t>The Great American Invention PPT Script</a:t>
            </a:r>
            <a:endParaRPr lang="en-US" sz="900" dirty="0"/>
          </a:p>
          <a:p>
            <a:r>
              <a:rPr lang="en-US" sz="900" b="1" dirty="0"/>
              <a:t>Activities</a:t>
            </a:r>
            <a:endParaRPr lang="en-US" sz="900" dirty="0"/>
          </a:p>
          <a:p>
            <a:pPr lvl="0"/>
            <a:r>
              <a:rPr lang="en-US" sz="900" dirty="0">
                <a:hlinkClick r:id="rId7"/>
              </a:rPr>
              <a:t>Word Search</a:t>
            </a:r>
            <a:r>
              <a:rPr lang="en-US" sz="900" dirty="0"/>
              <a:t> - History of 4-H</a:t>
            </a:r>
          </a:p>
          <a:p>
            <a:pPr lvl="0"/>
            <a:r>
              <a:rPr lang="en-US" sz="900" dirty="0">
                <a:hlinkClick r:id="rId8"/>
              </a:rPr>
              <a:t>History of 4-H Activity Sheet</a:t>
            </a:r>
            <a:endParaRPr lang="en-US" sz="900" dirty="0"/>
          </a:p>
          <a:p>
            <a:pPr lvl="0"/>
            <a:r>
              <a:rPr lang="en-US" sz="900" dirty="0">
                <a:hlinkClick r:id="rId9"/>
              </a:rPr>
              <a:t>History of 4-H Answer Sheet</a:t>
            </a:r>
            <a:endParaRPr lang="en-US" sz="900" dirty="0"/>
          </a:p>
          <a:p>
            <a:pPr lvl="0"/>
            <a:r>
              <a:rPr lang="en-US" sz="900" dirty="0"/>
              <a:t>Grid Drawing Activity</a:t>
            </a:r>
          </a:p>
          <a:p>
            <a:pPr lvl="1"/>
            <a:r>
              <a:rPr lang="en-US" sz="900" dirty="0">
                <a:hlinkClick r:id="rId10"/>
              </a:rPr>
              <a:t>Chris Clover Grid Drawing</a:t>
            </a:r>
            <a:endParaRPr lang="en-US" sz="900" dirty="0"/>
          </a:p>
          <a:p>
            <a:pPr lvl="1"/>
            <a:r>
              <a:rPr lang="en-US" sz="900" dirty="0">
                <a:hlinkClick r:id="rId11"/>
              </a:rPr>
              <a:t>Crayola Grid Drawing</a:t>
            </a:r>
            <a:endParaRPr lang="en-US" sz="900" dirty="0"/>
          </a:p>
          <a:p>
            <a:pPr lvl="1"/>
            <a:r>
              <a:rPr lang="en-US" sz="900" dirty="0">
                <a:hlinkClick r:id="rId12"/>
              </a:rPr>
              <a:t>Draw-the-Line</a:t>
            </a:r>
            <a:endParaRPr lang="en-US" sz="900" dirty="0"/>
          </a:p>
          <a:p>
            <a:pPr lvl="1"/>
            <a:r>
              <a:rPr lang="en-US" sz="900" dirty="0">
                <a:hlinkClick r:id="rId13"/>
              </a:rPr>
              <a:t>Grid- Drawing </a:t>
            </a:r>
            <a:r>
              <a:rPr lang="en-US" sz="900" dirty="0" smtClean="0">
                <a:hlinkClick r:id="rId13"/>
              </a:rPr>
              <a:t>Lesson</a:t>
            </a:r>
            <a:endParaRPr lang="en-US" sz="900" dirty="0"/>
          </a:p>
        </p:txBody>
      </p:sp>
      <p:sp>
        <p:nvSpPr>
          <p:cNvPr id="6" name="TextBox 5"/>
          <p:cNvSpPr txBox="1"/>
          <p:nvPr/>
        </p:nvSpPr>
        <p:spPr>
          <a:xfrm>
            <a:off x="3856037" y="5871932"/>
            <a:ext cx="2728283" cy="2866507"/>
          </a:xfrm>
          <a:prstGeom prst="rect">
            <a:avLst/>
          </a:prstGeom>
          <a:noFill/>
        </p:spPr>
        <p:txBody>
          <a:bodyPr wrap="square" lIns="95586" tIns="47792" rIns="95586" bIns="47792" rtlCol="0">
            <a:spAutoFit/>
          </a:bodyPr>
          <a:lstStyle/>
          <a:p>
            <a:pPr lvl="0"/>
            <a:r>
              <a:rPr lang="en-US" sz="900" b="1" dirty="0" smtClean="0"/>
              <a:t>Activities</a:t>
            </a:r>
            <a:r>
              <a:rPr lang="en-US" sz="900" dirty="0" smtClean="0"/>
              <a:t> Continued</a:t>
            </a:r>
          </a:p>
          <a:p>
            <a:pPr lvl="0"/>
            <a:r>
              <a:rPr lang="en-US" sz="900" dirty="0" smtClean="0"/>
              <a:t>4-H </a:t>
            </a:r>
            <a:r>
              <a:rPr lang="en-US" sz="900" dirty="0"/>
              <a:t>101 Lessons</a:t>
            </a:r>
          </a:p>
          <a:p>
            <a:pPr lvl="1"/>
            <a:r>
              <a:rPr lang="en-US" sz="900" dirty="0">
                <a:hlinkClick r:id="rId14"/>
              </a:rPr>
              <a:t>Lesson 1</a:t>
            </a:r>
            <a:r>
              <a:rPr lang="en-US" sz="900" dirty="0"/>
              <a:t>_Introducing 4-H Youth Development</a:t>
            </a:r>
          </a:p>
          <a:p>
            <a:pPr lvl="1"/>
            <a:r>
              <a:rPr lang="en-US" sz="900" dirty="0">
                <a:hlinkClick r:id="rId15"/>
              </a:rPr>
              <a:t>Lesson 4</a:t>
            </a:r>
            <a:r>
              <a:rPr lang="en-US" sz="900" dirty="0"/>
              <a:t>_Understanding the Culture of 4-H</a:t>
            </a:r>
          </a:p>
          <a:p>
            <a:pPr lvl="1"/>
            <a:r>
              <a:rPr lang="en-US" sz="900" dirty="0">
                <a:hlinkClick r:id="rId16"/>
              </a:rPr>
              <a:t>Lesson 5</a:t>
            </a:r>
            <a:r>
              <a:rPr lang="en-US" sz="900" dirty="0"/>
              <a:t>_ Understanding 4-H Youth Development Delivery</a:t>
            </a:r>
          </a:p>
          <a:p>
            <a:r>
              <a:rPr lang="en-US" sz="900" b="1" dirty="0" smtClean="0"/>
              <a:t>Handouts</a:t>
            </a:r>
            <a:endParaRPr lang="en-US" sz="900" dirty="0"/>
          </a:p>
          <a:p>
            <a:pPr lvl="0"/>
            <a:r>
              <a:rPr lang="en-US" sz="900" dirty="0">
                <a:hlinkClick r:id="rId17"/>
              </a:rPr>
              <a:t>4-H Mission Mandates_ USDA</a:t>
            </a:r>
            <a:endParaRPr lang="en-US" sz="900" dirty="0"/>
          </a:p>
          <a:p>
            <a:pPr lvl="0"/>
            <a:r>
              <a:rPr lang="en-US" sz="900" dirty="0">
                <a:hlinkClick r:id="rId18"/>
              </a:rPr>
              <a:t>4H.VOL.111</a:t>
            </a:r>
            <a:r>
              <a:rPr lang="en-US" sz="900" dirty="0"/>
              <a:t> Developing 4-H Project Work</a:t>
            </a:r>
          </a:p>
          <a:p>
            <a:pPr lvl="0"/>
            <a:r>
              <a:rPr lang="en-US" sz="900" dirty="0">
                <a:hlinkClick r:id="rId19"/>
              </a:rPr>
              <a:t>Essential Elements of 4-H </a:t>
            </a:r>
            <a:r>
              <a:rPr lang="en-US" sz="900" dirty="0"/>
              <a:t>USDA</a:t>
            </a:r>
          </a:p>
          <a:p>
            <a:pPr lvl="0"/>
            <a:r>
              <a:rPr lang="en-US" sz="900" dirty="0">
                <a:hlinkClick r:id="rId20"/>
              </a:rPr>
              <a:t>Name and Emblem</a:t>
            </a:r>
            <a:r>
              <a:rPr lang="en-US" sz="900" dirty="0"/>
              <a:t>_ USDA</a:t>
            </a:r>
          </a:p>
          <a:p>
            <a:r>
              <a:rPr lang="en-US" sz="900" b="1" dirty="0"/>
              <a:t>Newsletter Support Materials</a:t>
            </a:r>
            <a:endParaRPr lang="en-US" sz="900" dirty="0"/>
          </a:p>
          <a:p>
            <a:pPr lvl="0"/>
            <a:r>
              <a:rPr lang="en-US" sz="900" dirty="0">
                <a:hlinkClick r:id="rId21"/>
              </a:rPr>
              <a:t>4-H is a Family Affair</a:t>
            </a:r>
            <a:endParaRPr lang="en-US" sz="900" dirty="0"/>
          </a:p>
          <a:p>
            <a:pPr lvl="0"/>
            <a:r>
              <a:rPr lang="en-US" sz="900" dirty="0">
                <a:hlinkClick r:id="rId22"/>
              </a:rPr>
              <a:t>Creating an Environment for Youth Development</a:t>
            </a:r>
            <a:endParaRPr lang="en-US" sz="900" dirty="0"/>
          </a:p>
          <a:p>
            <a:pPr lvl="0"/>
            <a:r>
              <a:rPr lang="en-US" sz="900" dirty="0">
                <a:hlinkClick r:id="rId23"/>
              </a:rPr>
              <a:t>The Great American Invention</a:t>
            </a:r>
            <a:endParaRPr lang="en-US" sz="900" dirty="0"/>
          </a:p>
          <a:p>
            <a:pPr lvl="0"/>
            <a:r>
              <a:rPr lang="en-US" sz="900" dirty="0">
                <a:hlinkClick r:id="rId24"/>
              </a:rPr>
              <a:t>What's in a Name?</a:t>
            </a:r>
            <a:endParaRPr lang="en-US" sz="900" dirty="0"/>
          </a:p>
          <a:p>
            <a:r>
              <a:rPr lang="en-US" sz="900" b="1" dirty="0"/>
              <a:t>Self Study Series</a:t>
            </a:r>
            <a:endParaRPr lang="en-US" sz="900" dirty="0"/>
          </a:p>
          <a:p>
            <a:pPr lvl="0"/>
            <a:r>
              <a:rPr lang="en-US" sz="900" dirty="0">
                <a:hlinkClick r:id="rId25"/>
              </a:rPr>
              <a:t>4HVOL201A_History CES and 4-H</a:t>
            </a:r>
            <a:endParaRPr lang="en-US" sz="900" dirty="0"/>
          </a:p>
          <a:p>
            <a:pPr lvl="0"/>
            <a:r>
              <a:rPr lang="en-US" sz="900" dirty="0">
                <a:hlinkClick r:id="rId26"/>
              </a:rPr>
              <a:t>4HVOL201A - </a:t>
            </a:r>
            <a:r>
              <a:rPr lang="en-US" sz="900" dirty="0" smtClean="0">
                <a:hlinkClick r:id="rId26"/>
              </a:rPr>
              <a:t>Answers</a:t>
            </a:r>
            <a:endParaRPr lang="en-US" sz="900" dirty="0"/>
          </a:p>
        </p:txBody>
      </p:sp>
    </p:spTree>
    <p:extLst>
      <p:ext uri="{BB962C8B-B14F-4D97-AF65-F5344CB8AC3E}">
        <p14:creationId xmlns:p14="http://schemas.microsoft.com/office/powerpoint/2010/main" val="188566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1331" y="4279423"/>
            <a:ext cx="5997646" cy="4224814"/>
          </a:xfrm>
        </p:spPr>
        <p:txBody>
          <a:bodyPr/>
          <a:lstStyle/>
          <a:p>
            <a:pPr>
              <a:spcAft>
                <a:spcPts val="600"/>
              </a:spcAft>
            </a:pPr>
            <a:r>
              <a:rPr lang="en-US" dirty="0" smtClean="0"/>
              <a:t>PROJECT </a:t>
            </a:r>
            <a:r>
              <a:rPr lang="en-US" dirty="0"/>
              <a:t>AREA - Expressive Arts: Visual Arts, Drawing, Painting, Sculpture, Crafts, Leather, </a:t>
            </a:r>
            <a:r>
              <a:rPr lang="en-US" dirty="0" smtClean="0"/>
              <a:t>etc.</a:t>
            </a:r>
          </a:p>
          <a:p>
            <a:pPr>
              <a:spcAft>
                <a:spcPts val="600"/>
              </a:spcAft>
            </a:pPr>
            <a:r>
              <a:rPr lang="en-US" dirty="0" smtClean="0"/>
              <a:t> </a:t>
            </a:r>
            <a:r>
              <a:rPr lang="en-US" b="1" dirty="0" smtClean="0"/>
              <a:t>Grid Drawing </a:t>
            </a:r>
            <a:r>
              <a:rPr lang="en-US" dirty="0" smtClean="0"/>
              <a:t>– video </a:t>
            </a:r>
            <a:r>
              <a:rPr lang="en-US" u="sng" dirty="0" smtClean="0">
                <a:hlinkClick r:id="rId3"/>
              </a:rPr>
              <a:t>http</a:t>
            </a:r>
            <a:r>
              <a:rPr lang="en-US" u="sng" dirty="0">
                <a:hlinkClick r:id="rId3"/>
              </a:rPr>
              <a:t>://</a:t>
            </a:r>
            <a:r>
              <a:rPr lang="en-US" u="sng" dirty="0" smtClean="0">
                <a:hlinkClick r:id="rId3"/>
              </a:rPr>
              <a:t>edtech2.boisestate.edu/matthewklaber/506/Lesson%202/earthy/grid%20drawing%20lesson.html</a:t>
            </a:r>
            <a:r>
              <a:rPr lang="en-US" dirty="0" smtClean="0"/>
              <a:t>  Instructor </a:t>
            </a:r>
            <a:r>
              <a:rPr lang="en-US" dirty="0"/>
              <a:t>Matt </a:t>
            </a:r>
            <a:r>
              <a:rPr lang="en-US" dirty="0" err="1"/>
              <a:t>Klaber</a:t>
            </a:r>
            <a:endParaRPr lang="en-US" dirty="0"/>
          </a:p>
          <a:p>
            <a:pPr>
              <a:spcAft>
                <a:spcPts val="618"/>
              </a:spcAft>
            </a:pPr>
            <a:r>
              <a:rPr lang="en-US" dirty="0" smtClean="0"/>
              <a:t>Grid </a:t>
            </a:r>
            <a:r>
              <a:rPr lang="en-US" dirty="0"/>
              <a:t>Drawing: is a tool used by artists to help them isolate shapes of subjects, thus making it easier to define and draw accurately. Artists use the grid system to transfer scale drawings that look natural and without distortion. Michelangelo gridded the Sistine Chapel, in fact he got his students to do it for him</a:t>
            </a:r>
            <a:r>
              <a:rPr lang="en-US" dirty="0" smtClean="0"/>
              <a:t>! </a:t>
            </a:r>
            <a:endParaRPr lang="en-US" dirty="0"/>
          </a:p>
          <a:p>
            <a:pPr>
              <a:spcAft>
                <a:spcPts val="618"/>
              </a:spcAft>
            </a:pPr>
            <a:r>
              <a:rPr lang="en-US" dirty="0" smtClean="0"/>
              <a:t>Two other grid drawing lessons are also included in the Activities file.</a:t>
            </a:r>
          </a:p>
          <a:p>
            <a:r>
              <a:rPr lang="en-US" b="1" dirty="0" smtClean="0"/>
              <a:t>Cartoon Comic Strip Art </a:t>
            </a:r>
            <a:r>
              <a:rPr lang="en-US" dirty="0" smtClean="0"/>
              <a:t>– adapted from OMK Yellow Ribbon Activity Guide, </a:t>
            </a:r>
            <a:r>
              <a:rPr lang="en-US" dirty="0" err="1" smtClean="0"/>
              <a:t>pg</a:t>
            </a:r>
            <a:r>
              <a:rPr lang="en-US" dirty="0" smtClean="0"/>
              <a:t> 109</a:t>
            </a:r>
          </a:p>
          <a:p>
            <a:r>
              <a:rPr lang="en-US" dirty="0" smtClean="0"/>
              <a:t>Learn to draw a comic strip using the “Grid” method.  Recreate and draw cartoon and comic strip characters using a simple method.  </a:t>
            </a:r>
            <a:r>
              <a:rPr lang="en-US" dirty="0"/>
              <a:t>A</a:t>
            </a:r>
            <a:r>
              <a:rPr lang="en-US" dirty="0" smtClean="0"/>
              <a:t>pply the art method as you learn to draw pictures of family, friends, nature and animals, as well as making posters and displays.</a:t>
            </a:r>
          </a:p>
        </p:txBody>
      </p:sp>
      <p:sp>
        <p:nvSpPr>
          <p:cNvPr id="4" name="Slide Number Placeholder 3"/>
          <p:cNvSpPr>
            <a:spLocks noGrp="1"/>
          </p:cNvSpPr>
          <p:nvPr>
            <p:ph type="sldNum" sz="quarter" idx="10"/>
          </p:nvPr>
        </p:nvSpPr>
        <p:spPr/>
        <p:txBody>
          <a:bodyPr/>
          <a:lstStyle/>
          <a:p>
            <a:fld id="{047242C6-317E-46E1-8976-1AED9CAAFAD6}" type="slidenum">
              <a:rPr lang="en-US" smtClean="0"/>
              <a:t>10</a:t>
            </a:fld>
            <a:endParaRPr lang="en-US"/>
          </a:p>
        </p:txBody>
      </p:sp>
      <p:pic>
        <p:nvPicPr>
          <p:cNvPr id="6" name="Picture 5" descr="G:\FourH\ChrisCloverCartoons\Chrisclovercartoon_1-1_1-2.tif"/>
          <p:cNvPicPr/>
          <p:nvPr/>
        </p:nvPicPr>
        <p:blipFill rotWithShape="1">
          <a:blip r:embed="rId4">
            <a:extLst>
              <a:ext uri="{28A0092B-C50C-407E-A947-70E740481C1C}">
                <a14:useLocalDpi xmlns:a14="http://schemas.microsoft.com/office/drawing/2010/main" val="0"/>
              </a:ext>
            </a:extLst>
          </a:blip>
          <a:srcRect t="56259"/>
          <a:stretch/>
        </p:blipFill>
        <p:spPr bwMode="auto">
          <a:xfrm>
            <a:off x="1420495" y="7056437"/>
            <a:ext cx="4419318" cy="1747300"/>
          </a:xfrm>
          <a:prstGeom prst="rect">
            <a:avLst/>
          </a:prstGeom>
          <a:noFill/>
          <a:ln>
            <a:noFill/>
          </a:ln>
          <a:extLst>
            <a:ext uri="{53640926-AAD7-44D8-BBD7-CCE9431645EC}">
              <a14:shadowObscured xmlns:a14="http://schemas.microsoft.com/office/drawing/2010/main"/>
            </a:ext>
          </a:extLst>
        </p:spPr>
      </p:pic>
      <p:sp>
        <p:nvSpPr>
          <p:cNvPr id="7" name="Oval 6"/>
          <p:cNvSpPr/>
          <p:nvPr/>
        </p:nvSpPr>
        <p:spPr>
          <a:xfrm>
            <a:off x="4870269" y="7667255"/>
            <a:ext cx="946997" cy="860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4229" tIns="47114" rIns="94229" bIns="47114" spcCol="0" rtlCol="0" anchor="ctr"/>
          <a:lstStyle/>
          <a:p>
            <a:pPr algn="ctr"/>
            <a:endParaRPr lang="en-US"/>
          </a:p>
        </p:txBody>
      </p:sp>
    </p:spTree>
    <p:extLst>
      <p:ext uri="{BB962C8B-B14F-4D97-AF65-F5344CB8AC3E}">
        <p14:creationId xmlns:p14="http://schemas.microsoft.com/office/powerpoint/2010/main" val="416006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988" eaLnBrk="0" hangingPunct="0">
              <a:defRPr sz="2100">
                <a:solidFill>
                  <a:schemeClr val="tx1"/>
                </a:solidFill>
                <a:latin typeface="Times New Roman" pitchFamily="18" charset="0"/>
              </a:defRPr>
            </a:lvl1pPr>
            <a:lvl2pPr marL="753590" indent="-289843" defTabSz="941988" eaLnBrk="0" hangingPunct="0">
              <a:defRPr sz="2100">
                <a:solidFill>
                  <a:schemeClr val="tx1"/>
                </a:solidFill>
                <a:latin typeface="Times New Roman" pitchFamily="18" charset="0"/>
              </a:defRPr>
            </a:lvl2pPr>
            <a:lvl3pPr marL="1159369" indent="-231874" defTabSz="941988" eaLnBrk="0" hangingPunct="0">
              <a:defRPr sz="2100">
                <a:solidFill>
                  <a:schemeClr val="tx1"/>
                </a:solidFill>
                <a:latin typeface="Times New Roman" pitchFamily="18" charset="0"/>
              </a:defRPr>
            </a:lvl3pPr>
            <a:lvl4pPr marL="1623117" indent="-231874" defTabSz="941988" eaLnBrk="0" hangingPunct="0">
              <a:defRPr sz="2100">
                <a:solidFill>
                  <a:schemeClr val="tx1"/>
                </a:solidFill>
                <a:latin typeface="Times New Roman" pitchFamily="18" charset="0"/>
              </a:defRPr>
            </a:lvl4pPr>
            <a:lvl5pPr marL="2086865" indent="-231874" defTabSz="941988" eaLnBrk="0" hangingPunct="0">
              <a:defRPr sz="2100">
                <a:solidFill>
                  <a:schemeClr val="tx1"/>
                </a:solidFill>
                <a:latin typeface="Times New Roman" pitchFamily="18" charset="0"/>
              </a:defRPr>
            </a:lvl5pPr>
            <a:lvl6pPr marL="2550612" indent="-231874" algn="ctr" defTabSz="941988" eaLnBrk="0" fontAlgn="base" hangingPunct="0">
              <a:spcBef>
                <a:spcPct val="0"/>
              </a:spcBef>
              <a:spcAft>
                <a:spcPct val="0"/>
              </a:spcAft>
              <a:defRPr sz="2100">
                <a:solidFill>
                  <a:schemeClr val="tx1"/>
                </a:solidFill>
                <a:latin typeface="Times New Roman" pitchFamily="18" charset="0"/>
              </a:defRPr>
            </a:lvl6pPr>
            <a:lvl7pPr marL="3014360" indent="-231874" algn="ctr" defTabSz="941988" eaLnBrk="0" fontAlgn="base" hangingPunct="0">
              <a:spcBef>
                <a:spcPct val="0"/>
              </a:spcBef>
              <a:spcAft>
                <a:spcPct val="0"/>
              </a:spcAft>
              <a:defRPr sz="2100">
                <a:solidFill>
                  <a:schemeClr val="tx1"/>
                </a:solidFill>
                <a:latin typeface="Times New Roman" pitchFamily="18" charset="0"/>
              </a:defRPr>
            </a:lvl7pPr>
            <a:lvl8pPr marL="3478108" indent="-231874" algn="ctr" defTabSz="941988" eaLnBrk="0" fontAlgn="base" hangingPunct="0">
              <a:spcBef>
                <a:spcPct val="0"/>
              </a:spcBef>
              <a:spcAft>
                <a:spcPct val="0"/>
              </a:spcAft>
              <a:defRPr sz="2100">
                <a:solidFill>
                  <a:schemeClr val="tx1"/>
                </a:solidFill>
                <a:latin typeface="Times New Roman" pitchFamily="18" charset="0"/>
              </a:defRPr>
            </a:lvl8pPr>
            <a:lvl9pPr marL="3941855" indent="-231874" algn="ctr" defTabSz="941988" eaLnBrk="0" fontAlgn="base" hangingPunct="0">
              <a:spcBef>
                <a:spcPct val="0"/>
              </a:spcBef>
              <a:spcAft>
                <a:spcPct val="0"/>
              </a:spcAft>
              <a:defRPr sz="2100">
                <a:solidFill>
                  <a:schemeClr val="tx1"/>
                </a:solidFill>
                <a:latin typeface="Times New Roman" pitchFamily="18" charset="0"/>
              </a:defRPr>
            </a:lvl9pPr>
          </a:lstStyle>
          <a:p>
            <a:pPr eaLnBrk="1" hangingPunct="1"/>
            <a:fld id="{29B57E9C-35B6-4660-85CB-20940FE23593}" type="slidenum">
              <a:rPr lang="en-US" altLang="en-US" sz="1200"/>
              <a:pPr eaLnBrk="1" hangingPunct="1"/>
              <a:t>2</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8"/>
              </a:spcAft>
            </a:pPr>
            <a:r>
              <a:rPr lang="en-US" altLang="en-US" dirty="0" smtClean="0"/>
              <a:t>In 1901</a:t>
            </a:r>
            <a:r>
              <a:rPr lang="en-US" altLang="en-US" b="1" dirty="0" smtClean="0"/>
              <a:t> </a:t>
            </a:r>
            <a:r>
              <a:rPr lang="en-US" altLang="en-US" dirty="0" smtClean="0"/>
              <a:t>A.B. Graham, a school principal in Ohio, began to promote vocational agriculture in rural schools  through out-of-school "clubs.“  In 1902 Graham formed a “club” of boys and girls with officers, projects, meetings and record requirements. He sought assistance of the Ohio Agricultural Experiment Station and Ohio State University.  His clubs are considered the founding of 4-H.</a:t>
            </a:r>
          </a:p>
          <a:p>
            <a:pPr>
              <a:spcAft>
                <a:spcPts val="618"/>
              </a:spcAft>
            </a:pPr>
            <a:r>
              <a:rPr lang="en-US" altLang="en-US" dirty="0" smtClean="0"/>
              <a:t>The club concept was adopted in Iowa by O.H. Benson in Wright County and Jessie Field </a:t>
            </a:r>
            <a:r>
              <a:rPr lang="en-US" altLang="en-US" dirty="0" err="1" smtClean="0"/>
              <a:t>Shambaugh</a:t>
            </a:r>
            <a:r>
              <a:rPr lang="en-US" altLang="en-US" dirty="0" smtClean="0"/>
              <a:t> in Page county. Benson and Field designed a 3-leaf clover symbol representing the Head, Heart and Hands.</a:t>
            </a:r>
          </a:p>
          <a:p>
            <a:pPr>
              <a:spcAft>
                <a:spcPts val="618"/>
              </a:spcAft>
            </a:pPr>
            <a:r>
              <a:rPr lang="en-US" altLang="en-US" dirty="0" smtClean="0"/>
              <a:t>In 1911 the 4-H Name and Clover were adopted, followed by the clubs becoming part of the United States Department of Agriculture in 1914</a:t>
            </a:r>
          </a:p>
          <a:p>
            <a:pPr>
              <a:spcAft>
                <a:spcPts val="618"/>
              </a:spcAft>
            </a:pPr>
            <a:r>
              <a:rPr lang="en-US" altLang="en-US" dirty="0" smtClean="0"/>
              <a:t>As the nation began to urbanize and families were moving to the cities the focus of  4-H broadened.  Program expansion and emphasis were on urban programming and audiences.  </a:t>
            </a:r>
          </a:p>
          <a:p>
            <a:pPr>
              <a:spcAft>
                <a:spcPts val="618"/>
              </a:spcAft>
            </a:pPr>
            <a:r>
              <a:rPr lang="en-US" altLang="en-US" dirty="0" smtClean="0"/>
              <a:t>In </a:t>
            </a:r>
            <a:r>
              <a:rPr lang="en-US" altLang="en-US" dirty="0"/>
              <a:t>1999, </a:t>
            </a:r>
            <a:r>
              <a:rPr lang="en-US" altLang="en-US" dirty="0" smtClean="0"/>
              <a:t>a national design team </a:t>
            </a:r>
            <a:r>
              <a:rPr lang="en-US" altLang="en-US" dirty="0"/>
              <a:t>was </a:t>
            </a:r>
            <a:r>
              <a:rPr lang="en-US" altLang="en-US" dirty="0" smtClean="0"/>
              <a:t>charged with </a:t>
            </a:r>
            <a:r>
              <a:rPr lang="en-US" altLang="en-US" dirty="0"/>
              <a:t>determining the </a:t>
            </a:r>
            <a:r>
              <a:rPr lang="en-US" altLang="en-US" i="1" dirty="0"/>
              <a:t>“critical elements in a 4-H experience.”  </a:t>
            </a:r>
            <a:r>
              <a:rPr lang="en-US" altLang="en-US" dirty="0" smtClean="0"/>
              <a:t>The essential elements focus on four </a:t>
            </a:r>
            <a:r>
              <a:rPr lang="en-US" altLang="en-US" dirty="0"/>
              <a:t>central concepts </a:t>
            </a:r>
            <a:r>
              <a:rPr lang="en-US" altLang="en-US" dirty="0" smtClean="0"/>
              <a:t>woven </a:t>
            </a:r>
            <a:r>
              <a:rPr lang="en-US" altLang="en-US" dirty="0"/>
              <a:t>through </a:t>
            </a:r>
            <a:r>
              <a:rPr lang="en-US" altLang="en-US" dirty="0" smtClean="0"/>
              <a:t>out positive </a:t>
            </a:r>
            <a:r>
              <a:rPr lang="en-US" altLang="en-US" dirty="0"/>
              <a:t>youth development</a:t>
            </a:r>
            <a:r>
              <a:rPr lang="en-US" altLang="en-US" dirty="0" smtClean="0"/>
              <a:t>.</a:t>
            </a:r>
          </a:p>
          <a:p>
            <a:pPr>
              <a:spcAft>
                <a:spcPts val="618"/>
              </a:spcAft>
            </a:pPr>
            <a:endParaRPr lang="en-US" altLang="en-US" dirty="0"/>
          </a:p>
          <a:p>
            <a:pPr>
              <a:spcAft>
                <a:spcPts val="618"/>
              </a:spcAft>
            </a:pPr>
            <a:r>
              <a:rPr lang="en-US" altLang="en-US" dirty="0" smtClean="0"/>
              <a:t>See supplement – 4-H Historic Timeline for additional information.</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2415" y="4381288"/>
            <a:ext cx="6076562" cy="4224814"/>
          </a:xfrm>
        </p:spPr>
        <p:txBody>
          <a:bodyPr/>
          <a:lstStyle/>
          <a:p>
            <a:pPr marL="0" lvl="1">
              <a:lnSpc>
                <a:spcPct val="80000"/>
              </a:lnSpc>
            </a:pPr>
            <a:r>
              <a:rPr lang="en-US" altLang="en-US" b="1" dirty="0" smtClean="0"/>
              <a:t>Handout</a:t>
            </a:r>
            <a:r>
              <a:rPr lang="en-US" altLang="en-US" dirty="0" smtClean="0"/>
              <a:t> - Essential Elements of 4-H  - USDA</a:t>
            </a:r>
            <a:endParaRPr lang="en-US" altLang="en-US" dirty="0"/>
          </a:p>
          <a:p>
            <a:pPr marL="193228" indent="-193228">
              <a:lnSpc>
                <a:spcPct val="80000"/>
              </a:lnSpc>
            </a:pPr>
            <a:endParaRPr lang="en-US" altLang="en-US" dirty="0" smtClean="0"/>
          </a:p>
          <a:p>
            <a:pPr marL="193228" indent="-193228">
              <a:lnSpc>
                <a:spcPct val="80000"/>
              </a:lnSpc>
            </a:pPr>
            <a:r>
              <a:rPr lang="en-US" altLang="en-US" dirty="0"/>
              <a:t>The Heart promotes a sense of belonging.</a:t>
            </a:r>
          </a:p>
          <a:p>
            <a:pPr marL="235572" indent="-235572">
              <a:buFont typeface="+mj-lt"/>
              <a:buAutoNum type="arabicPeriod"/>
            </a:pPr>
            <a:r>
              <a:rPr lang="en-US" dirty="0" smtClean="0"/>
              <a:t>Caring </a:t>
            </a:r>
            <a:r>
              <a:rPr lang="en-US" dirty="0"/>
              <a:t>adult acts as an advisor, guide and mentor. The adult helps set boundaries and expectations for young people. </a:t>
            </a:r>
          </a:p>
          <a:p>
            <a:pPr marL="235572" indent="-235572">
              <a:buFont typeface="+mj-lt"/>
              <a:buAutoNum type="arabicPeriod"/>
            </a:pPr>
            <a:r>
              <a:rPr lang="en-US" dirty="0" smtClean="0"/>
              <a:t>Clubs and programs provide an </a:t>
            </a:r>
            <a:r>
              <a:rPr lang="en-US" dirty="0"/>
              <a:t>inclusive environment </a:t>
            </a:r>
            <a:r>
              <a:rPr lang="en-US" dirty="0" smtClean="0"/>
              <a:t>that </a:t>
            </a:r>
            <a:r>
              <a:rPr lang="en-US" dirty="0"/>
              <a:t>creates a sense of belonging, and encourages and supports </a:t>
            </a:r>
            <a:r>
              <a:rPr lang="en-US" dirty="0" smtClean="0"/>
              <a:t>positive </a:t>
            </a:r>
            <a:r>
              <a:rPr lang="en-US" dirty="0"/>
              <a:t>and specific feedback. </a:t>
            </a:r>
            <a:endParaRPr lang="en-US" dirty="0" smtClean="0"/>
          </a:p>
          <a:p>
            <a:pPr marL="235572" indent="-235572">
              <a:spcAft>
                <a:spcPts val="618"/>
              </a:spcAft>
              <a:buFont typeface="+mj-lt"/>
              <a:buAutoNum type="arabicPeriod"/>
            </a:pPr>
            <a:r>
              <a:rPr lang="en-US" dirty="0" smtClean="0"/>
              <a:t>A 4-H environment should be fearful or harmful physically </a:t>
            </a:r>
            <a:r>
              <a:rPr lang="en-US" dirty="0"/>
              <a:t>or </a:t>
            </a:r>
            <a:r>
              <a:rPr lang="en-US" dirty="0" smtClean="0"/>
              <a:t>emotional.</a:t>
            </a:r>
            <a:endParaRPr lang="en-US" dirty="0"/>
          </a:p>
          <a:p>
            <a:pPr marL="193228" indent="-193228">
              <a:lnSpc>
                <a:spcPct val="80000"/>
              </a:lnSpc>
            </a:pPr>
            <a:r>
              <a:rPr lang="en-US" altLang="en-US" dirty="0"/>
              <a:t>The Health encourages mastery.</a:t>
            </a:r>
          </a:p>
          <a:p>
            <a:pPr marL="193228" indent="-193228">
              <a:buFontTx/>
              <a:buAutoNum type="arabicPeriod" startAt="4"/>
            </a:pPr>
            <a:r>
              <a:rPr lang="en-US" dirty="0"/>
              <a:t>Mastery is </a:t>
            </a:r>
            <a:r>
              <a:rPr lang="en-US" dirty="0" smtClean="0"/>
              <a:t>the process of building knowledge</a:t>
            </a:r>
            <a:r>
              <a:rPr lang="en-US" dirty="0"/>
              <a:t>, </a:t>
            </a:r>
            <a:r>
              <a:rPr lang="en-US" dirty="0" smtClean="0"/>
              <a:t>skills </a:t>
            </a:r>
            <a:r>
              <a:rPr lang="en-US" dirty="0"/>
              <a:t>and </a:t>
            </a:r>
            <a:r>
              <a:rPr lang="en-US" dirty="0" smtClean="0"/>
              <a:t>attitudes over an extended period of time.  Capable 4-H member demonstrate their experiences,  </a:t>
            </a:r>
            <a:r>
              <a:rPr lang="en-US" dirty="0"/>
              <a:t>knowledge and skill </a:t>
            </a:r>
            <a:r>
              <a:rPr lang="en-US" dirty="0" smtClean="0"/>
              <a:t>through project work.</a:t>
            </a:r>
          </a:p>
          <a:p>
            <a:pPr marL="193228" indent="-193228">
              <a:spcAft>
                <a:spcPts val="618"/>
              </a:spcAft>
              <a:buFontTx/>
              <a:buAutoNum type="arabicPeriod" startAt="4"/>
            </a:pPr>
            <a:r>
              <a:rPr lang="en-US" dirty="0" smtClean="0"/>
              <a:t>Engaged youth are mindful </a:t>
            </a:r>
            <a:r>
              <a:rPr lang="en-US" dirty="0"/>
              <a:t>of the subject area, building relationships and connections in order to develop understanding. Through self-reflection, youth have the ability to self-correct and learn from experience</a:t>
            </a:r>
            <a:r>
              <a:rPr lang="en-US" dirty="0" smtClean="0"/>
              <a:t>.</a:t>
            </a:r>
            <a:endParaRPr lang="en-US" dirty="0"/>
          </a:p>
          <a:p>
            <a:pPr marL="193228" indent="-193228">
              <a:lnSpc>
                <a:spcPct val="80000"/>
              </a:lnSpc>
            </a:pPr>
            <a:r>
              <a:rPr lang="en-US" altLang="en-US" dirty="0"/>
              <a:t>The Head encourages independence.</a:t>
            </a:r>
          </a:p>
          <a:p>
            <a:pPr marL="193228" indent="-193228">
              <a:buFontTx/>
              <a:buAutoNum type="arabicPeriod" startAt="6"/>
            </a:pPr>
            <a:r>
              <a:rPr lang="en-US" dirty="0" smtClean="0"/>
              <a:t>Youth are engaged in their own future, making choices and developing skills necessary for a transition into adulthood. </a:t>
            </a:r>
            <a:endParaRPr lang="en-US" altLang="en-US" dirty="0"/>
          </a:p>
          <a:p>
            <a:pPr marL="193228" indent="-193228">
              <a:spcAft>
                <a:spcPts val="618"/>
              </a:spcAft>
              <a:buFontTx/>
              <a:buAutoNum type="arabicPeriod" startAt="6"/>
            </a:pPr>
            <a:r>
              <a:rPr lang="en-US" dirty="0" smtClean="0"/>
              <a:t>Youth have opportunities to have </a:t>
            </a:r>
            <a:r>
              <a:rPr lang="en-US" dirty="0"/>
              <a:t>impact on life’s events rather than passively submitting to the will and whims of </a:t>
            </a:r>
            <a:r>
              <a:rPr lang="en-US" dirty="0" smtClean="0"/>
              <a:t>others, growing their sense of self-determination</a:t>
            </a:r>
            <a:r>
              <a:rPr lang="en-US" dirty="0"/>
              <a:t>. </a:t>
            </a:r>
          </a:p>
          <a:p>
            <a:pPr marL="193228" indent="-193228">
              <a:lnSpc>
                <a:spcPct val="80000"/>
              </a:lnSpc>
            </a:pPr>
            <a:r>
              <a:rPr lang="en-US" altLang="en-US" dirty="0"/>
              <a:t>The Hands develop a sense of generosity.</a:t>
            </a:r>
          </a:p>
          <a:p>
            <a:pPr marL="235572" indent="-235572">
              <a:buFont typeface="+mj-lt"/>
              <a:buAutoNum type="arabicPeriod" startAt="8"/>
            </a:pPr>
            <a:r>
              <a:rPr lang="en-US" dirty="0" smtClean="0"/>
              <a:t>4-H members find their self by losing them self in </a:t>
            </a:r>
            <a:r>
              <a:rPr lang="en-US" dirty="0"/>
              <a:t>the service of others. </a:t>
            </a:r>
            <a:endParaRPr lang="en-US" altLang="en-US" dirty="0"/>
          </a:p>
        </p:txBody>
      </p:sp>
      <p:sp>
        <p:nvSpPr>
          <p:cNvPr id="4" name="Slide Number Placeholder 3"/>
          <p:cNvSpPr>
            <a:spLocks noGrp="1"/>
          </p:cNvSpPr>
          <p:nvPr>
            <p:ph type="sldNum" sz="quarter" idx="10"/>
          </p:nvPr>
        </p:nvSpPr>
        <p:spPr/>
        <p:txBody>
          <a:bodyPr/>
          <a:lstStyle/>
          <a:p>
            <a:r>
              <a:rPr lang="en-US" dirty="0" smtClean="0"/>
              <a:t>v</a:t>
            </a:r>
            <a:fld id="{047242C6-317E-46E1-8976-1AED9CAAFAD6}" type="slidenum">
              <a:rPr lang="en-US" smtClean="0"/>
              <a:t>3</a:t>
            </a:fld>
            <a:endParaRPr lang="en-US" dirty="0"/>
          </a:p>
        </p:txBody>
      </p:sp>
    </p:spTree>
    <p:extLst>
      <p:ext uri="{BB962C8B-B14F-4D97-AF65-F5344CB8AC3E}">
        <p14:creationId xmlns:p14="http://schemas.microsoft.com/office/powerpoint/2010/main" val="257160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988" eaLnBrk="0" hangingPunct="0">
              <a:defRPr sz="2100">
                <a:solidFill>
                  <a:schemeClr val="tx1"/>
                </a:solidFill>
                <a:latin typeface="Times New Roman" pitchFamily="18" charset="0"/>
              </a:defRPr>
            </a:lvl1pPr>
            <a:lvl2pPr marL="753590" indent="-289843" defTabSz="941988" eaLnBrk="0" hangingPunct="0">
              <a:defRPr sz="2100">
                <a:solidFill>
                  <a:schemeClr val="tx1"/>
                </a:solidFill>
                <a:latin typeface="Times New Roman" pitchFamily="18" charset="0"/>
              </a:defRPr>
            </a:lvl2pPr>
            <a:lvl3pPr marL="1159369" indent="-231874" defTabSz="941988" eaLnBrk="0" hangingPunct="0">
              <a:defRPr sz="2100">
                <a:solidFill>
                  <a:schemeClr val="tx1"/>
                </a:solidFill>
                <a:latin typeface="Times New Roman" pitchFamily="18" charset="0"/>
              </a:defRPr>
            </a:lvl3pPr>
            <a:lvl4pPr marL="1623117" indent="-231874" defTabSz="941988" eaLnBrk="0" hangingPunct="0">
              <a:defRPr sz="2100">
                <a:solidFill>
                  <a:schemeClr val="tx1"/>
                </a:solidFill>
                <a:latin typeface="Times New Roman" pitchFamily="18" charset="0"/>
              </a:defRPr>
            </a:lvl4pPr>
            <a:lvl5pPr marL="2086865" indent="-231874" defTabSz="941988" eaLnBrk="0" hangingPunct="0">
              <a:defRPr sz="2100">
                <a:solidFill>
                  <a:schemeClr val="tx1"/>
                </a:solidFill>
                <a:latin typeface="Times New Roman" pitchFamily="18" charset="0"/>
              </a:defRPr>
            </a:lvl5pPr>
            <a:lvl6pPr marL="2550612" indent="-231874" algn="ctr" defTabSz="941988" eaLnBrk="0" fontAlgn="base" hangingPunct="0">
              <a:spcBef>
                <a:spcPct val="0"/>
              </a:spcBef>
              <a:spcAft>
                <a:spcPct val="0"/>
              </a:spcAft>
              <a:defRPr sz="2100">
                <a:solidFill>
                  <a:schemeClr val="tx1"/>
                </a:solidFill>
                <a:latin typeface="Times New Roman" pitchFamily="18" charset="0"/>
              </a:defRPr>
            </a:lvl6pPr>
            <a:lvl7pPr marL="3014360" indent="-231874" algn="ctr" defTabSz="941988" eaLnBrk="0" fontAlgn="base" hangingPunct="0">
              <a:spcBef>
                <a:spcPct val="0"/>
              </a:spcBef>
              <a:spcAft>
                <a:spcPct val="0"/>
              </a:spcAft>
              <a:defRPr sz="2100">
                <a:solidFill>
                  <a:schemeClr val="tx1"/>
                </a:solidFill>
                <a:latin typeface="Times New Roman" pitchFamily="18" charset="0"/>
              </a:defRPr>
            </a:lvl7pPr>
            <a:lvl8pPr marL="3478108" indent="-231874" algn="ctr" defTabSz="941988" eaLnBrk="0" fontAlgn="base" hangingPunct="0">
              <a:spcBef>
                <a:spcPct val="0"/>
              </a:spcBef>
              <a:spcAft>
                <a:spcPct val="0"/>
              </a:spcAft>
              <a:defRPr sz="2100">
                <a:solidFill>
                  <a:schemeClr val="tx1"/>
                </a:solidFill>
                <a:latin typeface="Times New Roman" pitchFamily="18" charset="0"/>
              </a:defRPr>
            </a:lvl8pPr>
            <a:lvl9pPr marL="3941855" indent="-231874" algn="ctr" defTabSz="941988" eaLnBrk="0" fontAlgn="base" hangingPunct="0">
              <a:spcBef>
                <a:spcPct val="0"/>
              </a:spcBef>
              <a:spcAft>
                <a:spcPct val="0"/>
              </a:spcAft>
              <a:defRPr sz="2100">
                <a:solidFill>
                  <a:schemeClr val="tx1"/>
                </a:solidFill>
                <a:latin typeface="Times New Roman" pitchFamily="18" charset="0"/>
              </a:defRPr>
            </a:lvl9pPr>
          </a:lstStyle>
          <a:p>
            <a:pPr eaLnBrk="1" hangingPunct="1"/>
            <a:fld id="{E3E70527-270F-4C10-9111-603CFC40AFFD}" type="slidenum">
              <a:rPr lang="en-US" altLang="en-US" sz="1200"/>
              <a:pPr eaLnBrk="1" hangingPunct="1"/>
              <a:t>4</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47535" y="4459526"/>
            <a:ext cx="5393038" cy="42248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b="1" dirty="0"/>
              <a:t>Handout – </a:t>
            </a:r>
            <a:r>
              <a:rPr lang="en-US" altLang="en-US" dirty="0"/>
              <a:t>4H.VOL.114 Youth Development</a:t>
            </a:r>
          </a:p>
          <a:p>
            <a:pPr eaLnBrk="1" hangingPunct="1">
              <a:lnSpc>
                <a:spcPct val="80000"/>
              </a:lnSpc>
            </a:pPr>
            <a:r>
              <a:rPr lang="en-US" altLang="en-US" dirty="0"/>
              <a:t>Preparation – Read 4H 101 Lesson 1 and 3 and Red Taxi: 4-H The Big Picture.</a:t>
            </a:r>
          </a:p>
          <a:p>
            <a:pPr eaLnBrk="1" hangingPunct="1">
              <a:lnSpc>
                <a:spcPct val="80000"/>
              </a:lnSpc>
            </a:pPr>
            <a:endParaRPr lang="en-US" altLang="en-US" dirty="0"/>
          </a:p>
          <a:p>
            <a:pPr>
              <a:spcAft>
                <a:spcPts val="618"/>
              </a:spcAft>
            </a:pPr>
            <a:r>
              <a:rPr lang="en-US" altLang="en-US" dirty="0"/>
              <a:t>The traditions of 4-H are organized around building community spirit and connections among individuals.  The 4-H Youth Development program is delivered in a cooperative structure between youth, interested adult volunteers, the professional expertise of the land-grant universities and the United States Department of Agriculture. At the cornerstone is the creation of opportunities for youth to develop skills and confidence for leadership and self-discipline.</a:t>
            </a:r>
            <a:endParaRPr lang="en-US" altLang="en-US" b="1" dirty="0"/>
          </a:p>
          <a:p>
            <a:pPr>
              <a:spcAft>
                <a:spcPts val="600"/>
              </a:spcAft>
            </a:pPr>
            <a:r>
              <a:rPr lang="en-US" dirty="0" smtClean="0"/>
              <a:t>AS the largest youth </a:t>
            </a:r>
            <a:r>
              <a:rPr lang="en-US" dirty="0"/>
              <a:t>serving organization in the world.  4-H is available in all 50 states and more than 80 countries </a:t>
            </a:r>
            <a:r>
              <a:rPr lang="en-US" dirty="0" smtClean="0"/>
              <a:t>worldwide offering </a:t>
            </a:r>
            <a:r>
              <a:rPr lang="en-US" altLang="en-US" dirty="0" smtClean="0"/>
              <a:t>real-world </a:t>
            </a:r>
            <a:r>
              <a:rPr lang="en-US" altLang="en-US" dirty="0"/>
              <a:t>experiences </a:t>
            </a:r>
            <a:r>
              <a:rPr lang="en-US" altLang="en-US" dirty="0" smtClean="0"/>
              <a:t>created </a:t>
            </a:r>
            <a:r>
              <a:rPr lang="en-US" altLang="en-US" dirty="0"/>
              <a:t>for youth to develop skills, practical knowledge and wisdom through observing, doing and living.  Youth “learn by doing,” acquiring a sense of responsibility, initiative and self-worth.  Through discovery youth learn to learn and develop themselves by personalizing experiences, raising questions and seeking answers important to themselves, their families, peers and their community.</a:t>
            </a:r>
            <a:endParaRPr lang="en-US" altLang="en-US" b="1" dirty="0"/>
          </a:p>
          <a:p>
            <a:pPr>
              <a:spcAft>
                <a:spcPts val="618"/>
              </a:spcAft>
            </a:pPr>
            <a:r>
              <a:rPr lang="en-US" altLang="en-US" dirty="0"/>
              <a:t>The 4-H program believes that “youth development” is not something you do </a:t>
            </a:r>
            <a:r>
              <a:rPr lang="en-US" altLang="en-US" u="sng" dirty="0"/>
              <a:t>TO</a:t>
            </a:r>
            <a:r>
              <a:rPr lang="en-US" altLang="en-US" dirty="0"/>
              <a:t> youth, but is the result of programming </a:t>
            </a:r>
            <a:r>
              <a:rPr lang="en-US" altLang="en-US" u="sng" dirty="0"/>
              <a:t>WITH</a:t>
            </a:r>
            <a:r>
              <a:rPr lang="en-US" altLang="en-US" dirty="0"/>
              <a:t> youth.  It is dependent upon the family and adults focused on the principles and practices that create positive opportunities for young people. 4-H volunteers are partners in creating a positive environment for education and youth development.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7" y="4465637"/>
            <a:ext cx="6019800" cy="4218703"/>
          </a:xfrm>
        </p:spPr>
        <p:txBody>
          <a:bodyPr numCol="1" spcCol="279558"/>
          <a:lstStyle/>
          <a:p>
            <a:pPr>
              <a:spcAft>
                <a:spcPts val="612"/>
              </a:spcAft>
            </a:pPr>
            <a:r>
              <a:rPr lang="en-US" b="1" dirty="0" smtClean="0"/>
              <a:t>Handout</a:t>
            </a:r>
            <a:r>
              <a:rPr lang="en-US" dirty="0" smtClean="0"/>
              <a:t> – 4H.VOL.121 Understanding 4-H</a:t>
            </a:r>
          </a:p>
          <a:p>
            <a:pPr defTabSz="942289">
              <a:spcAft>
                <a:spcPts val="612"/>
              </a:spcAft>
            </a:pPr>
            <a:r>
              <a:rPr lang="en-US" altLang="en-US" dirty="0"/>
              <a:t>Preparation – Read 4H 101 Lesson 4.</a:t>
            </a:r>
            <a:endParaRPr lang="en-US" altLang="en-US" sz="1100" dirty="0"/>
          </a:p>
          <a:p>
            <a:pPr>
              <a:spcAft>
                <a:spcPts val="612"/>
              </a:spcAft>
            </a:pPr>
            <a:r>
              <a:rPr lang="en-US" dirty="0" smtClean="0"/>
              <a:t>The </a:t>
            </a:r>
            <a:r>
              <a:rPr lang="en-US" dirty="0"/>
              <a:t>4-H </a:t>
            </a:r>
            <a:r>
              <a:rPr lang="en-US" dirty="0" smtClean="0"/>
              <a:t>Program </a:t>
            </a:r>
            <a:r>
              <a:rPr lang="en-US" dirty="0"/>
              <a:t>is represented by </a:t>
            </a:r>
            <a:r>
              <a:rPr lang="en-US" dirty="0" smtClean="0"/>
              <a:t>a </a:t>
            </a:r>
            <a:r>
              <a:rPr lang="en-US" dirty="0"/>
              <a:t>green four-leaf clover with a right turned stem and the letter “H” in white or gold on each leaflet. </a:t>
            </a:r>
            <a:r>
              <a:rPr lang="en-US" dirty="0" smtClean="0"/>
              <a:t>The </a:t>
            </a:r>
            <a:r>
              <a:rPr lang="en-US" dirty="0"/>
              <a:t>emblem became the official 4-H emblem by an act of Congress in 1948.</a:t>
            </a:r>
          </a:p>
          <a:p>
            <a:pPr>
              <a:spcAft>
                <a:spcPts val="612"/>
              </a:spcAft>
            </a:pPr>
            <a:r>
              <a:rPr lang="en-US" dirty="0" smtClean="0"/>
              <a:t>Use </a:t>
            </a:r>
            <a:r>
              <a:rPr lang="en-US" dirty="0"/>
              <a:t>of the 4-H name or emblem signifies agreement to the principles of youth </a:t>
            </a:r>
            <a:r>
              <a:rPr lang="en-US" dirty="0" smtClean="0"/>
              <a:t>development. They </a:t>
            </a:r>
            <a:r>
              <a:rPr lang="en-US" dirty="0"/>
              <a:t>are protected by Title 18 of the United States Code, Section 707 (18 U.S.C. 707) and are afforded the same status and regard as the White House and Presidential Seals. </a:t>
            </a:r>
            <a:r>
              <a:rPr lang="en-US" dirty="0" smtClean="0"/>
              <a:t>  </a:t>
            </a:r>
            <a:r>
              <a:rPr lang="en-US" b="1" dirty="0" smtClean="0"/>
              <a:t>Handout </a:t>
            </a:r>
            <a:r>
              <a:rPr lang="en-US" dirty="0" smtClean="0"/>
              <a:t>– Name and </a:t>
            </a:r>
            <a:r>
              <a:rPr lang="en-US" dirty="0" err="1" smtClean="0"/>
              <a:t>Emblem_USDA</a:t>
            </a:r>
            <a:endParaRPr lang="en-US" dirty="0" smtClean="0"/>
          </a:p>
          <a:p>
            <a:pPr>
              <a:spcAft>
                <a:spcPts val="612"/>
              </a:spcAft>
            </a:pPr>
            <a:r>
              <a:rPr lang="en-US" dirty="0"/>
              <a:t> </a:t>
            </a:r>
            <a:r>
              <a:rPr lang="en-US" dirty="0" smtClean="0"/>
              <a:t>There are specific ways to use and display the emblem in </a:t>
            </a:r>
            <a:r>
              <a:rPr lang="en-US" i="1" dirty="0" smtClean="0"/>
              <a:t>print </a:t>
            </a:r>
            <a:r>
              <a:rPr lang="en-US" i="1" dirty="0"/>
              <a:t>and </a:t>
            </a:r>
            <a:r>
              <a:rPr lang="en-US" i="1" dirty="0" smtClean="0"/>
              <a:t>electronically.  Some criteria include but not limited to:</a:t>
            </a:r>
            <a:endParaRPr lang="en-US" dirty="0"/>
          </a:p>
          <a:p>
            <a:pPr marL="176646" indent="-176646">
              <a:buFont typeface="Arial" panose="020B0604020202020204" pitchFamily="34" charset="0"/>
              <a:buChar char="•"/>
            </a:pPr>
            <a:r>
              <a:rPr lang="en-US" dirty="0" smtClean="0"/>
              <a:t>Not altering the image</a:t>
            </a:r>
            <a:endParaRPr lang="en-US" dirty="0"/>
          </a:p>
          <a:p>
            <a:pPr marL="176646" indent="-176646">
              <a:buFont typeface="Arial" panose="020B0604020202020204" pitchFamily="34" charset="0"/>
              <a:buChar char="•"/>
            </a:pPr>
            <a:r>
              <a:rPr lang="en-US" dirty="0" smtClean="0"/>
              <a:t>Color being PMS – 347 green</a:t>
            </a:r>
            <a:endParaRPr lang="en-US" dirty="0"/>
          </a:p>
          <a:p>
            <a:pPr marL="176646" indent="-176646">
              <a:buFont typeface="Arial" panose="020B0604020202020204" pitchFamily="34" charset="0"/>
              <a:buChar char="•"/>
            </a:pPr>
            <a:r>
              <a:rPr lang="en-US" dirty="0"/>
              <a:t>Gold or white H’s on </a:t>
            </a:r>
            <a:r>
              <a:rPr lang="en-US" dirty="0" smtClean="0"/>
              <a:t>the leaves</a:t>
            </a:r>
            <a:endParaRPr lang="en-US" dirty="0"/>
          </a:p>
          <a:p>
            <a:pPr marL="176646" indent="-176646">
              <a:buFont typeface="Arial" panose="020B0604020202020204" pitchFamily="34" charset="0"/>
              <a:buChar char="•"/>
            </a:pPr>
            <a:r>
              <a:rPr lang="en-US" dirty="0"/>
              <a:t>Stem to right</a:t>
            </a:r>
          </a:p>
          <a:p>
            <a:pPr marL="176646" indent="-176646">
              <a:buFont typeface="Arial" panose="020B0604020202020204" pitchFamily="34" charset="0"/>
              <a:buChar char="•"/>
            </a:pPr>
            <a:r>
              <a:rPr lang="en-US" dirty="0" smtClean="0"/>
              <a:t>Never superimpose </a:t>
            </a:r>
            <a:r>
              <a:rPr lang="en-US" dirty="0"/>
              <a:t>anything over the </a:t>
            </a:r>
            <a:r>
              <a:rPr lang="en-US" dirty="0" smtClean="0"/>
              <a:t>Emblem or use </a:t>
            </a:r>
            <a:r>
              <a:rPr lang="en-US" dirty="0"/>
              <a:t>it as a </a:t>
            </a:r>
            <a:r>
              <a:rPr lang="en-US" dirty="0" smtClean="0"/>
              <a:t>watermark</a:t>
            </a:r>
            <a:r>
              <a:rPr lang="en-US" dirty="0"/>
              <a:t>.</a:t>
            </a:r>
          </a:p>
          <a:p>
            <a:pPr marL="176646" indent="-176646">
              <a:spcAft>
                <a:spcPts val="618"/>
              </a:spcAft>
              <a:buFont typeface="Arial" panose="020B0604020202020204" pitchFamily="34" charset="0"/>
              <a:buChar char="•"/>
            </a:pPr>
            <a:r>
              <a:rPr lang="en-US" dirty="0"/>
              <a:t>When used by collaboration, the 4-H Emblem should be the same size and proportion as the other logos</a:t>
            </a:r>
            <a:r>
              <a:rPr lang="en-US" dirty="0" smtClean="0"/>
              <a:t>.</a:t>
            </a:r>
          </a:p>
          <a:p>
            <a:r>
              <a:rPr lang="en-US" dirty="0" smtClean="0"/>
              <a:t>4HVOL121, Understanding 4-H and USDA fact sheet Name and Emblem will provide additional information and a more comprehensive understanding of 4-H. </a:t>
            </a:r>
          </a:p>
        </p:txBody>
      </p:sp>
      <p:sp>
        <p:nvSpPr>
          <p:cNvPr id="4" name="Slide Number Placeholder 3"/>
          <p:cNvSpPr>
            <a:spLocks noGrp="1"/>
          </p:cNvSpPr>
          <p:nvPr>
            <p:ph type="sldNum" sz="quarter" idx="10"/>
          </p:nvPr>
        </p:nvSpPr>
        <p:spPr/>
        <p:txBody>
          <a:bodyPr/>
          <a:lstStyle/>
          <a:p>
            <a:fld id="{546B5CA9-39AC-4AA9-BDDD-5AEB87304E99}" type="slidenum">
              <a:rPr lang="en-US" smtClean="0"/>
              <a:t>5</a:t>
            </a:fld>
            <a:endParaRPr lang="en-US"/>
          </a:p>
        </p:txBody>
      </p:sp>
    </p:spTree>
    <p:extLst>
      <p:ext uri="{BB962C8B-B14F-4D97-AF65-F5344CB8AC3E}">
        <p14:creationId xmlns:p14="http://schemas.microsoft.com/office/powerpoint/2010/main" val="98981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988" eaLnBrk="0" hangingPunct="0">
              <a:defRPr sz="2100">
                <a:solidFill>
                  <a:schemeClr val="tx1"/>
                </a:solidFill>
                <a:latin typeface="Times New Roman" pitchFamily="18" charset="0"/>
              </a:defRPr>
            </a:lvl1pPr>
            <a:lvl2pPr marL="753590" indent="-289843" defTabSz="941988" eaLnBrk="0" hangingPunct="0">
              <a:defRPr sz="2100">
                <a:solidFill>
                  <a:schemeClr val="tx1"/>
                </a:solidFill>
                <a:latin typeface="Times New Roman" pitchFamily="18" charset="0"/>
              </a:defRPr>
            </a:lvl2pPr>
            <a:lvl3pPr marL="1159369" indent="-231874" defTabSz="941988" eaLnBrk="0" hangingPunct="0">
              <a:defRPr sz="2100">
                <a:solidFill>
                  <a:schemeClr val="tx1"/>
                </a:solidFill>
                <a:latin typeface="Times New Roman" pitchFamily="18" charset="0"/>
              </a:defRPr>
            </a:lvl3pPr>
            <a:lvl4pPr marL="1623117" indent="-231874" defTabSz="941988" eaLnBrk="0" hangingPunct="0">
              <a:defRPr sz="2100">
                <a:solidFill>
                  <a:schemeClr val="tx1"/>
                </a:solidFill>
                <a:latin typeface="Times New Roman" pitchFamily="18" charset="0"/>
              </a:defRPr>
            </a:lvl4pPr>
            <a:lvl5pPr marL="2086865" indent="-231874" defTabSz="941988" eaLnBrk="0" hangingPunct="0">
              <a:defRPr sz="2100">
                <a:solidFill>
                  <a:schemeClr val="tx1"/>
                </a:solidFill>
                <a:latin typeface="Times New Roman" pitchFamily="18" charset="0"/>
              </a:defRPr>
            </a:lvl5pPr>
            <a:lvl6pPr marL="2550612" indent="-231874" algn="ctr" defTabSz="941988" eaLnBrk="0" fontAlgn="base" hangingPunct="0">
              <a:spcBef>
                <a:spcPct val="0"/>
              </a:spcBef>
              <a:spcAft>
                <a:spcPct val="0"/>
              </a:spcAft>
              <a:defRPr sz="2100">
                <a:solidFill>
                  <a:schemeClr val="tx1"/>
                </a:solidFill>
                <a:latin typeface="Times New Roman" pitchFamily="18" charset="0"/>
              </a:defRPr>
            </a:lvl6pPr>
            <a:lvl7pPr marL="3014360" indent="-231874" algn="ctr" defTabSz="941988" eaLnBrk="0" fontAlgn="base" hangingPunct="0">
              <a:spcBef>
                <a:spcPct val="0"/>
              </a:spcBef>
              <a:spcAft>
                <a:spcPct val="0"/>
              </a:spcAft>
              <a:defRPr sz="2100">
                <a:solidFill>
                  <a:schemeClr val="tx1"/>
                </a:solidFill>
                <a:latin typeface="Times New Roman" pitchFamily="18" charset="0"/>
              </a:defRPr>
            </a:lvl7pPr>
            <a:lvl8pPr marL="3478108" indent="-231874" algn="ctr" defTabSz="941988" eaLnBrk="0" fontAlgn="base" hangingPunct="0">
              <a:spcBef>
                <a:spcPct val="0"/>
              </a:spcBef>
              <a:spcAft>
                <a:spcPct val="0"/>
              </a:spcAft>
              <a:defRPr sz="2100">
                <a:solidFill>
                  <a:schemeClr val="tx1"/>
                </a:solidFill>
                <a:latin typeface="Times New Roman" pitchFamily="18" charset="0"/>
              </a:defRPr>
            </a:lvl8pPr>
            <a:lvl9pPr marL="3941855" indent="-231874" algn="ctr" defTabSz="941988" eaLnBrk="0" fontAlgn="base" hangingPunct="0">
              <a:spcBef>
                <a:spcPct val="0"/>
              </a:spcBef>
              <a:spcAft>
                <a:spcPct val="0"/>
              </a:spcAft>
              <a:defRPr sz="2100">
                <a:solidFill>
                  <a:schemeClr val="tx1"/>
                </a:solidFill>
                <a:latin typeface="Times New Roman" pitchFamily="18" charset="0"/>
              </a:defRPr>
            </a:lvl9pPr>
          </a:lstStyle>
          <a:p>
            <a:pPr eaLnBrk="1" hangingPunct="1"/>
            <a:fld id="{00A00113-2513-4E03-8512-2DB740DE1823}" type="slidenum">
              <a:rPr lang="en-US" altLang="en-US" sz="1200"/>
              <a:pPr eaLnBrk="1" hangingPunct="1"/>
              <a:t>6</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Text Box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2289">
              <a:spcAft>
                <a:spcPts val="618"/>
              </a:spcAft>
              <a:buClr>
                <a:schemeClr val="accent2"/>
              </a:buClr>
            </a:pPr>
            <a:r>
              <a:rPr lang="en-US" altLang="en-US" dirty="0"/>
              <a:t>Preparation – Read 4H 101 Lesson 5 and 4-H Guiding Principles</a:t>
            </a:r>
          </a:p>
          <a:p>
            <a:pPr>
              <a:spcAft>
                <a:spcPts val="618"/>
              </a:spcAft>
              <a:buClr>
                <a:schemeClr val="accent2"/>
              </a:buClr>
            </a:pPr>
            <a:r>
              <a:rPr lang="en-US" altLang="en-US" dirty="0" smtClean="0"/>
              <a:t>Education and youth development occur through Individual Project Work, Local 4-H Clubs, Activities and Events, Short-Term Programs, School Enrichment and Afterschool Programs.</a:t>
            </a:r>
          </a:p>
          <a:p>
            <a:pPr>
              <a:spcAft>
                <a:spcPts val="618"/>
              </a:spcAft>
              <a:buClr>
                <a:schemeClr val="accent2"/>
              </a:buClr>
            </a:pPr>
            <a:r>
              <a:rPr lang="en-US" altLang="en-US" dirty="0" smtClean="0"/>
              <a:t>Each child enrolls in “projects” of interest.  The self-directed project allows the youth to develop knowledge and skills.</a:t>
            </a:r>
          </a:p>
          <a:p>
            <a:pPr>
              <a:spcAft>
                <a:spcPts val="618"/>
              </a:spcAft>
              <a:buClr>
                <a:schemeClr val="accent2"/>
              </a:buClr>
            </a:pPr>
            <a:r>
              <a:rPr lang="en-US" altLang="en-US" dirty="0" smtClean="0"/>
              <a:t>4-H clubs provide a safe environment for developing positive relationship.</a:t>
            </a:r>
          </a:p>
          <a:p>
            <a:pPr>
              <a:spcAft>
                <a:spcPts val="618"/>
              </a:spcAft>
              <a:buClr>
                <a:schemeClr val="accent2"/>
              </a:buClr>
            </a:pPr>
            <a:r>
              <a:rPr lang="en-US" altLang="en-US" dirty="0" smtClean="0"/>
              <a:t>Activities and events are provided at the local, county, district and state levels.  Activities are fun and educational.  Events tend to be competitive.</a:t>
            </a:r>
          </a:p>
          <a:p>
            <a:pPr>
              <a:spcAft>
                <a:spcPts val="618"/>
              </a:spcAft>
              <a:buClr>
                <a:schemeClr val="accent2"/>
              </a:buClr>
            </a:pPr>
            <a:r>
              <a:rPr lang="en-US" altLang="en-US" dirty="0" smtClean="0"/>
              <a:t>Short-term educational programs are offered at the local and county level as workshops, project clubs or day camps.</a:t>
            </a:r>
          </a:p>
          <a:p>
            <a:pPr>
              <a:spcAft>
                <a:spcPts val="618"/>
              </a:spcAft>
              <a:buClr>
                <a:schemeClr val="accent2"/>
              </a:buClr>
            </a:pPr>
            <a:r>
              <a:rPr lang="en-US" altLang="en-US" dirty="0" smtClean="0"/>
              <a:t>4-H curriculum is made available to schools through what is called School Enrichment.  The curriculum enhances the learning experiences taking place in the class room.</a:t>
            </a:r>
          </a:p>
          <a:p>
            <a:pPr>
              <a:spcAft>
                <a:spcPts val="618"/>
              </a:spcAft>
              <a:buClr>
                <a:schemeClr val="accent2"/>
              </a:buClr>
            </a:pPr>
            <a:r>
              <a:rPr lang="en-US" altLang="en-US" dirty="0" smtClean="0"/>
              <a:t>Educational programs are conducted in Afterschool programs taking place in organized child care programs.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988" eaLnBrk="0" hangingPunct="0">
              <a:defRPr sz="2100">
                <a:solidFill>
                  <a:schemeClr val="tx1"/>
                </a:solidFill>
                <a:latin typeface="Times New Roman" pitchFamily="18" charset="0"/>
              </a:defRPr>
            </a:lvl1pPr>
            <a:lvl2pPr marL="753590" indent="-289843" defTabSz="941988" eaLnBrk="0" hangingPunct="0">
              <a:defRPr sz="2100">
                <a:solidFill>
                  <a:schemeClr val="tx1"/>
                </a:solidFill>
                <a:latin typeface="Times New Roman" pitchFamily="18" charset="0"/>
              </a:defRPr>
            </a:lvl2pPr>
            <a:lvl3pPr marL="1159369" indent="-231874" defTabSz="941988" eaLnBrk="0" hangingPunct="0">
              <a:defRPr sz="2100">
                <a:solidFill>
                  <a:schemeClr val="tx1"/>
                </a:solidFill>
                <a:latin typeface="Times New Roman" pitchFamily="18" charset="0"/>
              </a:defRPr>
            </a:lvl3pPr>
            <a:lvl4pPr marL="1623117" indent="-231874" defTabSz="941988" eaLnBrk="0" hangingPunct="0">
              <a:defRPr sz="2100">
                <a:solidFill>
                  <a:schemeClr val="tx1"/>
                </a:solidFill>
                <a:latin typeface="Times New Roman" pitchFamily="18" charset="0"/>
              </a:defRPr>
            </a:lvl4pPr>
            <a:lvl5pPr marL="2086865" indent="-231874" defTabSz="941988" eaLnBrk="0" hangingPunct="0">
              <a:defRPr sz="2100">
                <a:solidFill>
                  <a:schemeClr val="tx1"/>
                </a:solidFill>
                <a:latin typeface="Times New Roman" pitchFamily="18" charset="0"/>
              </a:defRPr>
            </a:lvl5pPr>
            <a:lvl6pPr marL="2550612" indent="-231874" algn="ctr" defTabSz="941988" eaLnBrk="0" fontAlgn="base" hangingPunct="0">
              <a:spcBef>
                <a:spcPct val="0"/>
              </a:spcBef>
              <a:spcAft>
                <a:spcPct val="0"/>
              </a:spcAft>
              <a:defRPr sz="2100">
                <a:solidFill>
                  <a:schemeClr val="tx1"/>
                </a:solidFill>
                <a:latin typeface="Times New Roman" pitchFamily="18" charset="0"/>
              </a:defRPr>
            </a:lvl6pPr>
            <a:lvl7pPr marL="3014360" indent="-231874" algn="ctr" defTabSz="941988" eaLnBrk="0" fontAlgn="base" hangingPunct="0">
              <a:spcBef>
                <a:spcPct val="0"/>
              </a:spcBef>
              <a:spcAft>
                <a:spcPct val="0"/>
              </a:spcAft>
              <a:defRPr sz="2100">
                <a:solidFill>
                  <a:schemeClr val="tx1"/>
                </a:solidFill>
                <a:latin typeface="Times New Roman" pitchFamily="18" charset="0"/>
              </a:defRPr>
            </a:lvl7pPr>
            <a:lvl8pPr marL="3478108" indent="-231874" algn="ctr" defTabSz="941988" eaLnBrk="0" fontAlgn="base" hangingPunct="0">
              <a:spcBef>
                <a:spcPct val="0"/>
              </a:spcBef>
              <a:spcAft>
                <a:spcPct val="0"/>
              </a:spcAft>
              <a:defRPr sz="2100">
                <a:solidFill>
                  <a:schemeClr val="tx1"/>
                </a:solidFill>
                <a:latin typeface="Times New Roman" pitchFamily="18" charset="0"/>
              </a:defRPr>
            </a:lvl8pPr>
            <a:lvl9pPr marL="3941855" indent="-231874" algn="ctr" defTabSz="941988" eaLnBrk="0" fontAlgn="base" hangingPunct="0">
              <a:spcBef>
                <a:spcPct val="0"/>
              </a:spcBef>
              <a:spcAft>
                <a:spcPct val="0"/>
              </a:spcAft>
              <a:defRPr sz="2100">
                <a:solidFill>
                  <a:schemeClr val="tx1"/>
                </a:solidFill>
                <a:latin typeface="Times New Roman" pitchFamily="18" charset="0"/>
              </a:defRPr>
            </a:lvl9pPr>
          </a:lstStyle>
          <a:p>
            <a:pPr eaLnBrk="1" hangingPunct="1"/>
            <a:fld id="{9B1780B2-F22E-4D87-940E-2098F3F65B0C}" type="slidenum">
              <a:rPr lang="en-US" altLang="en-US" sz="1200"/>
              <a:pPr eaLnBrk="1" hangingPunct="1"/>
              <a:t>7</a:t>
            </a:fld>
            <a:endParaRPr lang="en-US" alt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Handout</a:t>
            </a:r>
            <a:r>
              <a:rPr lang="en-US" altLang="en-US" dirty="0"/>
              <a:t> </a:t>
            </a:r>
            <a:r>
              <a:rPr lang="en-US" altLang="en-US" dirty="0" smtClean="0"/>
              <a:t>– 4-H Policy (updated annually) </a:t>
            </a:r>
            <a:r>
              <a:rPr lang="en-US" altLang="en-US" dirty="0">
                <a:hlinkClick r:id="rId3"/>
              </a:rPr>
              <a:t>http://</a:t>
            </a:r>
            <a:r>
              <a:rPr lang="en-US" altLang="en-US" dirty="0" smtClean="0">
                <a:hlinkClick r:id="rId3"/>
              </a:rPr>
              <a:t>4h.okstate.edu/literature-links/lit-online/others/policies-and-promo-items</a:t>
            </a:r>
            <a:endParaRPr lang="en-US" altLang="en-US" dirty="0" smtClean="0"/>
          </a:p>
          <a:p>
            <a:endParaRPr lang="en-US" dirty="0" smtClean="0"/>
          </a:p>
          <a:p>
            <a:r>
              <a:rPr lang="en-US" dirty="0" smtClean="0"/>
              <a:t>All </a:t>
            </a:r>
            <a:r>
              <a:rPr lang="en-US" dirty="0"/>
              <a:t>youth programs initiated, organized or implemented by the Extension Service wear the 4-H label.  The 4-H program can be defined as a youth development program which </a:t>
            </a:r>
            <a:r>
              <a:rPr lang="en-US" dirty="0" smtClean="0"/>
              <a:t>uses </a:t>
            </a:r>
            <a:r>
              <a:rPr lang="en-US" dirty="0"/>
              <a:t>a variety of program methods and areas of interest (known as projects) to reach and teach youth 5 to 19 years of </a:t>
            </a:r>
            <a:r>
              <a:rPr lang="en-US" dirty="0" smtClean="0"/>
              <a:t>age. </a:t>
            </a:r>
            <a:endParaRPr lang="en-US" dirty="0"/>
          </a:p>
          <a:p>
            <a:endParaRPr lang="en-US" i="1" dirty="0"/>
          </a:p>
          <a:p>
            <a:r>
              <a:rPr lang="en-US" dirty="0"/>
              <a:t>In Oklahoma, youth ages 5-8 years old are known as “Cloverbuds.”  The Cloverbud program is a non-</a:t>
            </a:r>
            <a:r>
              <a:rPr lang="en-US" i="1" dirty="0"/>
              <a:t>competitive, fun informal educational program</a:t>
            </a:r>
            <a:r>
              <a:rPr lang="en-US" dirty="0"/>
              <a:t> to acquaint youth with 4-H.  There is no competitive evaluation of a child’s exhibit/project.  Children of this age are not developmentally ready for competition.  The emphasis of Cloverbuds is to help each child grow and develop at his or her own pace and sample the smorgasbord of opportunities provided by 4-H.  As a result of their participation, the child is more informed about project selection when they enroll as a member at the age of 9</a:t>
            </a:r>
            <a:r>
              <a:rPr lang="en-US" dirty="0" smtClean="0"/>
              <a:t>.</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PowerPoint – The</a:t>
            </a:r>
            <a:r>
              <a:rPr lang="en-US" baseline="0" dirty="0" smtClean="0"/>
              <a:t> Great American Invention could be shown or narrated to enhance the history presented in this lesson.</a:t>
            </a:r>
            <a:endParaRPr lang="en-US" dirty="0"/>
          </a:p>
        </p:txBody>
      </p:sp>
      <p:sp>
        <p:nvSpPr>
          <p:cNvPr id="4" name="Slide Number Placeholder 3"/>
          <p:cNvSpPr>
            <a:spLocks noGrp="1"/>
          </p:cNvSpPr>
          <p:nvPr>
            <p:ph type="sldNum" sz="quarter" idx="10"/>
          </p:nvPr>
        </p:nvSpPr>
        <p:spPr/>
        <p:txBody>
          <a:bodyPr/>
          <a:lstStyle/>
          <a:p>
            <a:fld id="{047242C6-317E-46E1-8976-1AED9CAAFAD6}" type="slidenum">
              <a:rPr lang="en-US" smtClean="0"/>
              <a:t>8</a:t>
            </a:fld>
            <a:endParaRPr lang="en-US"/>
          </a:p>
        </p:txBody>
      </p:sp>
    </p:spTree>
    <p:extLst>
      <p:ext uri="{BB962C8B-B14F-4D97-AF65-F5344CB8AC3E}">
        <p14:creationId xmlns:p14="http://schemas.microsoft.com/office/powerpoint/2010/main" val="2275466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Hobbies and Collectables Curriculum</a:t>
            </a:r>
          </a:p>
          <a:p>
            <a:r>
              <a:rPr lang="en-US" dirty="0" smtClean="0"/>
              <a:t>4H.HLTH.402	Collectibles</a:t>
            </a:r>
          </a:p>
          <a:p>
            <a:r>
              <a:rPr lang="en-US" dirty="0" smtClean="0"/>
              <a:t>4H.HLTH.403	Preserving vintage Clothing and Textile Products Part 1</a:t>
            </a:r>
          </a:p>
          <a:p>
            <a:r>
              <a:rPr lang="en-US" dirty="0" smtClean="0"/>
              <a:t>4H.HLTH.404	</a:t>
            </a:r>
            <a:r>
              <a:rPr lang="en-US" dirty="0"/>
              <a:t> Preserving vintage Clothing and Textile Products Part </a:t>
            </a:r>
            <a:r>
              <a:rPr lang="en-US" dirty="0" smtClean="0"/>
              <a:t>2</a:t>
            </a:r>
          </a:p>
          <a:p>
            <a:r>
              <a:rPr lang="en-US" dirty="0" smtClean="0"/>
              <a:t>4H.HLTH.405 Storage and Display of Textiles</a:t>
            </a:r>
          </a:p>
          <a:p>
            <a:r>
              <a:rPr lang="en-US" dirty="0" smtClean="0"/>
              <a:t>4H.HLTH.406 Books, Paper Docs &amp; Photos</a:t>
            </a:r>
          </a:p>
          <a:p>
            <a:r>
              <a:rPr lang="en-US" dirty="0" smtClean="0"/>
              <a:t>4H.HLTH.408	Preserving Memorabilia</a:t>
            </a:r>
          </a:p>
          <a:p>
            <a:r>
              <a:rPr lang="en-US" dirty="0" smtClean="0"/>
              <a:t>4H.HLTH.409	History Mystery Part 1</a:t>
            </a:r>
          </a:p>
          <a:p>
            <a:r>
              <a:rPr lang="en-US" dirty="0" smtClean="0"/>
              <a:t>4H.HLTH.410 History Mystery Part 2</a:t>
            </a:r>
          </a:p>
          <a:p>
            <a:r>
              <a:rPr lang="en-US" dirty="0" smtClean="0"/>
              <a:t> 4H.HLTH.413 Authentication Card</a:t>
            </a:r>
          </a:p>
          <a:p>
            <a:r>
              <a:rPr lang="en-US" dirty="0" smtClean="0"/>
              <a:t>4H.PDL.111 Personal Development – Documenting our 4-H Heritage</a:t>
            </a:r>
          </a:p>
          <a:p>
            <a:r>
              <a:rPr lang="en-US" dirty="0" smtClean="0"/>
              <a:t>Dustcovers</a:t>
            </a:r>
          </a:p>
          <a:p>
            <a:r>
              <a:rPr lang="en-US" dirty="0" smtClean="0"/>
              <a:t>Preserving and Restoring Furniture Coatings</a:t>
            </a:r>
          </a:p>
          <a:p>
            <a:r>
              <a:rPr lang="en-US" dirty="0" smtClean="0"/>
              <a:t>Padded Hanger</a:t>
            </a:r>
          </a:p>
          <a:p>
            <a:r>
              <a:rPr lang="en-US" dirty="0" smtClean="0"/>
              <a:t>Video Production and Filming – Preserving our 4-H Heritage: interviews and experiences</a:t>
            </a:r>
          </a:p>
          <a:p>
            <a:endParaRPr lang="en-US" dirty="0" smtClean="0"/>
          </a:p>
          <a:p>
            <a:r>
              <a:rPr lang="en-US" b="1" dirty="0" smtClean="0"/>
              <a:t>National </a:t>
            </a:r>
            <a:r>
              <a:rPr lang="en-US" b="1" dirty="0"/>
              <a:t>4-H History Preservation Program </a:t>
            </a:r>
            <a:r>
              <a:rPr lang="en-US" dirty="0">
                <a:hlinkClick r:id="rId3"/>
              </a:rPr>
              <a:t>http://4-hhistorypreservation.com/voices/</a:t>
            </a:r>
            <a:endParaRPr lang="en-US" dirty="0" smtClean="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9</a:t>
            </a:fld>
            <a:endParaRPr lang="en-US"/>
          </a:p>
        </p:txBody>
      </p:sp>
    </p:spTree>
    <p:extLst>
      <p:ext uri="{BB962C8B-B14F-4D97-AF65-F5344CB8AC3E}">
        <p14:creationId xmlns:p14="http://schemas.microsoft.com/office/powerpoint/2010/main" val="50691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927" y="681931"/>
            <a:ext cx="7772400" cy="3432869"/>
          </a:xfrm>
        </p:spPr>
        <p:txBody>
          <a:bodyPr anchor="b">
            <a:noAutofit/>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0092" y="1066800"/>
            <a:ext cx="8229600" cy="4038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069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90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OK Cooperative Exension Service</a:t>
            </a:r>
          </a:p>
        </p:txBody>
      </p:sp>
      <p:sp>
        <p:nvSpPr>
          <p:cNvPr id="7" name="Rectangle 6"/>
          <p:cNvSpPr>
            <a:spLocks noGrp="1" noChangeArrowheads="1"/>
          </p:cNvSpPr>
          <p:nvPr>
            <p:ph type="sldNum" sz="quarter" idx="12"/>
          </p:nvPr>
        </p:nvSpPr>
        <p:spPr>
          <a:ln/>
        </p:spPr>
        <p:txBody>
          <a:bodyPr/>
          <a:lstStyle>
            <a:lvl1pPr>
              <a:defRPr/>
            </a:lvl1pPr>
          </a:lstStyle>
          <a:p>
            <a:pPr>
              <a:defRPr/>
            </a:pPr>
            <a:fld id="{7ECAB871-71FE-4D5F-A2BD-9DCA92196D6B}" type="slidenum">
              <a:rPr lang="en-US"/>
              <a:pPr>
                <a:defRPr/>
              </a:pPr>
              <a:t>‹#›</a:t>
            </a:fld>
            <a:endParaRPr lang="en-US"/>
          </a:p>
        </p:txBody>
      </p:sp>
    </p:spTree>
    <p:extLst>
      <p:ext uri="{BB962C8B-B14F-4D97-AF65-F5344CB8AC3E}">
        <p14:creationId xmlns:p14="http://schemas.microsoft.com/office/powerpoint/2010/main" val="283621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00092" y="1066800"/>
            <a:ext cx="8229600" cy="4038601"/>
          </a:xfrm>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954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9925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Oval 6"/>
          <p:cNvSpPr/>
          <p:nvPr/>
        </p:nvSpPr>
        <p:spPr>
          <a:xfrm>
            <a:off x="4495800"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11"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2"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8"/>
          <p:cNvSpPr>
            <a:spLocks noGrp="1"/>
          </p:cNvSpPr>
          <p:nvPr>
            <p:ph sz="quarter" idx="13"/>
          </p:nvPr>
        </p:nvSpPr>
        <p:spPr>
          <a:xfrm>
            <a:off x="365760" y="1066800"/>
            <a:ext cx="4041648"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10"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066800"/>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10"/>
          <p:cNvSpPr>
            <a:spLocks noGrp="1"/>
          </p:cNvSpPr>
          <p:nvPr>
            <p:ph sz="quarter" idx="13"/>
          </p:nvPr>
        </p:nvSpPr>
        <p:spPr>
          <a:xfrm>
            <a:off x="457200"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12"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4"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5"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7"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8"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9"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6"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7"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1"/>
            <a:ext cx="4995863" cy="4908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1"/>
            <a:ext cx="3008313" cy="2743200"/>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335280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6400" y="464820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668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0092" y="1371600"/>
            <a:ext cx="8229600" cy="3733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3FC98FD-A00A-4B6E-8BCA-F3595ECF613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descr="C:\Users\kknoepf\AppData\Local\Microsoft\Windows\Temporary Internet Files\Content.IE5\W0YSMFXX\MP900442489[1].jpg"/>
          <p:cNvPicPr>
            <a:picLocks noChangeAspect="1" noChangeArrowheads="1"/>
          </p:cNvPicPr>
          <p:nvPr userDrawn="1"/>
        </p:nvPicPr>
        <p:blipFill rotWithShape="1">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l="7169" t="275" r="4596"/>
          <a:stretch/>
        </p:blipFill>
        <p:spPr bwMode="auto">
          <a:xfrm>
            <a:off x="-76200" y="5234964"/>
            <a:ext cx="2151529" cy="1623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5" descr="C:\Users\kknoepf\AppData\Local\Microsoft\Windows\Temporary Internet Files\Content.IE5\LFH9NO5U\MP900438753[1].jpg"/>
          <p:cNvPicPr>
            <a:picLocks noChangeAspect="1" noChangeArrowheads="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81200" y="5230482"/>
            <a:ext cx="10958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powerpoint photos\4H historical 28.jpg"/>
          <p:cNvPicPr>
            <a:picLocks noChangeAspect="1" noChangeArrowheads="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940" y="5211971"/>
            <a:ext cx="2575954" cy="166453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C:\Users\kknoepf\AppData\Local\Microsoft\Windows\Temporary Internet Files\Content.IE5\SROT25GR\MP900446488[1].jpg"/>
          <p:cNvPicPr>
            <a:picLocks noChangeAspect="1" noChangeArrowheads="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230482"/>
            <a:ext cx="2441278"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kknoepf\AppData\Local\Microsoft\Windows\Temporary Internet Files\Content.IE5\W0YSMFXX\MP900430612[2].jpg"/>
          <p:cNvPicPr>
            <a:picLocks noChangeAspect="1" noChangeArrowheads="1"/>
          </p:cNvPicPr>
          <p:nvPr userDrawn="1"/>
        </p:nvPicPr>
        <p:blipFill rotWithShape="1">
          <a:blip r:embed="rId18" cstate="print">
            <a:duotone>
              <a:schemeClr val="bg2">
                <a:shade val="45000"/>
                <a:satMod val="135000"/>
              </a:schemeClr>
              <a:prstClr val="white"/>
            </a:duotone>
            <a:extLst>
              <a:ext uri="{28A0092B-C50C-407E-A947-70E740481C1C}">
                <a14:useLocalDpi xmlns:a14="http://schemas.microsoft.com/office/drawing/2010/main" val="0"/>
              </a:ext>
            </a:extLst>
          </a:blip>
          <a:srcRect l="52059" t="9474" r="7102"/>
          <a:stretch/>
        </p:blipFill>
        <p:spPr bwMode="auto">
          <a:xfrm>
            <a:off x="5489278" y="5220225"/>
            <a:ext cx="11056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444313" y="6077830"/>
            <a:ext cx="656227" cy="703100"/>
          </a:xfrm>
          <a:prstGeom prst="rect">
            <a:avLst/>
          </a:prstGeom>
        </p:spPr>
      </p:pic>
      <p:cxnSp>
        <p:nvCxnSpPr>
          <p:cNvPr id="5" name="Straight Connector 4"/>
          <p:cNvCxnSpPr/>
          <p:nvPr userDrawn="1"/>
        </p:nvCxnSpPr>
        <p:spPr>
          <a:xfrm>
            <a:off x="-76200" y="5211971"/>
            <a:ext cx="9220200" cy="185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ifa.usda.gov/nea/family/res/youthdev_res_name_emblem.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4h.okstate.edu/literature-links/lit-online/others/policies-and-promo-item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4-hhistorypreservation.com/voice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C:\Users\kknoepf\AppData\Local\Microsoft\Windows\Temporary Internet Files\Content.IE5\SROT25GR\MP9004464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6530" y="7924800"/>
            <a:ext cx="3505200" cy="23368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6200" y="-88587"/>
            <a:ext cx="9296400" cy="6920263"/>
            <a:chOff x="-76200" y="-37095"/>
            <a:chExt cx="9296400" cy="6920263"/>
          </a:xfrm>
        </p:grpSpPr>
        <p:pic>
          <p:nvPicPr>
            <p:cNvPr id="49" name="Picture 7" descr="D:\powerpoint photos\4H historical 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 y="0"/>
              <a:ext cx="3672840" cy="22427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C:\Users\kknoepf\AppData\Local\Microsoft\Windows\Temporary Internet Files\Content.IE5\LFH9NO5U\MP90044219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9360" y="4523870"/>
              <a:ext cx="3590840" cy="233413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kknoepf\AppData\Local\Microsoft\Windows\Temporary Internet Files\Content.IE5\W0YSMFXX\MP90043061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671"/>
            <a:stretch/>
          </p:blipFill>
          <p:spPr bwMode="auto">
            <a:xfrm>
              <a:off x="-76200" y="4443932"/>
              <a:ext cx="2956560" cy="24140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kknoepf\AppData\Local\Microsoft\Windows\Temporary Internet Files\Content.IE5\W0YSMFXX\MP90042656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84494" y="-37095"/>
              <a:ext cx="1862866" cy="23565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D:\powerpoint photos\4H historical 10.jpg"/>
            <p:cNvPicPr>
              <a:picLocks noChangeAspect="1" noChangeArrowheads="1"/>
            </p:cNvPicPr>
            <p:nvPr/>
          </p:nvPicPr>
          <p:blipFill rotWithShape="1">
            <a:blip r:embed="rId8">
              <a:extLst>
                <a:ext uri="{28A0092B-C50C-407E-A947-70E740481C1C}">
                  <a14:useLocalDpi xmlns:a14="http://schemas.microsoft.com/office/drawing/2010/main" val="0"/>
                </a:ext>
              </a:extLst>
            </a:blip>
            <a:srcRect l="3868" t="12760" r="34257"/>
            <a:stretch/>
          </p:blipFill>
          <p:spPr bwMode="auto">
            <a:xfrm>
              <a:off x="3810000" y="4523870"/>
              <a:ext cx="1828800" cy="2341441"/>
            </a:xfrm>
            <a:prstGeom prst="rect">
              <a:avLst/>
            </a:prstGeom>
            <a:noFill/>
            <a:ln w="127000">
              <a:no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5240" y="2286372"/>
              <a:ext cx="9128760" cy="2237498"/>
              <a:chOff x="15240" y="2191567"/>
              <a:chExt cx="9128760" cy="2237498"/>
            </a:xfrm>
          </p:grpSpPr>
          <p:sp>
            <p:nvSpPr>
              <p:cNvPr id="7" name="Rectangle 6"/>
              <p:cNvSpPr/>
              <p:nvPr/>
            </p:nvSpPr>
            <p:spPr>
              <a:xfrm>
                <a:off x="15240" y="2191567"/>
                <a:ext cx="6918960" cy="2189368"/>
              </a:xfrm>
              <a:prstGeom prst="rect">
                <a:avLst/>
              </a:prstGeom>
              <a:solidFill>
                <a:srgbClr val="00B050"/>
              </a:solidFill>
              <a:ln w="1270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6600FF"/>
                    </a:solidFill>
                  </a:ln>
                </a:endParaRPr>
              </a:p>
            </p:txBody>
          </p:sp>
          <p:sp>
            <p:nvSpPr>
              <p:cNvPr id="14" name="TextBox 13"/>
              <p:cNvSpPr txBox="1"/>
              <p:nvPr/>
            </p:nvSpPr>
            <p:spPr>
              <a:xfrm>
                <a:off x="228600" y="2919557"/>
                <a:ext cx="6172200" cy="923330"/>
              </a:xfrm>
              <a:prstGeom prst="rect">
                <a:avLst/>
              </a:prstGeom>
              <a:noFill/>
            </p:spPr>
            <p:txBody>
              <a:bodyPr wrap="square" rtlCol="0" anchor="ctr">
                <a:spAutoFit/>
              </a:bodyPr>
              <a:lstStyle/>
              <a:p>
                <a:pPr algn="r"/>
                <a:r>
                  <a:rPr lang="en-US" sz="5400" b="1" dirty="0" smtClean="0">
                    <a:ln w="18415" cmpd="sng">
                      <a:solidFill>
                        <a:srgbClr val="FFFFFF"/>
                      </a:solidFill>
                      <a:prstDash val="solid"/>
                    </a:ln>
                    <a:solidFill>
                      <a:srgbClr val="FFFFFF"/>
                    </a:solidFill>
                  </a:rPr>
                  <a:t>History 4-H</a:t>
                </a:r>
                <a:endParaRPr lang="en-US" sz="5400" b="1" dirty="0">
                  <a:ln w="18415" cmpd="sng">
                    <a:solidFill>
                      <a:srgbClr val="FFFFFF"/>
                    </a:solidFill>
                    <a:prstDash val="solid"/>
                  </a:ln>
                  <a:solidFill>
                    <a:srgbClr val="FFFFFF"/>
                  </a:solidFill>
                </a:endParaRP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55668" y="2191567"/>
                <a:ext cx="2088332" cy="2237498"/>
              </a:xfrm>
              <a:prstGeom prst="rect">
                <a:avLst/>
              </a:prstGeom>
            </p:spPr>
          </p:pic>
          <p:sp>
            <p:nvSpPr>
              <p:cNvPr id="20" name="TextBox 19"/>
              <p:cNvSpPr txBox="1"/>
              <p:nvPr/>
            </p:nvSpPr>
            <p:spPr>
              <a:xfrm>
                <a:off x="2209800" y="3810000"/>
                <a:ext cx="4495800" cy="369332"/>
              </a:xfrm>
              <a:prstGeom prst="rect">
                <a:avLst/>
              </a:prstGeom>
              <a:noFill/>
            </p:spPr>
            <p:txBody>
              <a:bodyPr wrap="square" rtlCol="0">
                <a:spAutoFit/>
              </a:bodyPr>
              <a:lstStyle/>
              <a:p>
                <a:r>
                  <a:rPr lang="en-US" b="1" dirty="0" err="1" smtClean="0">
                    <a:solidFill>
                      <a:schemeClr val="bg1"/>
                    </a:solidFill>
                  </a:rPr>
                  <a:t>oklahoma</a:t>
                </a:r>
                <a:r>
                  <a:rPr lang="en-US" b="1" dirty="0" smtClean="0">
                    <a:solidFill>
                      <a:schemeClr val="bg1"/>
                    </a:solidFill>
                  </a:rPr>
                  <a:t> 4-h volunteer development</a:t>
                </a:r>
                <a:endParaRPr lang="en-US" b="1" dirty="0">
                  <a:solidFill>
                    <a:schemeClr val="bg1"/>
                  </a:solidFill>
                </a:endParaRPr>
              </a:p>
            </p:txBody>
          </p:sp>
        </p:grpSp>
        <p:cxnSp>
          <p:nvCxnSpPr>
            <p:cNvPr id="53" name="Straight Connector 52"/>
            <p:cNvCxnSpPr/>
            <p:nvPr/>
          </p:nvCxnSpPr>
          <p:spPr>
            <a:xfrm>
              <a:off x="5638800" y="4523870"/>
              <a:ext cx="0" cy="2359298"/>
            </a:xfrm>
            <a:prstGeom prst="line">
              <a:avLst/>
            </a:prstGeom>
            <a:ln w="1270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60" name="Picture 36" descr="C:\Users\kknoepf\AppData\Local\Microsoft\Windows\Temporary Internet Files\Content.IE5\SROT25GR\MP900448415[1].jpg"/>
            <p:cNvPicPr>
              <a:picLocks noChangeAspect="1" noChangeArrowheads="1"/>
            </p:cNvPicPr>
            <p:nvPr/>
          </p:nvPicPr>
          <p:blipFill rotWithShape="1">
            <a:blip r:embed="rId10">
              <a:extLst>
                <a:ext uri="{28A0092B-C50C-407E-A947-70E740481C1C}">
                  <a14:useLocalDpi xmlns:a14="http://schemas.microsoft.com/office/drawing/2010/main" val="0"/>
                </a:ext>
              </a:extLst>
            </a:blip>
            <a:srcRect t="8808" r="23341" b="1596"/>
            <a:stretch/>
          </p:blipFill>
          <p:spPr bwMode="auto">
            <a:xfrm>
              <a:off x="6332220" y="0"/>
              <a:ext cx="2887980" cy="225020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718560" y="-6249"/>
              <a:ext cx="0" cy="2290277"/>
            </a:xfrm>
            <a:prstGeom prst="line">
              <a:avLst/>
            </a:prstGeom>
            <a:ln w="1270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88920" y="4523870"/>
              <a:ext cx="1021080" cy="235929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471160" y="0"/>
              <a:ext cx="929640" cy="230522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52400" y="2388700"/>
            <a:ext cx="6172200" cy="646331"/>
          </a:xfrm>
          <a:prstGeom prst="rect">
            <a:avLst/>
          </a:prstGeom>
          <a:noFill/>
        </p:spPr>
        <p:txBody>
          <a:bodyPr wrap="square" rtlCol="0" anchor="ctr">
            <a:spAutoFit/>
          </a:bodyPr>
          <a:lstStyle/>
          <a:p>
            <a:pPr algn="r"/>
            <a:r>
              <a:rPr lang="en-US" sz="3600" dirty="0" smtClean="0">
                <a:ln w="18415" cmpd="sng">
                  <a:solidFill>
                    <a:srgbClr val="FFFFFF"/>
                  </a:solidFill>
                  <a:prstDash val="solid"/>
                </a:ln>
                <a:solidFill>
                  <a:srgbClr val="FFFFFF"/>
                </a:solidFill>
              </a:rPr>
              <a:t>This is 4-H</a:t>
            </a:r>
            <a:endParaRPr lang="en-US" sz="36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1170854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9930"/>
            <a:ext cx="7772400" cy="2823269"/>
          </a:xfrm>
        </p:spPr>
        <p:txBody>
          <a:bodyPr/>
          <a:lstStyle/>
          <a:p>
            <a:r>
              <a:rPr lang="en-US" dirty="0" smtClean="0"/>
              <a:t>Activity</a:t>
            </a:r>
            <a:endParaRPr lang="en-US" dirty="0"/>
          </a:p>
        </p:txBody>
      </p:sp>
      <p:sp>
        <p:nvSpPr>
          <p:cNvPr id="3" name="Subtitle 2"/>
          <p:cNvSpPr>
            <a:spLocks noGrp="1"/>
          </p:cNvSpPr>
          <p:nvPr>
            <p:ph type="subTitle" idx="1"/>
          </p:nvPr>
        </p:nvSpPr>
        <p:spPr>
          <a:xfrm>
            <a:off x="762000" y="4114800"/>
            <a:ext cx="7543800" cy="990600"/>
          </a:xfrm>
        </p:spPr>
        <p:txBody>
          <a:bodyPr>
            <a:normAutofit fontScale="92500"/>
          </a:bodyPr>
          <a:lstStyle/>
          <a:p>
            <a:r>
              <a:rPr lang="en-US" dirty="0" smtClean="0"/>
              <a:t>Grid Drawing – “Art is science made clear.”  </a:t>
            </a:r>
            <a:r>
              <a:rPr lang="en-US" sz="1500" dirty="0" smtClean="0"/>
              <a:t>Wilson </a:t>
            </a:r>
            <a:r>
              <a:rPr lang="en-US" sz="1500" dirty="0" err="1" smtClean="0"/>
              <a:t>Mizner</a:t>
            </a:r>
            <a:endParaRPr lang="en-US" sz="1500" dirty="0" smtClean="0"/>
          </a:p>
          <a:p>
            <a:r>
              <a:rPr lang="en-US" dirty="0" smtClean="0"/>
              <a:t>Cartoon Comic Strip Art</a:t>
            </a:r>
            <a:endParaRPr lang="en-US" dirty="0"/>
          </a:p>
        </p:txBody>
      </p:sp>
      <p:pic>
        <p:nvPicPr>
          <p:cNvPr id="6" name="Picture 5" descr="G:\FourH\ChrisCloverCartoons\Chrisclovercartoon_1-1_1-2.tif"/>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6258" b="10377"/>
          <a:stretch/>
        </p:blipFill>
        <p:spPr bwMode="auto">
          <a:xfrm>
            <a:off x="1731264" y="457200"/>
            <a:ext cx="5941060" cy="25186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5097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20"/>
          <p:cNvSpPr>
            <a:spLocks noGrp="1" noChangeArrowheads="1"/>
          </p:cNvSpPr>
          <p:nvPr>
            <p:ph type="title"/>
          </p:nvPr>
        </p:nvSpPr>
        <p:spPr/>
        <p:txBody>
          <a:bodyPr/>
          <a:lstStyle/>
          <a:p>
            <a:pPr eaLnBrk="1" hangingPunct="1">
              <a:lnSpc>
                <a:spcPct val="90000"/>
              </a:lnSpc>
            </a:pPr>
            <a:r>
              <a:rPr lang="en-US" altLang="en-US" sz="3600" dirty="0" smtClean="0">
                <a:solidFill>
                  <a:schemeClr val="accent2"/>
                </a:solidFill>
              </a:rPr>
              <a:t>History of </a:t>
            </a:r>
            <a:r>
              <a:rPr lang="en-US" altLang="en-US" sz="3600" dirty="0" smtClean="0">
                <a:solidFill>
                  <a:srgbClr val="00B050"/>
                </a:solidFill>
              </a:rPr>
              <a:t>4-H</a:t>
            </a:r>
          </a:p>
        </p:txBody>
      </p:sp>
      <p:sp>
        <p:nvSpPr>
          <p:cNvPr id="2" name="Vertical Text Placeholder 1"/>
          <p:cNvSpPr>
            <a:spLocks noGrp="1"/>
          </p:cNvSpPr>
          <p:nvPr>
            <p:ph idx="1"/>
          </p:nvPr>
        </p:nvSpPr>
        <p:spPr>
          <a:xfrm>
            <a:off x="500092" y="1066801"/>
            <a:ext cx="3843308" cy="2933700"/>
          </a:xfrm>
        </p:spPr>
        <p:txBody>
          <a:bodyPr/>
          <a:lstStyle/>
          <a:p>
            <a:pPr marL="0" indent="0">
              <a:buNone/>
            </a:pPr>
            <a:r>
              <a:rPr lang="en-US" altLang="en-US" dirty="0" smtClean="0">
                <a:solidFill>
                  <a:schemeClr val="accent2"/>
                </a:solidFill>
              </a:rPr>
              <a:t>4-H </a:t>
            </a:r>
            <a:r>
              <a:rPr lang="en-US" altLang="en-US" dirty="0">
                <a:solidFill>
                  <a:schemeClr val="accent2"/>
                </a:solidFill>
              </a:rPr>
              <a:t>was originally a means for reaching adults, through their children, with improved home and farm practices.</a:t>
            </a:r>
            <a:endParaRPr lang="en-US" dirty="0"/>
          </a:p>
        </p:txBody>
      </p:sp>
      <p:sp>
        <p:nvSpPr>
          <p:cNvPr id="27689" name="Line 41"/>
          <p:cNvSpPr>
            <a:spLocks noChangeShapeType="1"/>
          </p:cNvSpPr>
          <p:nvPr/>
        </p:nvSpPr>
        <p:spPr bwMode="auto">
          <a:xfrm flipV="1">
            <a:off x="1752600" y="228600"/>
            <a:ext cx="6819900" cy="5181600"/>
          </a:xfrm>
          <a:prstGeom prst="line">
            <a:avLst/>
          </a:prstGeom>
          <a:noFill/>
          <a:ln w="76200">
            <a:solidFill>
              <a:srgbClr val="00B050"/>
            </a:solidFill>
            <a:round/>
            <a:headEnd/>
            <a:tailEnd type="triangle" w="med" len="med"/>
          </a:ln>
          <a:effectLst/>
        </p:spPr>
        <p:txBody>
          <a:bodyPr/>
          <a:lstStyle/>
          <a:p>
            <a:pPr>
              <a:defRPr/>
            </a:pPr>
            <a:endParaRPr lang="en-US"/>
          </a:p>
        </p:txBody>
      </p:sp>
      <p:sp>
        <p:nvSpPr>
          <p:cNvPr id="27672" name="Oval 24"/>
          <p:cNvSpPr>
            <a:spLocks noChangeArrowheads="1"/>
          </p:cNvSpPr>
          <p:nvPr/>
        </p:nvSpPr>
        <p:spPr bwMode="auto">
          <a:xfrm>
            <a:off x="1524000" y="4093464"/>
            <a:ext cx="2057400" cy="990600"/>
          </a:xfrm>
          <a:prstGeom prst="ellipse">
            <a:avLst/>
          </a:prstGeom>
          <a:solidFill>
            <a:schemeClr val="accent2"/>
          </a:solidFill>
          <a:ln w="9525">
            <a:solidFill>
              <a:schemeClr val="tx1"/>
            </a:solidFill>
            <a:round/>
            <a:headEnd/>
            <a:tailEnd/>
          </a:ln>
          <a:effectLst/>
        </p:spPr>
        <p:txBody>
          <a:bodyPr wrap="none" anchor="ctr"/>
          <a:lstStyle/>
          <a:p>
            <a:pPr algn="ctr">
              <a:defRPr/>
            </a:pPr>
            <a:r>
              <a:rPr lang="en-US" sz="2400" dirty="0">
                <a:effectLst>
                  <a:outerShdw blurRad="38100" dist="38100" dir="2700000" algn="tl">
                    <a:srgbClr val="FFFFFF"/>
                  </a:outerShdw>
                </a:effectLst>
                <a:latin typeface="+mj-lt"/>
              </a:rPr>
              <a:t>1902</a:t>
            </a:r>
          </a:p>
          <a:p>
            <a:pPr algn="ctr">
              <a:defRPr/>
            </a:pPr>
            <a:r>
              <a:rPr lang="en-US" sz="1600" dirty="0">
                <a:effectLst>
                  <a:outerShdw blurRad="38100" dist="38100" dir="2700000" algn="tl">
                    <a:srgbClr val="FFFFFF"/>
                  </a:outerShdw>
                </a:effectLst>
                <a:latin typeface="+mj-lt"/>
              </a:rPr>
              <a:t>Boys &amp; Girls Clubs</a:t>
            </a:r>
          </a:p>
          <a:p>
            <a:pPr algn="ctr">
              <a:defRPr/>
            </a:pPr>
            <a:r>
              <a:rPr lang="en-US" sz="1600" dirty="0">
                <a:effectLst>
                  <a:outerShdw blurRad="38100" dist="38100" dir="2700000" algn="tl">
                    <a:srgbClr val="FFFFFF"/>
                  </a:outerShdw>
                </a:effectLst>
                <a:latin typeface="+mj-lt"/>
              </a:rPr>
              <a:t>Established</a:t>
            </a:r>
          </a:p>
        </p:txBody>
      </p:sp>
      <p:sp>
        <p:nvSpPr>
          <p:cNvPr id="27673" name="Oval 25"/>
          <p:cNvSpPr>
            <a:spLocks noChangeArrowheads="1"/>
          </p:cNvSpPr>
          <p:nvPr/>
        </p:nvSpPr>
        <p:spPr bwMode="auto">
          <a:xfrm>
            <a:off x="5334000" y="1371600"/>
            <a:ext cx="2057400" cy="993648"/>
          </a:xfrm>
          <a:prstGeom prst="ellipse">
            <a:avLst/>
          </a:prstGeom>
          <a:solidFill>
            <a:schemeClr val="accent2"/>
          </a:solidFill>
          <a:ln w="9525">
            <a:solidFill>
              <a:schemeClr val="tx1"/>
            </a:solidFill>
            <a:round/>
            <a:headEnd/>
            <a:tailEnd/>
          </a:ln>
          <a:effectLst/>
        </p:spPr>
        <p:txBody>
          <a:bodyPr wrap="none" anchor="ctr"/>
          <a:lstStyle/>
          <a:p>
            <a:pPr algn="ctr">
              <a:defRPr/>
            </a:pPr>
            <a:r>
              <a:rPr lang="en-US" sz="2400" dirty="0">
                <a:effectLst>
                  <a:outerShdw blurRad="38100" dist="38100" dir="2700000" algn="tl">
                    <a:srgbClr val="FFFFFF"/>
                  </a:outerShdw>
                </a:effectLst>
                <a:latin typeface="+mj-lt"/>
              </a:rPr>
              <a:t>1972</a:t>
            </a:r>
            <a:endParaRPr lang="en-US" dirty="0">
              <a:effectLst>
                <a:outerShdw blurRad="38100" dist="38100" dir="2700000" algn="tl">
                  <a:srgbClr val="FFFFFF"/>
                </a:outerShdw>
              </a:effectLst>
              <a:latin typeface="+mj-lt"/>
            </a:endParaRPr>
          </a:p>
          <a:p>
            <a:pPr algn="ctr">
              <a:defRPr/>
            </a:pPr>
            <a:r>
              <a:rPr lang="en-US" sz="1600" dirty="0">
                <a:effectLst>
                  <a:outerShdw blurRad="38100" dist="38100" dir="2700000" algn="tl">
                    <a:srgbClr val="FFFFFF"/>
                  </a:outerShdw>
                </a:effectLst>
                <a:latin typeface="+mj-lt"/>
              </a:rPr>
              <a:t>Focus Broadened</a:t>
            </a:r>
          </a:p>
        </p:txBody>
      </p:sp>
      <p:sp>
        <p:nvSpPr>
          <p:cNvPr id="27674" name="Oval 26"/>
          <p:cNvSpPr>
            <a:spLocks noChangeArrowheads="1"/>
          </p:cNvSpPr>
          <p:nvPr/>
        </p:nvSpPr>
        <p:spPr bwMode="auto">
          <a:xfrm>
            <a:off x="2997708" y="3272028"/>
            <a:ext cx="2033016" cy="990600"/>
          </a:xfrm>
          <a:prstGeom prst="ellipse">
            <a:avLst/>
          </a:prstGeom>
          <a:solidFill>
            <a:schemeClr val="accent2"/>
          </a:solidFill>
          <a:ln w="9525">
            <a:solidFill>
              <a:schemeClr val="tx1"/>
            </a:solidFill>
            <a:round/>
            <a:headEnd/>
            <a:tailEnd/>
          </a:ln>
          <a:effectLst/>
        </p:spPr>
        <p:txBody>
          <a:bodyPr wrap="none" anchor="ctr"/>
          <a:lstStyle/>
          <a:p>
            <a:pPr algn="ctr">
              <a:defRPr/>
            </a:pPr>
            <a:r>
              <a:rPr lang="en-US" sz="2400" dirty="0">
                <a:effectLst>
                  <a:outerShdw blurRad="38100" dist="38100" dir="2700000" algn="tl">
                    <a:srgbClr val="FFFFFF"/>
                  </a:outerShdw>
                </a:effectLst>
              </a:rPr>
              <a:t>1911</a:t>
            </a:r>
          </a:p>
          <a:p>
            <a:pPr algn="ctr">
              <a:defRPr/>
            </a:pPr>
            <a:r>
              <a:rPr lang="en-US" sz="1600" dirty="0">
                <a:effectLst>
                  <a:outerShdw blurRad="38100" dist="38100" dir="2700000" algn="tl">
                    <a:srgbClr val="FFFFFF"/>
                  </a:outerShdw>
                </a:effectLst>
              </a:rPr>
              <a:t>4-H Name and Clover</a:t>
            </a:r>
          </a:p>
          <a:p>
            <a:pPr algn="ctr">
              <a:defRPr/>
            </a:pPr>
            <a:r>
              <a:rPr lang="en-US" sz="1600" dirty="0">
                <a:effectLst>
                  <a:outerShdw blurRad="38100" dist="38100" dir="2700000" algn="tl">
                    <a:srgbClr val="FFFFFF"/>
                  </a:outerShdw>
                </a:effectLst>
              </a:rPr>
              <a:t>Adopted</a:t>
            </a:r>
          </a:p>
        </p:txBody>
      </p:sp>
      <p:sp>
        <p:nvSpPr>
          <p:cNvPr id="27675" name="Oval 27"/>
          <p:cNvSpPr>
            <a:spLocks noChangeArrowheads="1"/>
          </p:cNvSpPr>
          <p:nvPr/>
        </p:nvSpPr>
        <p:spPr bwMode="auto">
          <a:xfrm>
            <a:off x="4108704" y="2328672"/>
            <a:ext cx="2048256" cy="981456"/>
          </a:xfrm>
          <a:prstGeom prst="ellipse">
            <a:avLst/>
          </a:prstGeom>
          <a:solidFill>
            <a:schemeClr val="accent2"/>
          </a:solidFill>
          <a:ln w="9525">
            <a:solidFill>
              <a:schemeClr val="tx1"/>
            </a:solidFill>
            <a:round/>
            <a:headEnd/>
            <a:tailEnd/>
          </a:ln>
          <a:effectLst/>
        </p:spPr>
        <p:txBody>
          <a:bodyPr wrap="none" anchor="ctr"/>
          <a:lstStyle/>
          <a:p>
            <a:pPr algn="ctr">
              <a:defRPr/>
            </a:pPr>
            <a:r>
              <a:rPr lang="en-US" sz="2400" dirty="0">
                <a:effectLst>
                  <a:outerShdw blurRad="38100" dist="38100" dir="2700000" algn="tl">
                    <a:srgbClr val="FFFFFF"/>
                  </a:outerShdw>
                </a:effectLst>
                <a:latin typeface="+mj-lt"/>
              </a:rPr>
              <a:t>1914</a:t>
            </a:r>
          </a:p>
          <a:p>
            <a:pPr algn="ctr">
              <a:defRPr/>
            </a:pPr>
            <a:r>
              <a:rPr lang="en-US" sz="1600" dirty="0">
                <a:effectLst>
                  <a:outerShdw blurRad="38100" dist="38100" dir="2700000" algn="tl">
                    <a:srgbClr val="FFFFFF"/>
                  </a:outerShdw>
                </a:effectLst>
                <a:latin typeface="+mj-lt"/>
              </a:rPr>
              <a:t>Clubs became part </a:t>
            </a:r>
          </a:p>
          <a:p>
            <a:pPr algn="ctr">
              <a:defRPr/>
            </a:pPr>
            <a:r>
              <a:rPr lang="en-US" sz="1600" dirty="0">
                <a:effectLst>
                  <a:outerShdw blurRad="38100" dist="38100" dir="2700000" algn="tl">
                    <a:srgbClr val="FFFFFF"/>
                  </a:outerShdw>
                </a:effectLst>
                <a:latin typeface="+mj-lt"/>
              </a:rPr>
              <a:t>of Agriculture Service</a:t>
            </a:r>
          </a:p>
        </p:txBody>
      </p:sp>
      <p:sp>
        <p:nvSpPr>
          <p:cNvPr id="27690" name="Oval 42"/>
          <p:cNvSpPr>
            <a:spLocks noChangeArrowheads="1"/>
          </p:cNvSpPr>
          <p:nvPr/>
        </p:nvSpPr>
        <p:spPr bwMode="auto">
          <a:xfrm>
            <a:off x="6563868" y="457200"/>
            <a:ext cx="2057400" cy="1036320"/>
          </a:xfrm>
          <a:prstGeom prst="ellipse">
            <a:avLst/>
          </a:prstGeom>
          <a:solidFill>
            <a:schemeClr val="accent2"/>
          </a:solidFill>
          <a:ln w="9525">
            <a:solidFill>
              <a:schemeClr val="tx1"/>
            </a:solidFill>
            <a:round/>
            <a:headEnd/>
            <a:tailEnd/>
          </a:ln>
          <a:effectLst/>
        </p:spPr>
        <p:txBody>
          <a:bodyPr wrap="none" anchor="ctr"/>
          <a:lstStyle/>
          <a:p>
            <a:pPr algn="ctr">
              <a:defRPr/>
            </a:pPr>
            <a:r>
              <a:rPr lang="en-US" sz="2400" dirty="0">
                <a:effectLst>
                  <a:outerShdw blurRad="38100" dist="38100" dir="2700000" algn="tl">
                    <a:srgbClr val="FFFFFF"/>
                  </a:outerShdw>
                </a:effectLst>
                <a:latin typeface="+mj-lt"/>
              </a:rPr>
              <a:t>1999</a:t>
            </a:r>
            <a:endParaRPr lang="en-US" dirty="0">
              <a:effectLst>
                <a:outerShdw blurRad="38100" dist="38100" dir="2700000" algn="tl">
                  <a:srgbClr val="FFFFFF"/>
                </a:outerShdw>
              </a:effectLst>
              <a:latin typeface="+mj-lt"/>
            </a:endParaRPr>
          </a:p>
          <a:p>
            <a:pPr algn="ctr">
              <a:defRPr/>
            </a:pPr>
            <a:r>
              <a:rPr lang="en-US" sz="1600" dirty="0">
                <a:effectLst>
                  <a:outerShdw blurRad="38100" dist="38100" dir="2700000" algn="tl">
                    <a:srgbClr val="FFFFFF"/>
                  </a:outerShdw>
                </a:effectLst>
                <a:latin typeface="+mj-lt"/>
              </a:rPr>
              <a:t>Essential Elements</a:t>
            </a:r>
          </a:p>
        </p:txBody>
      </p:sp>
      <p:sp>
        <p:nvSpPr>
          <p:cNvPr id="11" name="Slide Number Placeholder 3"/>
          <p:cNvSpPr>
            <a:spLocks noGrp="1"/>
          </p:cNvSpPr>
          <p:nvPr>
            <p:ph type="sldNum" sz="quarter" idx="12"/>
          </p:nvPr>
        </p:nvSpPr>
        <p:spPr>
          <a:xfrm>
            <a:off x="152400" y="6356350"/>
            <a:ext cx="2847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283354B6-0156-4029-A68B-6FD72FA4FC84}" type="slidenum">
              <a:rPr lang="en-US" altLang="en-US" sz="1400"/>
              <a:pPr eaLnBrk="1" hangingPunct="1"/>
              <a:t>2</a:t>
            </a:fld>
            <a:endParaRPr lang="en-US" altLang="en-US" sz="1400" dirty="0"/>
          </a:p>
        </p:txBody>
      </p:sp>
    </p:spTree>
    <p:extLst>
      <p:ext uri="{BB962C8B-B14F-4D97-AF65-F5344CB8AC3E}">
        <p14:creationId xmlns:p14="http://schemas.microsoft.com/office/powerpoint/2010/main" val="3013668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72"/>
                                        </p:tgtEl>
                                        <p:attrNameLst>
                                          <p:attrName>style.visibility</p:attrName>
                                        </p:attrNameLst>
                                      </p:cBhvr>
                                      <p:to>
                                        <p:strVal val="visible"/>
                                      </p:to>
                                    </p:set>
                                    <p:anim calcmode="lin" valueType="num">
                                      <p:cBhvr additive="base">
                                        <p:cTn id="7" dur="500" fill="hold"/>
                                        <p:tgtEl>
                                          <p:spTgt spid="27672"/>
                                        </p:tgtEl>
                                        <p:attrNameLst>
                                          <p:attrName>ppt_x</p:attrName>
                                        </p:attrNameLst>
                                      </p:cBhvr>
                                      <p:tavLst>
                                        <p:tav tm="0">
                                          <p:val>
                                            <p:strVal val="#ppt_x"/>
                                          </p:val>
                                        </p:tav>
                                        <p:tav tm="100000">
                                          <p:val>
                                            <p:strVal val="#ppt_x"/>
                                          </p:val>
                                        </p:tav>
                                      </p:tavLst>
                                    </p:anim>
                                    <p:anim calcmode="lin" valueType="num">
                                      <p:cBhvr additive="base">
                                        <p:cTn id="8" dur="500" fill="hold"/>
                                        <p:tgtEl>
                                          <p:spTgt spid="276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74"/>
                                        </p:tgtEl>
                                        <p:attrNameLst>
                                          <p:attrName>style.visibility</p:attrName>
                                        </p:attrNameLst>
                                      </p:cBhvr>
                                      <p:to>
                                        <p:strVal val="visible"/>
                                      </p:to>
                                    </p:set>
                                    <p:anim calcmode="lin" valueType="num">
                                      <p:cBhvr additive="base">
                                        <p:cTn id="13" dur="500" fill="hold"/>
                                        <p:tgtEl>
                                          <p:spTgt spid="27674"/>
                                        </p:tgtEl>
                                        <p:attrNameLst>
                                          <p:attrName>ppt_x</p:attrName>
                                        </p:attrNameLst>
                                      </p:cBhvr>
                                      <p:tavLst>
                                        <p:tav tm="0">
                                          <p:val>
                                            <p:strVal val="#ppt_x"/>
                                          </p:val>
                                        </p:tav>
                                        <p:tav tm="100000">
                                          <p:val>
                                            <p:strVal val="#ppt_x"/>
                                          </p:val>
                                        </p:tav>
                                      </p:tavLst>
                                    </p:anim>
                                    <p:anim calcmode="lin" valueType="num">
                                      <p:cBhvr additive="base">
                                        <p:cTn id="14" dur="500" fill="hold"/>
                                        <p:tgtEl>
                                          <p:spTgt spid="276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75"/>
                                        </p:tgtEl>
                                        <p:attrNameLst>
                                          <p:attrName>style.visibility</p:attrName>
                                        </p:attrNameLst>
                                      </p:cBhvr>
                                      <p:to>
                                        <p:strVal val="visible"/>
                                      </p:to>
                                    </p:set>
                                    <p:anim calcmode="lin" valueType="num">
                                      <p:cBhvr additive="base">
                                        <p:cTn id="19" dur="500" fill="hold"/>
                                        <p:tgtEl>
                                          <p:spTgt spid="27675"/>
                                        </p:tgtEl>
                                        <p:attrNameLst>
                                          <p:attrName>ppt_x</p:attrName>
                                        </p:attrNameLst>
                                      </p:cBhvr>
                                      <p:tavLst>
                                        <p:tav tm="0">
                                          <p:val>
                                            <p:strVal val="#ppt_x"/>
                                          </p:val>
                                        </p:tav>
                                        <p:tav tm="100000">
                                          <p:val>
                                            <p:strVal val="#ppt_x"/>
                                          </p:val>
                                        </p:tav>
                                      </p:tavLst>
                                    </p:anim>
                                    <p:anim calcmode="lin" valueType="num">
                                      <p:cBhvr additive="base">
                                        <p:cTn id="20" dur="500" fill="hold"/>
                                        <p:tgtEl>
                                          <p:spTgt spid="2767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73"/>
                                        </p:tgtEl>
                                        <p:attrNameLst>
                                          <p:attrName>style.visibility</p:attrName>
                                        </p:attrNameLst>
                                      </p:cBhvr>
                                      <p:to>
                                        <p:strVal val="visible"/>
                                      </p:to>
                                    </p:set>
                                    <p:anim calcmode="lin" valueType="num">
                                      <p:cBhvr additive="base">
                                        <p:cTn id="25" dur="500" fill="hold"/>
                                        <p:tgtEl>
                                          <p:spTgt spid="27673"/>
                                        </p:tgtEl>
                                        <p:attrNameLst>
                                          <p:attrName>ppt_x</p:attrName>
                                        </p:attrNameLst>
                                      </p:cBhvr>
                                      <p:tavLst>
                                        <p:tav tm="0">
                                          <p:val>
                                            <p:strVal val="#ppt_x"/>
                                          </p:val>
                                        </p:tav>
                                        <p:tav tm="100000">
                                          <p:val>
                                            <p:strVal val="#ppt_x"/>
                                          </p:val>
                                        </p:tav>
                                      </p:tavLst>
                                    </p:anim>
                                    <p:anim calcmode="lin" valueType="num">
                                      <p:cBhvr additive="base">
                                        <p:cTn id="26" dur="500" fill="hold"/>
                                        <p:tgtEl>
                                          <p:spTgt spid="2767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90"/>
                                        </p:tgtEl>
                                        <p:attrNameLst>
                                          <p:attrName>style.visibility</p:attrName>
                                        </p:attrNameLst>
                                      </p:cBhvr>
                                      <p:to>
                                        <p:strVal val="visible"/>
                                      </p:to>
                                    </p:set>
                                    <p:anim calcmode="lin" valueType="num">
                                      <p:cBhvr additive="base">
                                        <p:cTn id="31" dur="500" fill="hold"/>
                                        <p:tgtEl>
                                          <p:spTgt spid="27690"/>
                                        </p:tgtEl>
                                        <p:attrNameLst>
                                          <p:attrName>ppt_x</p:attrName>
                                        </p:attrNameLst>
                                      </p:cBhvr>
                                      <p:tavLst>
                                        <p:tav tm="0">
                                          <p:val>
                                            <p:strVal val="#ppt_x"/>
                                          </p:val>
                                        </p:tav>
                                        <p:tav tm="100000">
                                          <p:val>
                                            <p:strVal val="#ppt_x"/>
                                          </p:val>
                                        </p:tav>
                                      </p:tavLst>
                                    </p:anim>
                                    <p:anim calcmode="lin" valueType="num">
                                      <p:cBhvr additive="base">
                                        <p:cTn id="32" dur="500" fill="hold"/>
                                        <p:tgtEl>
                                          <p:spTgt spid="27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2" grpId="0" animBg="1" autoUpdateAnimBg="0"/>
      <p:bldP spid="27673" grpId="0" animBg="1" autoUpdateAnimBg="0"/>
      <p:bldP spid="27674" grpId="0" animBg="1" autoUpdateAnimBg="0"/>
      <p:bldP spid="27675" grpId="0" animBg="1" autoUpdateAnimBg="0"/>
      <p:bldP spid="2769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Essential Elements of </a:t>
            </a:r>
            <a:r>
              <a:rPr lang="en-US" altLang="en-US" sz="3200" dirty="0">
                <a:solidFill>
                  <a:schemeClr val="accent3">
                    <a:lumMod val="75000"/>
                  </a:schemeClr>
                </a:solidFill>
              </a:rPr>
              <a:t>4-H</a:t>
            </a:r>
            <a:endParaRPr lang="en-US" dirty="0"/>
          </a:p>
        </p:txBody>
      </p:sp>
      <p:graphicFrame>
        <p:nvGraphicFramePr>
          <p:cNvPr id="5" name="Group 35"/>
          <p:cNvGraphicFramePr>
            <a:graphicFrameLocks noGrp="1"/>
          </p:cNvGraphicFramePr>
          <p:nvPr>
            <p:ph/>
            <p:extLst>
              <p:ext uri="{D42A27DB-BD31-4B8C-83A1-F6EECF244321}">
                <p14:modId xmlns:p14="http://schemas.microsoft.com/office/powerpoint/2010/main" val="3557755320"/>
              </p:ext>
            </p:extLst>
          </p:nvPr>
        </p:nvGraphicFramePr>
        <p:xfrm>
          <a:off x="685800" y="1143000"/>
          <a:ext cx="7772400" cy="3962400"/>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1938528">
                <a:tc>
                  <a:txBody>
                    <a:bodyPr/>
                    <a:lstStyle/>
                    <a:p>
                      <a:pPr marL="284163" marR="0" lvl="0" indent="-284163"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Belonging</a:t>
                      </a:r>
                    </a:p>
                    <a:p>
                      <a:pPr marL="284163" marR="0" lvl="0" indent="-284163"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1.  Positive Relationship with a caring adult</a:t>
                      </a:r>
                    </a:p>
                    <a:p>
                      <a:pPr marL="284163" marR="0" lvl="0" indent="-284163"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2.  An inclusive environment</a:t>
                      </a:r>
                    </a:p>
                    <a:p>
                      <a:pPr marL="284163" marR="0" lvl="0" indent="-284163" algn="l" defTabSz="914400" rtl="0" eaLnBrk="1" fontAlgn="base" latinLnBrk="0" hangingPunct="1">
                        <a:lnSpc>
                          <a:spcPct val="100000"/>
                        </a:lnSpc>
                        <a:spcBef>
                          <a:spcPct val="20000"/>
                        </a:spcBef>
                        <a:spcAft>
                          <a:spcPct val="0"/>
                        </a:spcAft>
                        <a:buClrTx/>
                        <a:buSzTx/>
                        <a:buFontTx/>
                        <a:buAutoNum type="arabicPeriod" startAt="3"/>
                        <a:tabLst/>
                      </a:pPr>
                      <a:r>
                        <a:rPr kumimoji="0" lang="en-US" sz="1600" b="0" i="0" u="none" strike="noStrike" cap="none" normalizeH="0" baseline="0" dirty="0" smtClean="0">
                          <a:ln>
                            <a:noFill/>
                          </a:ln>
                          <a:solidFill>
                            <a:schemeClr val="tx1"/>
                          </a:solidFill>
                          <a:effectLst/>
                          <a:latin typeface="+mj-lt"/>
                        </a:rPr>
                        <a:t>A safe environment</a:t>
                      </a:r>
                    </a:p>
                    <a:p>
                      <a:pPr marL="284163" marR="0" lvl="0" indent="-284163"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50"/>
                          </a:solidFill>
                          <a:effectLst/>
                          <a:latin typeface="+mj-lt"/>
                        </a:rPr>
                        <a:t>Heart</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8925" marR="0" lvl="0" indent="-288925"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Mastery</a:t>
                      </a:r>
                    </a:p>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4.  Engagement in Learning</a:t>
                      </a:r>
                    </a:p>
                    <a:p>
                      <a:pPr marL="288925" marR="0" lvl="0" indent="-288925" algn="l" defTabSz="914400" rtl="0" eaLnBrk="1" fontAlgn="base" latinLnBrk="0" hangingPunct="1">
                        <a:lnSpc>
                          <a:spcPct val="100000"/>
                        </a:lnSpc>
                        <a:spcBef>
                          <a:spcPct val="20000"/>
                        </a:spcBef>
                        <a:spcAft>
                          <a:spcPct val="0"/>
                        </a:spcAft>
                        <a:buClrTx/>
                        <a:buSzTx/>
                        <a:buFontTx/>
                        <a:buAutoNum type="arabicPeriod" startAt="5"/>
                        <a:tabLst/>
                      </a:pPr>
                      <a:r>
                        <a:rPr kumimoji="0" lang="en-US" sz="1600" b="0" i="0" u="none" strike="noStrike" cap="none" normalizeH="0" baseline="0" dirty="0" smtClean="0">
                          <a:ln>
                            <a:noFill/>
                          </a:ln>
                          <a:solidFill>
                            <a:schemeClr val="tx1"/>
                          </a:solidFill>
                          <a:effectLst/>
                          <a:latin typeface="+mj-lt"/>
                        </a:rPr>
                        <a:t>Opportunity for Mastery</a:t>
                      </a:r>
                    </a:p>
                    <a:p>
                      <a:pPr marL="288925" marR="0" lvl="0" indent="-288925"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j-lt"/>
                      </a:endParaRPr>
                    </a:p>
                    <a:p>
                      <a:pPr marL="288925" marR="0" lvl="0" indent="-288925"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j-lt"/>
                      </a:endParaRPr>
                    </a:p>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50"/>
                          </a:solidFill>
                          <a:effectLst/>
                          <a:latin typeface="+mj-lt"/>
                        </a:rPr>
                        <a:t>Health</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95858">
                <a:tc>
                  <a:txBody>
                    <a:bodyPr/>
                    <a:lstStyle/>
                    <a:p>
                      <a:pPr marL="284163" marR="0" lvl="0" indent="-284163"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Independence</a:t>
                      </a:r>
                    </a:p>
                    <a:p>
                      <a:pPr marL="284163" marR="0" lvl="0" indent="-284163"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6.  Opportunity to see oneself as an active participant in the future</a:t>
                      </a:r>
                    </a:p>
                    <a:p>
                      <a:pPr marL="284163" marR="0" lvl="0" indent="-284163"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7. Opportunity for self-determination</a:t>
                      </a:r>
                    </a:p>
                    <a:p>
                      <a:pPr marL="284163" marR="0" lvl="0" indent="-284163"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50"/>
                          </a:solidFill>
                          <a:effectLst/>
                          <a:latin typeface="+mj-lt"/>
                        </a:rPr>
                        <a:t>Head</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84163" marR="0" lvl="0" indent="-284163"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Generosity</a:t>
                      </a:r>
                    </a:p>
                    <a:p>
                      <a:pPr marL="284163" marR="0" lvl="0" indent="-284163" algn="l" defTabSz="914400" rtl="0" eaLnBrk="1" fontAlgn="base" latinLnBrk="0" hangingPunct="1">
                        <a:lnSpc>
                          <a:spcPct val="100000"/>
                        </a:lnSpc>
                        <a:spcBef>
                          <a:spcPct val="20000"/>
                        </a:spcBef>
                        <a:spcAft>
                          <a:spcPct val="0"/>
                        </a:spcAft>
                        <a:buClrTx/>
                        <a:buSzTx/>
                        <a:buFontTx/>
                        <a:buAutoNum type="arabicPeriod" startAt="8"/>
                        <a:tabLst/>
                      </a:pPr>
                      <a:r>
                        <a:rPr kumimoji="0" lang="en-US" sz="1600" b="0" i="0" u="none" strike="noStrike" cap="none" normalizeH="0" baseline="0" dirty="0" smtClean="0">
                          <a:ln>
                            <a:noFill/>
                          </a:ln>
                          <a:solidFill>
                            <a:schemeClr val="tx1"/>
                          </a:solidFill>
                          <a:effectLst/>
                          <a:latin typeface="+mj-lt"/>
                        </a:rPr>
                        <a:t>Opportunity to value and practice service for others</a:t>
                      </a:r>
                    </a:p>
                    <a:p>
                      <a:pPr marL="284163" marR="0" lvl="0" indent="-284163" algn="l" defTabSz="914400" rtl="0" eaLnBrk="1" fontAlgn="base" latinLnBrk="0" hangingPunct="1">
                        <a:lnSpc>
                          <a:spcPct val="100000"/>
                        </a:lnSpc>
                        <a:spcBef>
                          <a:spcPct val="20000"/>
                        </a:spcBef>
                        <a:spcAft>
                          <a:spcPct val="0"/>
                        </a:spcAft>
                        <a:buClrTx/>
                        <a:buSzTx/>
                        <a:buFontTx/>
                        <a:buAutoNum type="arabicPeriod" startAt="8"/>
                        <a:tabLst/>
                      </a:pPr>
                      <a:endParaRPr kumimoji="0" lang="en-US" sz="1600" b="0" i="0" u="none" strike="noStrike" cap="none" normalizeH="0" baseline="0" dirty="0" smtClean="0">
                        <a:ln>
                          <a:noFill/>
                        </a:ln>
                        <a:solidFill>
                          <a:schemeClr val="tx1"/>
                        </a:solidFill>
                        <a:effectLst/>
                        <a:latin typeface="+mj-lt"/>
                      </a:endParaRPr>
                    </a:p>
                    <a:p>
                      <a:pPr marL="284163" marR="0" lvl="0" indent="-284163"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50"/>
                          </a:solidFill>
                          <a:effectLst/>
                          <a:latin typeface="+mj-lt"/>
                        </a:rPr>
                        <a:t>Hands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9273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is </a:t>
            </a:r>
            <a:r>
              <a:rPr lang="en-US" sz="3600" dirty="0" smtClean="0">
                <a:solidFill>
                  <a:srgbClr val="00B050"/>
                </a:solidFill>
              </a:rPr>
              <a:t>4-H</a:t>
            </a:r>
            <a:r>
              <a:rPr lang="en-US" sz="3600" dirty="0" smtClean="0"/>
              <a:t>?</a:t>
            </a:r>
            <a:endParaRPr lang="en-US" sz="3600" dirty="0"/>
          </a:p>
        </p:txBody>
      </p:sp>
      <p:sp>
        <p:nvSpPr>
          <p:cNvPr id="3" name="Content Placeholder 2"/>
          <p:cNvSpPr>
            <a:spLocks noGrp="1"/>
          </p:cNvSpPr>
          <p:nvPr>
            <p:ph idx="1"/>
          </p:nvPr>
        </p:nvSpPr>
        <p:spPr/>
        <p:txBody>
          <a:bodyPr>
            <a:normAutofit/>
          </a:bodyPr>
          <a:lstStyle/>
          <a:p>
            <a:pPr marL="457200" indent="-457200">
              <a:buClr>
                <a:schemeClr val="accent2"/>
              </a:buClr>
              <a:buFont typeface="Wingdings" panose="05000000000000000000" pitchFamily="2" charset="2"/>
              <a:buChar char="§"/>
            </a:pPr>
            <a:r>
              <a:rPr lang="en-US" altLang="en-US" sz="3200" dirty="0"/>
              <a:t>Youth development component of the Cooperative Extension Service</a:t>
            </a:r>
          </a:p>
          <a:p>
            <a:pPr marL="457200" indent="-457200">
              <a:buClr>
                <a:schemeClr val="accent2"/>
              </a:buClr>
              <a:buFont typeface="Wingdings" panose="05000000000000000000" pitchFamily="2" charset="2"/>
              <a:buChar char="§"/>
            </a:pPr>
            <a:r>
              <a:rPr lang="en-US" altLang="en-US" sz="3200" dirty="0"/>
              <a:t>Largest youth serving organization in the world</a:t>
            </a:r>
          </a:p>
          <a:p>
            <a:pPr marL="457200" indent="-457200">
              <a:buClr>
                <a:schemeClr val="accent2"/>
              </a:buClr>
              <a:buFont typeface="Wingdings" panose="05000000000000000000" pitchFamily="2" charset="2"/>
              <a:buChar char="§"/>
            </a:pPr>
            <a:r>
              <a:rPr lang="en-US" altLang="en-US" sz="3200" dirty="0"/>
              <a:t>Primary purpose is education and youth </a:t>
            </a:r>
            <a:r>
              <a:rPr lang="en-US" altLang="en-US" sz="3200" dirty="0" smtClean="0"/>
              <a:t>development</a:t>
            </a:r>
            <a:endParaRPr lang="en-US" altLang="en-US" sz="3200" dirty="0"/>
          </a:p>
        </p:txBody>
      </p:sp>
      <p:sp>
        <p:nvSpPr>
          <p:cNvPr id="143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283354B6-0156-4029-A68B-6FD72FA4FC84}" type="slidenum">
              <a:rPr lang="en-US" altLang="en-US" sz="1400"/>
              <a:pPr eaLnBrk="1" hangingPunct="1"/>
              <a:t>4</a:t>
            </a:fld>
            <a:endParaRPr lang="en-US" altLang="en-US" sz="1400" dirty="0"/>
          </a:p>
        </p:txBody>
      </p:sp>
    </p:spTree>
    <p:extLst>
      <p:ext uri="{BB962C8B-B14F-4D97-AF65-F5344CB8AC3E}">
        <p14:creationId xmlns:p14="http://schemas.microsoft.com/office/powerpoint/2010/main" val="4280249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4-H</a:t>
            </a:r>
            <a:r>
              <a:rPr lang="en-US" b="1" dirty="0" smtClean="0"/>
              <a:t> Name and Emblem</a:t>
            </a:r>
            <a:endParaRPr lang="en-US" b="1" dirty="0"/>
          </a:p>
        </p:txBody>
      </p:sp>
      <p:sp>
        <p:nvSpPr>
          <p:cNvPr id="3" name="Content Placeholder 2"/>
          <p:cNvSpPr>
            <a:spLocks noGrp="1"/>
          </p:cNvSpPr>
          <p:nvPr>
            <p:ph sz="quarter" idx="13"/>
          </p:nvPr>
        </p:nvSpPr>
        <p:spPr/>
        <p:txBody>
          <a:bodyPr>
            <a:noAutofit/>
          </a:bodyPr>
          <a:lstStyle/>
          <a:p>
            <a:pPr marL="68580" indent="0">
              <a:buNone/>
            </a:pPr>
            <a:r>
              <a:rPr lang="en-US" b="1" dirty="0"/>
              <a:t>4-H Colors</a:t>
            </a:r>
            <a:endParaRPr lang="en-US" dirty="0"/>
          </a:p>
          <a:p>
            <a:pPr marL="68580" indent="0">
              <a:buNone/>
            </a:pPr>
            <a:r>
              <a:rPr lang="en-US" sz="1600" b="1" dirty="0">
                <a:solidFill>
                  <a:srgbClr val="00B050"/>
                </a:solidFill>
              </a:rPr>
              <a:t>The 4-H colors are green and white.</a:t>
            </a:r>
          </a:p>
          <a:p>
            <a:pPr lvl="0"/>
            <a:r>
              <a:rPr lang="en-US" dirty="0"/>
              <a:t>White symbolizes purity and high ideals.</a:t>
            </a:r>
          </a:p>
          <a:p>
            <a:pPr lvl="0"/>
            <a:r>
              <a:rPr lang="en-US" dirty="0"/>
              <a:t>Green, nature’s most prominent color symbolizes growth</a:t>
            </a:r>
            <a:r>
              <a:rPr lang="en-US" dirty="0" smtClean="0"/>
              <a:t>.</a:t>
            </a:r>
          </a:p>
          <a:p>
            <a:pPr marL="68580" lvl="0" indent="0">
              <a:buNone/>
            </a:pPr>
            <a:r>
              <a:rPr lang="en-US" b="1" dirty="0" smtClean="0"/>
              <a:t>4-H Name and Emblem  </a:t>
            </a:r>
            <a:r>
              <a:rPr lang="en-US" sz="1400" dirty="0">
                <a:hlinkClick r:id="rId3"/>
              </a:rPr>
              <a:t>www.nifa.usda.gov/nea/family/res/youthdev_res_name_emblem.html </a:t>
            </a:r>
            <a:endParaRPr lang="en-US" sz="1400" dirty="0" smtClean="0"/>
          </a:p>
          <a:p>
            <a:pPr marL="68580" lvl="0" indent="0">
              <a:buNone/>
            </a:pPr>
            <a:r>
              <a:rPr lang="en-US" b="1" dirty="0" smtClean="0"/>
              <a:t>4-H Ritual</a:t>
            </a:r>
            <a:endParaRPr lang="en-US" b="1" dirty="0"/>
          </a:p>
        </p:txBody>
      </p:sp>
      <p:sp>
        <p:nvSpPr>
          <p:cNvPr id="4" name="Content Placeholder 3"/>
          <p:cNvSpPr>
            <a:spLocks noGrp="1"/>
          </p:cNvSpPr>
          <p:nvPr>
            <p:ph sz="quarter" idx="4294967295"/>
          </p:nvPr>
        </p:nvSpPr>
        <p:spPr>
          <a:xfrm>
            <a:off x="4800600" y="1143000"/>
            <a:ext cx="4038600" cy="4038600"/>
          </a:xfrm>
          <a:prstGeom prst="rect">
            <a:avLst/>
          </a:prstGeom>
        </p:spPr>
        <p:txBody>
          <a:bodyPr>
            <a:noAutofit/>
          </a:bodyPr>
          <a:lstStyle/>
          <a:p>
            <a:pPr marL="68580" indent="0">
              <a:buNone/>
            </a:pPr>
            <a:r>
              <a:rPr lang="en-US" b="1" dirty="0"/>
              <a:t>I Pledge … </a:t>
            </a:r>
            <a:endParaRPr lang="en-US" dirty="0"/>
          </a:p>
          <a:p>
            <a:pPr marL="68580" indent="0">
              <a:buNone/>
            </a:pPr>
            <a:r>
              <a:rPr lang="en-US" sz="2200" dirty="0"/>
              <a:t>My Head to clearer thinking,</a:t>
            </a:r>
          </a:p>
          <a:p>
            <a:pPr marL="68580" indent="0">
              <a:buNone/>
            </a:pPr>
            <a:r>
              <a:rPr lang="en-US" sz="2200" dirty="0"/>
              <a:t>My Heart to greater loyalty,</a:t>
            </a:r>
          </a:p>
          <a:p>
            <a:pPr marL="68580" indent="0">
              <a:buNone/>
            </a:pPr>
            <a:r>
              <a:rPr lang="en-US" sz="2200" dirty="0"/>
              <a:t>My Hands to larger service, and</a:t>
            </a:r>
          </a:p>
          <a:p>
            <a:pPr marL="68580" indent="0">
              <a:buNone/>
            </a:pPr>
            <a:r>
              <a:rPr lang="en-US" sz="2200" dirty="0"/>
              <a:t>My Health to better living,</a:t>
            </a:r>
          </a:p>
          <a:p>
            <a:pPr marL="68580" indent="0">
              <a:buNone/>
            </a:pPr>
            <a:r>
              <a:rPr lang="en-US" sz="2200" dirty="0"/>
              <a:t>For My Club, my Community, my Country and my World</a:t>
            </a:r>
            <a:r>
              <a:rPr lang="en-US" sz="2200" dirty="0" smtClean="0"/>
              <a:t>.</a:t>
            </a:r>
          </a:p>
          <a:p>
            <a:pPr marL="68580" indent="0">
              <a:buNone/>
            </a:pPr>
            <a:endParaRPr lang="en-US" sz="800" b="1" dirty="0" smtClean="0"/>
          </a:p>
        </p:txBody>
      </p:sp>
    </p:spTree>
    <p:extLst>
      <p:ext uri="{BB962C8B-B14F-4D97-AF65-F5344CB8AC3E}">
        <p14:creationId xmlns:p14="http://schemas.microsoft.com/office/powerpoint/2010/main" val="614865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3">
                    <a:lumMod val="75000"/>
                  </a:schemeClr>
                </a:solidFill>
                <a:effectLst/>
              </a:rPr>
              <a:t>4-H</a:t>
            </a:r>
            <a:r>
              <a:rPr lang="en-US" sz="3600" dirty="0">
                <a:effectLst/>
              </a:rPr>
              <a:t> educates through</a:t>
            </a:r>
            <a:r>
              <a:rPr lang="en-US" sz="3600" dirty="0" smtClean="0">
                <a:effectLst/>
              </a:rPr>
              <a:t>…</a:t>
            </a:r>
            <a:endParaRPr lang="en-US" sz="3200" dirty="0"/>
          </a:p>
        </p:txBody>
      </p:sp>
      <p:sp>
        <p:nvSpPr>
          <p:cNvPr id="3" name="Content Placeholder 2"/>
          <p:cNvSpPr>
            <a:spLocks noGrp="1"/>
          </p:cNvSpPr>
          <p:nvPr>
            <p:ph idx="1"/>
          </p:nvPr>
        </p:nvSpPr>
        <p:spPr/>
        <p:txBody>
          <a:bodyPr>
            <a:normAutofit/>
          </a:bodyPr>
          <a:lstStyle/>
          <a:p>
            <a:pPr marL="457200" indent="-457200">
              <a:buClr>
                <a:schemeClr val="accent2"/>
              </a:buClr>
              <a:buFont typeface="Wingdings" panose="05000000000000000000" pitchFamily="2" charset="2"/>
              <a:buChar char="§"/>
            </a:pPr>
            <a:r>
              <a:rPr lang="en-US" altLang="en-US" sz="2800" dirty="0"/>
              <a:t>Individual Project Work</a:t>
            </a:r>
          </a:p>
          <a:p>
            <a:pPr marL="457200" indent="-457200">
              <a:buClr>
                <a:schemeClr val="accent2"/>
              </a:buClr>
              <a:buFont typeface="Wingdings" panose="05000000000000000000" pitchFamily="2" charset="2"/>
              <a:buChar char="§"/>
            </a:pPr>
            <a:r>
              <a:rPr lang="en-US" altLang="en-US" sz="2800" dirty="0"/>
              <a:t>Local Clubs</a:t>
            </a:r>
          </a:p>
          <a:p>
            <a:pPr marL="457200" indent="-457200">
              <a:buClr>
                <a:schemeClr val="accent2"/>
              </a:buClr>
              <a:buFont typeface="Wingdings" panose="05000000000000000000" pitchFamily="2" charset="2"/>
              <a:buChar char="§"/>
            </a:pPr>
            <a:r>
              <a:rPr lang="en-US" altLang="en-US" sz="2800" dirty="0"/>
              <a:t>County, District and State   Activities and Events</a:t>
            </a:r>
          </a:p>
          <a:p>
            <a:pPr marL="457200" indent="-457200">
              <a:buClr>
                <a:schemeClr val="accent2"/>
              </a:buClr>
              <a:buFont typeface="Wingdings" panose="05000000000000000000" pitchFamily="2" charset="2"/>
              <a:buChar char="§"/>
            </a:pPr>
            <a:r>
              <a:rPr lang="en-US" altLang="en-US" sz="2800" dirty="0"/>
              <a:t>Short-Term Programs</a:t>
            </a:r>
          </a:p>
          <a:p>
            <a:pPr marL="457200" indent="-457200">
              <a:buClr>
                <a:schemeClr val="accent2"/>
              </a:buClr>
              <a:buFont typeface="Wingdings" panose="05000000000000000000" pitchFamily="2" charset="2"/>
              <a:buChar char="§"/>
            </a:pPr>
            <a:r>
              <a:rPr lang="en-US" altLang="en-US" sz="2800" dirty="0"/>
              <a:t>School Enrichment</a:t>
            </a:r>
          </a:p>
          <a:p>
            <a:pPr marL="457200" indent="-457200">
              <a:buClr>
                <a:schemeClr val="accent2"/>
              </a:buClr>
              <a:buFont typeface="Wingdings" panose="05000000000000000000" pitchFamily="2" charset="2"/>
              <a:buChar char="§"/>
            </a:pPr>
            <a:r>
              <a:rPr lang="en-US" altLang="en-US" sz="2800" dirty="0"/>
              <a:t>Afterschool </a:t>
            </a:r>
            <a:r>
              <a:rPr lang="en-US" altLang="en-US" sz="2800" dirty="0" smtClean="0"/>
              <a:t>Programs</a:t>
            </a:r>
            <a:endParaRPr lang="en-US" altLang="en-US" sz="3200" dirty="0"/>
          </a:p>
        </p:txBody>
      </p:sp>
      <p:sp>
        <p:nvSpPr>
          <p:cNvPr id="153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2801BB14-B375-4F6D-BE55-B3A89B7DC695}" type="slidenum">
              <a:rPr lang="en-US" altLang="en-US" sz="1400"/>
              <a:pPr eaLnBrk="1" hangingPunct="1"/>
              <a:t>6</a:t>
            </a:fld>
            <a:endParaRPr lang="en-US" altLang="en-US" sz="1400"/>
          </a:p>
        </p:txBody>
      </p:sp>
    </p:spTree>
    <p:extLst>
      <p:ext uri="{BB962C8B-B14F-4D97-AF65-F5344CB8AC3E}">
        <p14:creationId xmlns:p14="http://schemas.microsoft.com/office/powerpoint/2010/main" val="171507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3">
                    <a:lumMod val="75000"/>
                  </a:schemeClr>
                </a:solidFill>
                <a:effectLst/>
              </a:rPr>
              <a:t>4-H</a:t>
            </a:r>
            <a:r>
              <a:rPr lang="en-US" sz="3600" dirty="0">
                <a:effectLst>
                  <a:outerShdw blurRad="38100" dist="38100" dir="2700000" algn="tl">
                    <a:srgbClr val="C0C0C0"/>
                  </a:outerShdw>
                </a:effectLst>
              </a:rPr>
              <a:t> </a:t>
            </a:r>
            <a:r>
              <a:rPr lang="en-US" sz="3600" dirty="0" smtClean="0">
                <a:effectLst/>
              </a:rPr>
              <a:t>Membership</a:t>
            </a:r>
            <a:endParaRPr lang="en-US" sz="3200" dirty="0"/>
          </a:p>
        </p:txBody>
      </p:sp>
      <p:sp>
        <p:nvSpPr>
          <p:cNvPr id="3" name="Content Placeholder 2"/>
          <p:cNvSpPr>
            <a:spLocks noGrp="1"/>
          </p:cNvSpPr>
          <p:nvPr>
            <p:ph idx="1"/>
          </p:nvPr>
        </p:nvSpPr>
        <p:spPr>
          <a:xfrm>
            <a:off x="500092" y="1066800"/>
            <a:ext cx="6050060" cy="4038601"/>
          </a:xfrm>
        </p:spPr>
        <p:txBody>
          <a:bodyPr>
            <a:normAutofit fontScale="92500" lnSpcReduction="10000"/>
          </a:bodyPr>
          <a:lstStyle/>
          <a:p>
            <a:pPr>
              <a:buClr>
                <a:schemeClr val="accent2"/>
              </a:buClr>
              <a:buNone/>
              <a:defRPr/>
            </a:pPr>
            <a:r>
              <a:rPr lang="en-US" sz="4000" b="1" dirty="0">
                <a:solidFill>
                  <a:schemeClr val="accent2"/>
                </a:solidFill>
                <a:effectLst>
                  <a:outerShdw blurRad="38100" dist="38100" dir="2700000" algn="tl">
                    <a:srgbClr val="C0C0C0"/>
                  </a:outerShdw>
                </a:effectLst>
              </a:rPr>
              <a:t>5-19 years old</a:t>
            </a:r>
          </a:p>
          <a:p>
            <a:pPr marL="457200" indent="-457200">
              <a:buClr>
                <a:schemeClr val="accent2"/>
              </a:buClr>
              <a:buFont typeface="Wingdings" panose="05000000000000000000" pitchFamily="2" charset="2"/>
              <a:buChar char="§"/>
              <a:defRPr/>
            </a:pPr>
            <a:r>
              <a:rPr lang="en-US" sz="4000" dirty="0" smtClean="0"/>
              <a:t>Traditional </a:t>
            </a:r>
            <a:r>
              <a:rPr lang="en-US" sz="4000" dirty="0"/>
              <a:t>membership 9-19 years </a:t>
            </a:r>
            <a:r>
              <a:rPr lang="en-US" sz="4000" dirty="0" smtClean="0"/>
              <a:t>old</a:t>
            </a:r>
          </a:p>
          <a:p>
            <a:pPr marL="457200" indent="-457200">
              <a:buClr>
                <a:schemeClr val="accent2"/>
              </a:buClr>
              <a:buFont typeface="Wingdings" panose="05000000000000000000" pitchFamily="2" charset="2"/>
              <a:buChar char="§"/>
              <a:defRPr/>
            </a:pPr>
            <a:r>
              <a:rPr lang="en-US" sz="4000" dirty="0"/>
              <a:t>Cloverbuds – non-competitive program for 5-8 year </a:t>
            </a:r>
            <a:r>
              <a:rPr lang="en-US" sz="4000" dirty="0" smtClean="0"/>
              <a:t>olds</a:t>
            </a:r>
          </a:p>
          <a:p>
            <a:pPr marL="0" indent="0">
              <a:buClr>
                <a:schemeClr val="accent2"/>
              </a:buClr>
              <a:buNone/>
              <a:defRPr/>
            </a:pPr>
            <a:r>
              <a:rPr lang="en-US" sz="1700" dirty="0">
                <a:hlinkClick r:id="rId3"/>
              </a:rPr>
              <a:t>http://4h.okstate.edu/literature-links/lit-online/others/policies-and-promo-items</a:t>
            </a:r>
            <a:endParaRPr lang="en-US" dirty="0"/>
          </a:p>
        </p:txBody>
      </p:sp>
      <p:sp>
        <p:nvSpPr>
          <p:cNvPr id="163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EE26B1D9-3CB4-45F0-BB5F-A97DFC84E9C6}" type="slidenum">
              <a:rPr lang="en-US" altLang="en-US" sz="1400"/>
              <a:pPr eaLnBrk="1" hangingPunct="1"/>
              <a:t>7</a:t>
            </a:fld>
            <a:endParaRPr lang="en-US" altLang="en-US" sz="1400"/>
          </a:p>
        </p:txBody>
      </p:sp>
      <p:pic>
        <p:nvPicPr>
          <p:cNvPr id="33814" name="Picture 22" descr="RAIS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0152" y="2667000"/>
            <a:ext cx="22923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757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3814"/>
                                        </p:tgtEl>
                                        <p:attrNameLst>
                                          <p:attrName>style.visibility</p:attrName>
                                        </p:attrNameLst>
                                      </p:cBhvr>
                                      <p:to>
                                        <p:strVal val="visible"/>
                                      </p:to>
                                    </p:set>
                                    <p:anim calcmode="lin" valueType="num">
                                      <p:cBhvr>
                                        <p:cTn id="7" dur="1000" fill="hold"/>
                                        <p:tgtEl>
                                          <p:spTgt spid="33814"/>
                                        </p:tgtEl>
                                        <p:attrNameLst>
                                          <p:attrName>ppt_w</p:attrName>
                                        </p:attrNameLst>
                                      </p:cBhvr>
                                      <p:tavLst>
                                        <p:tav tm="0">
                                          <p:val>
                                            <p:fltVal val="0"/>
                                          </p:val>
                                        </p:tav>
                                        <p:tav tm="100000">
                                          <p:val>
                                            <p:strVal val="#ppt_w"/>
                                          </p:val>
                                        </p:tav>
                                      </p:tavLst>
                                    </p:anim>
                                    <p:anim calcmode="lin" valueType="num">
                                      <p:cBhvr>
                                        <p:cTn id="8" dur="1000" fill="hold"/>
                                        <p:tgtEl>
                                          <p:spTgt spid="33814"/>
                                        </p:tgtEl>
                                        <p:attrNameLst>
                                          <p:attrName>ppt_h</p:attrName>
                                        </p:attrNameLst>
                                      </p:cBhvr>
                                      <p:tavLst>
                                        <p:tav tm="0">
                                          <p:val>
                                            <p:fltVal val="0"/>
                                          </p:val>
                                        </p:tav>
                                        <p:tav tm="100000">
                                          <p:val>
                                            <p:strVal val="#ppt_h"/>
                                          </p:val>
                                        </p:tav>
                                      </p:tavLst>
                                    </p:anim>
                                    <p:anim calcmode="lin" valueType="num">
                                      <p:cBhvr>
                                        <p:cTn id="9" dur="1000" fill="hold"/>
                                        <p:tgtEl>
                                          <p:spTgt spid="338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8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927" y="1520131"/>
            <a:ext cx="7772400" cy="3432869"/>
          </a:xfrm>
        </p:spPr>
        <p:txBody>
          <a:bodyPr/>
          <a:lstStyle/>
          <a:p>
            <a:r>
              <a:rPr lang="en-US" dirty="0" smtClean="0"/>
              <a:t>PowerPoint</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832" y="609600"/>
            <a:ext cx="3553968" cy="266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812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Activity</a:t>
            </a:r>
            <a:endParaRPr lang="en-US" sz="8000" dirty="0"/>
          </a:p>
        </p:txBody>
      </p:sp>
      <p:sp>
        <p:nvSpPr>
          <p:cNvPr id="3" name="Text Placeholder 2"/>
          <p:cNvSpPr>
            <a:spLocks noGrp="1"/>
          </p:cNvSpPr>
          <p:nvPr>
            <p:ph type="body" idx="1"/>
          </p:nvPr>
        </p:nvSpPr>
        <p:spPr/>
        <p:txBody>
          <a:bodyPr>
            <a:normAutofit/>
          </a:bodyPr>
          <a:lstStyle/>
          <a:p>
            <a:r>
              <a:rPr lang="en-US" dirty="0" smtClean="0"/>
              <a:t>Introduce National </a:t>
            </a:r>
            <a:r>
              <a:rPr lang="en-US" dirty="0"/>
              <a:t>4-H History </a:t>
            </a:r>
            <a:r>
              <a:rPr lang="en-US" dirty="0" smtClean="0"/>
              <a:t>Preservation Program </a:t>
            </a:r>
            <a:r>
              <a:rPr lang="en-US" dirty="0" smtClean="0">
                <a:hlinkClick r:id="rId3"/>
              </a:rPr>
              <a:t>http</a:t>
            </a:r>
            <a:r>
              <a:rPr lang="en-US" dirty="0">
                <a:hlinkClick r:id="rId3"/>
              </a:rPr>
              <a:t>://4-hhistorypreservation.com/voices</a:t>
            </a:r>
            <a:r>
              <a:rPr lang="en-US" dirty="0" smtClean="0">
                <a:hlinkClick r:id="rId3"/>
              </a:rPr>
              <a:t>/</a:t>
            </a:r>
            <a:r>
              <a:rPr lang="en-US" dirty="0" smtClean="0"/>
              <a:t>  or OK Hobbies and Collectable Project 4H.HLTH 402-413</a:t>
            </a:r>
            <a:endParaRPr lang="en-US" dirty="0"/>
          </a:p>
        </p:txBody>
      </p:sp>
    </p:spTree>
    <p:extLst>
      <p:ext uri="{BB962C8B-B14F-4D97-AF65-F5344CB8AC3E}">
        <p14:creationId xmlns:p14="http://schemas.microsoft.com/office/powerpoint/2010/main" val="880535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1146</TotalTime>
  <Words>1886</Words>
  <Application>Microsoft Office PowerPoint</Application>
  <PresentationFormat>On-screen Show (4:3)</PresentationFormat>
  <Paragraphs>203</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Century Gothic</vt:lpstr>
      <vt:lpstr>Courier New</vt:lpstr>
      <vt:lpstr>Palatino Linotype</vt:lpstr>
      <vt:lpstr>Times New Roman</vt:lpstr>
      <vt:lpstr>Wingdings</vt:lpstr>
      <vt:lpstr>Executive</vt:lpstr>
      <vt:lpstr>PowerPoint Presentation</vt:lpstr>
      <vt:lpstr>History of 4-H</vt:lpstr>
      <vt:lpstr>Essential Elements of 4-H</vt:lpstr>
      <vt:lpstr>What is 4-H?</vt:lpstr>
      <vt:lpstr>4-H Name and Emblem</vt:lpstr>
      <vt:lpstr>4-H educates through…</vt:lpstr>
      <vt:lpstr>4-H Membership</vt:lpstr>
      <vt:lpstr>PowerPoint</vt:lpstr>
      <vt:lpstr>Activity</vt:lpstr>
      <vt:lpstr>Activity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Karla Knoepfli</dc:creator>
  <cp:lastModifiedBy>Knoepfli, Karla</cp:lastModifiedBy>
  <cp:revision>64</cp:revision>
  <dcterms:created xsi:type="dcterms:W3CDTF">2013-10-30T01:40:19Z</dcterms:created>
  <dcterms:modified xsi:type="dcterms:W3CDTF">2017-04-23T21:07:03Z</dcterms:modified>
</cp:coreProperties>
</file>