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12"/>
  </p:notesMasterIdLst>
  <p:handoutMasterIdLst>
    <p:handoutMasterId r:id="rId13"/>
  </p:handoutMasterIdLst>
  <p:sldIdLst>
    <p:sldId id="310" r:id="rId2"/>
    <p:sldId id="325" r:id="rId3"/>
    <p:sldId id="326" r:id="rId4"/>
    <p:sldId id="327" r:id="rId5"/>
    <p:sldId id="328" r:id="rId6"/>
    <p:sldId id="329" r:id="rId7"/>
    <p:sldId id="330" r:id="rId8"/>
    <p:sldId id="331" r:id="rId9"/>
    <p:sldId id="332" r:id="rId10"/>
    <p:sldId id="333" r:id="rId11"/>
  </p:sldIdLst>
  <p:sldSz cx="9144000" cy="6858000" type="screen4x3"/>
  <p:notesSz cx="6881813" cy="92964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8439" autoAdjust="0"/>
  </p:normalViewPr>
  <p:slideViewPr>
    <p:cSldViewPr>
      <p:cViewPr varScale="1">
        <p:scale>
          <a:sx n="87" d="100"/>
          <a:sy n="87" d="100"/>
        </p:scale>
        <p:origin x="102" y="244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42" y="43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440907"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eaLnBrk="0" hangingPunct="0">
              <a:defRPr sz="1200">
                <a:effectLst>
                  <a:outerShdw blurRad="38100" dist="38100" dir="2700000" algn="tl">
                    <a:srgbClr val="C0C0C0"/>
                  </a:outerShdw>
                </a:effectLst>
                <a:latin typeface="Comic Sans MS" pitchFamily="66" charset="0"/>
              </a:defRPr>
            </a:lvl1pPr>
          </a:lstStyle>
          <a:p>
            <a:pPr>
              <a:defRPr/>
            </a:pPr>
            <a:r>
              <a:rPr lang="en-US">
                <a:effectLst/>
              </a:rPr>
              <a:t>Oklahoma 4-H Core Competencies, Unit 1</a:t>
            </a:r>
          </a:p>
          <a:p>
            <a:pPr>
              <a:defRPr/>
            </a:pPr>
            <a:r>
              <a:rPr lang="en-US">
                <a:effectLst/>
              </a:rPr>
              <a:t>This is 4-H</a:t>
            </a:r>
          </a:p>
          <a:p>
            <a:pPr>
              <a:defRPr/>
            </a:pPr>
            <a:endParaRPr lang="en-US"/>
          </a:p>
        </p:txBody>
      </p:sp>
      <p:sp>
        <p:nvSpPr>
          <p:cNvPr id="57347" name="Rectangle 3"/>
          <p:cNvSpPr>
            <a:spLocks noGrp="1" noChangeArrowheads="1"/>
          </p:cNvSpPr>
          <p:nvPr>
            <p:ph type="dt" sz="quarter" idx="1"/>
          </p:nvPr>
        </p:nvSpPr>
        <p:spPr bwMode="auto">
          <a:xfrm>
            <a:off x="3899173" y="0"/>
            <a:ext cx="2982640"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latin typeface="Comic Sans MS" pitchFamily="66" charset="0"/>
              </a:defRPr>
            </a:lvl1pPr>
          </a:lstStyle>
          <a:p>
            <a:pPr>
              <a:defRPr/>
            </a:pPr>
            <a:r>
              <a:rPr lang="en-US"/>
              <a:t>Instructional Guide for PowerPoint </a:t>
            </a:r>
          </a:p>
          <a:p>
            <a:pPr>
              <a:defRPr/>
            </a:pPr>
            <a:r>
              <a:rPr lang="en-US"/>
              <a:t>located in section Teaching Outlines</a:t>
            </a:r>
          </a:p>
        </p:txBody>
      </p:sp>
      <p:sp>
        <p:nvSpPr>
          <p:cNvPr id="57348" name="Rectangle 4"/>
          <p:cNvSpPr>
            <a:spLocks noGrp="1" noChangeArrowheads="1"/>
          </p:cNvSpPr>
          <p:nvPr>
            <p:ph type="ftr" sz="quarter" idx="2"/>
          </p:nvPr>
        </p:nvSpPr>
        <p:spPr bwMode="auto">
          <a:xfrm>
            <a:off x="0" y="8831580"/>
            <a:ext cx="298264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outerShdw blurRad="38100" dist="38100" dir="2700000" algn="tl">
                    <a:srgbClr val="C0C0C0"/>
                  </a:outerShdw>
                </a:effectLst>
              </a:defRPr>
            </a:lvl1pPr>
          </a:lstStyle>
          <a:p>
            <a:pPr>
              <a:defRPr/>
            </a:pPr>
            <a:endParaRPr lang="en-US"/>
          </a:p>
        </p:txBody>
      </p:sp>
      <p:sp>
        <p:nvSpPr>
          <p:cNvPr id="57349" name="Rectangle 5"/>
          <p:cNvSpPr>
            <a:spLocks noGrp="1" noChangeArrowheads="1"/>
          </p:cNvSpPr>
          <p:nvPr>
            <p:ph type="sldNum" sz="quarter" idx="3"/>
          </p:nvPr>
        </p:nvSpPr>
        <p:spPr bwMode="auto">
          <a:xfrm>
            <a:off x="3899173" y="8831580"/>
            <a:ext cx="2982640"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outerShdw blurRad="38100" dist="38100" dir="2700000" algn="tl">
                    <a:srgbClr val="C0C0C0"/>
                  </a:outerShdw>
                </a:effectLst>
              </a:defRPr>
            </a:lvl1pPr>
          </a:lstStyle>
          <a:p>
            <a:pPr>
              <a:defRPr/>
            </a:pPr>
            <a:fld id="{CBDC14D5-A915-4F14-8892-18AA0B858FC3}" type="slidenum">
              <a:rPr lang="en-US"/>
              <a:pPr>
                <a:defRPr/>
              </a:pPr>
              <a:t>‹#›</a:t>
            </a:fld>
            <a:endParaRPr lang="en-US"/>
          </a:p>
        </p:txBody>
      </p:sp>
    </p:spTree>
    <p:extLst>
      <p:ext uri="{BB962C8B-B14F-4D97-AF65-F5344CB8AC3E}">
        <p14:creationId xmlns:p14="http://schemas.microsoft.com/office/powerpoint/2010/main" val="251149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2641"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a:defRPr sz="1200">
                <a:effectLst/>
              </a:defRPr>
            </a:lvl1pPr>
          </a:lstStyle>
          <a:p>
            <a:pPr>
              <a:defRPr/>
            </a:pPr>
            <a:endParaRPr lang="en-US"/>
          </a:p>
        </p:txBody>
      </p:sp>
      <p:sp>
        <p:nvSpPr>
          <p:cNvPr id="7171" name="Rectangle 3"/>
          <p:cNvSpPr>
            <a:spLocks noGrp="1" noChangeArrowheads="1"/>
          </p:cNvSpPr>
          <p:nvPr>
            <p:ph type="dt" idx="1"/>
          </p:nvPr>
        </p:nvSpPr>
        <p:spPr bwMode="auto">
          <a:xfrm>
            <a:off x="3899173" y="0"/>
            <a:ext cx="2982640"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19188" y="698500"/>
            <a:ext cx="4643437"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8097" y="4415790"/>
            <a:ext cx="5045621" cy="418338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31580"/>
            <a:ext cx="298264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defRPr>
            </a:lvl1pPr>
          </a:lstStyle>
          <a:p>
            <a:pPr>
              <a:defRPr/>
            </a:pPr>
            <a:endParaRPr lang="en-US"/>
          </a:p>
        </p:txBody>
      </p:sp>
      <p:sp>
        <p:nvSpPr>
          <p:cNvPr id="7175" name="Rectangle 7"/>
          <p:cNvSpPr>
            <a:spLocks noGrp="1" noChangeArrowheads="1"/>
          </p:cNvSpPr>
          <p:nvPr>
            <p:ph type="sldNum" sz="quarter" idx="5"/>
          </p:nvPr>
        </p:nvSpPr>
        <p:spPr bwMode="auto">
          <a:xfrm>
            <a:off x="3899173" y="8831580"/>
            <a:ext cx="2982640"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defRPr>
            </a:lvl1pPr>
          </a:lstStyle>
          <a:p>
            <a:pPr>
              <a:defRPr/>
            </a:pPr>
            <a:fld id="{B49F22E7-48EA-4C5E-949B-6E4230D3CF34}" type="slidenum">
              <a:rPr lang="en-US"/>
              <a:pPr>
                <a:defRPr/>
              </a:pPr>
              <a:t>‹#›</a:t>
            </a:fld>
            <a:endParaRPr lang="en-US"/>
          </a:p>
        </p:txBody>
      </p:sp>
    </p:spTree>
    <p:extLst>
      <p:ext uri="{BB962C8B-B14F-4D97-AF65-F5344CB8AC3E}">
        <p14:creationId xmlns:p14="http://schemas.microsoft.com/office/powerpoint/2010/main" val="1804335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toolbox.okstate.edu/100-yea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8083" y="4415791"/>
            <a:ext cx="5705647" cy="2753899"/>
          </a:xfrm>
        </p:spPr>
        <p:txBody>
          <a:bodyPr/>
          <a:lstStyle/>
          <a:p>
            <a:pPr eaLnBrk="1" hangingPunct="1">
              <a:defRPr/>
            </a:pPr>
            <a:r>
              <a:rPr lang="en-US" altLang="en-US" b="1" dirty="0">
                <a:latin typeface="+mn-lt"/>
              </a:rPr>
              <a:t>Instructor Preparation –  </a:t>
            </a:r>
            <a:r>
              <a:rPr lang="en-US" altLang="en-US" dirty="0">
                <a:latin typeface="+mn-lt"/>
              </a:rPr>
              <a:t>Allow 6-8 hours of preparation for 1 hour of instruction.</a:t>
            </a:r>
          </a:p>
          <a:p>
            <a:pPr marL="227486" indent="-227486" eaLnBrk="1" hangingPunct="1">
              <a:buFont typeface="+mj-lt"/>
              <a:buAutoNum type="arabicPeriod"/>
              <a:defRPr/>
            </a:pPr>
            <a:r>
              <a:rPr lang="en-US" altLang="en-US" dirty="0">
                <a:latin typeface="+mn-lt"/>
              </a:rPr>
              <a:t>Review all materials thoroughly.  Do any additional research or preparation to make yourself comfortable with the materials or to give it your personal touch.</a:t>
            </a:r>
          </a:p>
          <a:p>
            <a:pPr marL="227486" indent="-227486" eaLnBrk="1" hangingPunct="1">
              <a:buFont typeface="+mj-lt"/>
              <a:buAutoNum type="arabicPeriod"/>
              <a:defRPr/>
            </a:pPr>
            <a:r>
              <a:rPr lang="en-US" altLang="en-US" dirty="0">
                <a:latin typeface="+mn-lt"/>
              </a:rPr>
              <a:t>Determine what other topic/subject matter will be presented with this “core” subject matter.  It could be a special event/activity that will focus on the CES 2014 Centennial Celebration, an educational piece on how youth should prepare for the “Famous People” category at your communication event, introducing the OK Hobbies and Collectibles project, </a:t>
            </a:r>
            <a:r>
              <a:rPr lang="en-US" dirty="0">
                <a:latin typeface="+mn-lt"/>
              </a:rPr>
              <a:t>National 4-H History Preservation Program, the heritage portion of the Citizenship project area, </a:t>
            </a:r>
            <a:r>
              <a:rPr lang="en-US" altLang="en-US" dirty="0">
                <a:latin typeface="+mn-lt"/>
              </a:rPr>
              <a:t>etc.  This is a good topic to encourage, embracing and learning about History through 4-H programming.</a:t>
            </a:r>
          </a:p>
          <a:p>
            <a:pPr marL="227486" indent="-227486" eaLnBrk="1" hangingPunct="1">
              <a:buFont typeface="+mj-lt"/>
              <a:buAutoNum type="arabicPeriod"/>
              <a:defRPr/>
            </a:pPr>
            <a:r>
              <a:rPr lang="en-US" altLang="en-US" dirty="0">
                <a:latin typeface="+mn-lt"/>
              </a:rPr>
              <a:t>Prepare handouts that complement the subject matter.</a:t>
            </a:r>
          </a:p>
          <a:p>
            <a:pPr marL="227486" indent="-227486" eaLnBrk="1" hangingPunct="1">
              <a:buFont typeface="+mj-lt"/>
              <a:buAutoNum type="arabicPeriod"/>
              <a:defRPr/>
            </a:pPr>
            <a:r>
              <a:rPr lang="en-US" dirty="0">
                <a:latin typeface="+mn-lt"/>
              </a:rPr>
              <a:t>Down load the </a:t>
            </a:r>
            <a:r>
              <a:rPr lang="en-US" b="1" dirty="0">
                <a:latin typeface="+mn-lt"/>
              </a:rPr>
              <a:t>OCES Centennial PSA </a:t>
            </a:r>
            <a:r>
              <a:rPr lang="en-US" i="1" dirty="0">
                <a:latin typeface="+mn-lt"/>
              </a:rPr>
              <a:t>100 Years of Oklahoma Extension </a:t>
            </a:r>
            <a:r>
              <a:rPr lang="en-US" b="1" dirty="0">
                <a:latin typeface="+mn-lt"/>
              </a:rPr>
              <a:t>(</a:t>
            </a:r>
            <a:r>
              <a:rPr lang="en-US" dirty="0">
                <a:latin typeface="+mn-lt"/>
              </a:rPr>
              <a:t>video 3:35 minutes)  </a:t>
            </a:r>
            <a:r>
              <a:rPr lang="en-US" dirty="0">
                <a:solidFill>
                  <a:schemeClr val="accent6">
                    <a:lumMod val="75000"/>
                  </a:schemeClr>
                </a:solidFill>
                <a:latin typeface="+mn-lt"/>
                <a:hlinkClick r:id="rId3"/>
              </a:rPr>
              <a:t>http://toolbox.okstate.edu/100-years</a:t>
            </a:r>
            <a:r>
              <a:rPr lang="en-US" dirty="0">
                <a:solidFill>
                  <a:schemeClr val="accent6">
                    <a:lumMod val="75000"/>
                  </a:schemeClr>
                </a:solidFill>
                <a:latin typeface="+mn-lt"/>
              </a:rPr>
              <a:t> </a:t>
            </a:r>
            <a:r>
              <a:rPr lang="en-US" dirty="0">
                <a:latin typeface="+mn-lt"/>
              </a:rPr>
              <a:t>to play with slide </a:t>
            </a:r>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a:t>
            </a:fld>
            <a:endParaRPr lang="en-US" dirty="0"/>
          </a:p>
        </p:txBody>
      </p:sp>
      <p:sp>
        <p:nvSpPr>
          <p:cNvPr id="5" name="TextBox 4"/>
          <p:cNvSpPr txBox="1"/>
          <p:nvPr/>
        </p:nvSpPr>
        <p:spPr>
          <a:xfrm>
            <a:off x="663156" y="7121081"/>
            <a:ext cx="2852825" cy="1510456"/>
          </a:xfrm>
          <a:prstGeom prst="rect">
            <a:avLst/>
          </a:prstGeom>
          <a:noFill/>
        </p:spPr>
        <p:txBody>
          <a:bodyPr wrap="square" lIns="93770" tIns="46884" rIns="93770" bIns="46884" rtlCol="0">
            <a:spAutoFit/>
          </a:bodyPr>
          <a:lstStyle/>
          <a:p>
            <a:pPr algn="l">
              <a:defRPr/>
            </a:pPr>
            <a:r>
              <a:rPr lang="en-US" sz="1150" b="1" dirty="0">
                <a:effectLst/>
                <a:latin typeface="+mj-lt"/>
              </a:rPr>
              <a:t>Teaching Outline and Activity</a:t>
            </a:r>
          </a:p>
          <a:p>
            <a:pPr marL="175818" indent="-175818" algn="l">
              <a:buFont typeface="Arial" panose="020B0604020202020204" pitchFamily="34" charset="0"/>
              <a:buChar char="•"/>
              <a:defRPr/>
            </a:pPr>
            <a:r>
              <a:rPr lang="en-US" sz="1150" dirty="0">
                <a:effectLst/>
                <a:latin typeface="+mj-lt"/>
              </a:rPr>
              <a:t>4H101 –Lesson 8:  Knowing and Using 4-H Curricula</a:t>
            </a:r>
          </a:p>
          <a:p>
            <a:pPr marL="175818" indent="-175818" algn="l">
              <a:buFont typeface="Arial" panose="020B0604020202020204" pitchFamily="34" charset="0"/>
              <a:buChar char="•"/>
              <a:defRPr/>
            </a:pPr>
            <a:r>
              <a:rPr lang="en-US" sz="1150" dirty="0">
                <a:effectLst/>
                <a:latin typeface="+mj-lt"/>
              </a:rPr>
              <a:t>4H101 – Lesson 9:  Using a </a:t>
            </a:r>
            <a:r>
              <a:rPr lang="en-US" sz="1150" dirty="0" err="1">
                <a:effectLst/>
                <a:latin typeface="+mj-lt"/>
              </a:rPr>
              <a:t>Skillathon</a:t>
            </a:r>
            <a:r>
              <a:rPr lang="en-US" sz="1150" dirty="0">
                <a:effectLst/>
                <a:latin typeface="+mj-lt"/>
              </a:rPr>
              <a:t> for Experiential Learning</a:t>
            </a:r>
          </a:p>
          <a:p>
            <a:pPr algn="l">
              <a:defRPr/>
            </a:pPr>
            <a:r>
              <a:rPr lang="en-US" sz="1150" b="1" dirty="0">
                <a:effectLst/>
                <a:latin typeface="+mj-lt"/>
              </a:rPr>
              <a:t>Handouts</a:t>
            </a:r>
            <a:r>
              <a:rPr lang="en-US" sz="1150" dirty="0">
                <a:effectLst/>
                <a:latin typeface="+mj-lt"/>
              </a:rPr>
              <a:t> that complement the session:  </a:t>
            </a:r>
          </a:p>
          <a:p>
            <a:pPr marL="175818" indent="-175818" algn="l">
              <a:spcAft>
                <a:spcPts val="0"/>
              </a:spcAft>
              <a:buFont typeface="Arial" panose="020B0604020202020204" pitchFamily="34" charset="0"/>
              <a:buChar char="•"/>
              <a:defRPr/>
            </a:pPr>
            <a:r>
              <a:rPr lang="en-US" sz="1150" dirty="0">
                <a:effectLst/>
                <a:latin typeface="+mj-lt"/>
              </a:rPr>
              <a:t>4H.VOL.111 – Developing 4-H Project Work</a:t>
            </a:r>
          </a:p>
        </p:txBody>
      </p:sp>
      <p:sp>
        <p:nvSpPr>
          <p:cNvPr id="6" name="TextBox 5"/>
          <p:cNvSpPr txBox="1"/>
          <p:nvPr/>
        </p:nvSpPr>
        <p:spPr>
          <a:xfrm>
            <a:off x="3591055" y="7153435"/>
            <a:ext cx="2729322" cy="2079843"/>
          </a:xfrm>
          <a:prstGeom prst="rect">
            <a:avLst/>
          </a:prstGeom>
          <a:noFill/>
        </p:spPr>
        <p:txBody>
          <a:bodyPr wrap="square" lIns="93770" tIns="46884" rIns="93770" bIns="46884" rtlCol="0">
            <a:spAutoFit/>
          </a:bodyPr>
          <a:lstStyle/>
          <a:p>
            <a:pPr algn="l">
              <a:defRPr/>
            </a:pPr>
            <a:r>
              <a:rPr lang="en-US" sz="1150" b="1" dirty="0">
                <a:effectLst/>
                <a:latin typeface="+mj-lt"/>
              </a:rPr>
              <a:t>PowerPoint Presentations</a:t>
            </a:r>
          </a:p>
          <a:p>
            <a:pPr marL="175818" indent="-175818" algn="l">
              <a:spcAft>
                <a:spcPts val="0"/>
              </a:spcAft>
              <a:buFont typeface="Arial" panose="020B0604020202020204" pitchFamily="34" charset="0"/>
              <a:buChar char="•"/>
              <a:defRPr/>
            </a:pPr>
            <a:r>
              <a:rPr lang="en-US" sz="1150" dirty="0">
                <a:effectLst/>
                <a:latin typeface="+mj-lt"/>
              </a:rPr>
              <a:t>Unit 2 – Getting the Most Out of the 4-H Experience </a:t>
            </a:r>
          </a:p>
          <a:p>
            <a:pPr marL="175818" indent="-175818" algn="l">
              <a:spcAft>
                <a:spcPts val="0"/>
              </a:spcAft>
              <a:buFont typeface="Arial" panose="020B0604020202020204" pitchFamily="34" charset="0"/>
              <a:buChar char="•"/>
              <a:defRPr/>
            </a:pPr>
            <a:r>
              <a:rPr lang="en-US" sz="1150" dirty="0">
                <a:effectLst/>
                <a:latin typeface="+mj-lt"/>
              </a:rPr>
              <a:t>This is Jeopardy</a:t>
            </a:r>
          </a:p>
          <a:p>
            <a:pPr algn="l">
              <a:defRPr/>
            </a:pPr>
            <a:r>
              <a:rPr lang="en-US" sz="1150" b="1" dirty="0">
                <a:effectLst/>
                <a:latin typeface="+mj-lt"/>
              </a:rPr>
              <a:t>Self Study Series </a:t>
            </a:r>
            <a:r>
              <a:rPr lang="en-US" sz="1150" dirty="0">
                <a:effectLst/>
                <a:latin typeface="+mj-lt"/>
              </a:rPr>
              <a:t>– for volunteers who can not attend this training in person.</a:t>
            </a:r>
          </a:p>
          <a:p>
            <a:pPr marL="175818" indent="-175818" algn="l">
              <a:spcAft>
                <a:spcPts val="100"/>
              </a:spcAft>
              <a:buFont typeface="Arial" panose="020B0604020202020204" pitchFamily="34" charset="0"/>
              <a:buChar char="•"/>
              <a:defRPr/>
            </a:pPr>
            <a:r>
              <a:rPr lang="en-US" sz="1150" dirty="0">
                <a:effectLst/>
                <a:latin typeface="+mj-lt"/>
              </a:rPr>
              <a:t>4H.VOL.202B – 4-H Project Work vs. project</a:t>
            </a:r>
          </a:p>
          <a:p>
            <a:pPr algn="l">
              <a:spcAft>
                <a:spcPts val="100"/>
              </a:spcAft>
              <a:defRPr/>
            </a:pPr>
            <a:r>
              <a:rPr lang="en-US" sz="1150" b="1" dirty="0">
                <a:effectLst/>
                <a:latin typeface="+mj-lt"/>
              </a:rPr>
              <a:t>4-H Newsletter Support Material</a:t>
            </a:r>
          </a:p>
          <a:p>
            <a:pPr marL="175818" indent="-175818" algn="l">
              <a:spcAft>
                <a:spcPts val="100"/>
              </a:spcAft>
              <a:buFont typeface="Arial" panose="020B0604020202020204" pitchFamily="34" charset="0"/>
              <a:buChar char="•"/>
              <a:defRPr/>
            </a:pPr>
            <a:r>
              <a:rPr lang="en-US" sz="1150" dirty="0">
                <a:effectLst/>
                <a:latin typeface="+mj-lt"/>
              </a:rPr>
              <a:t>Adults Role in 4-H Project Work</a:t>
            </a:r>
          </a:p>
          <a:p>
            <a:pPr marL="175818" indent="-175818" algn="l">
              <a:spcAft>
                <a:spcPts val="100"/>
              </a:spcAft>
              <a:buFont typeface="Arial" panose="020B0604020202020204" pitchFamily="34" charset="0"/>
              <a:buChar char="•"/>
              <a:defRPr/>
            </a:pPr>
            <a:r>
              <a:rPr lang="en-US" sz="1150" dirty="0">
                <a:effectLst/>
                <a:latin typeface="+mj-lt"/>
              </a:rPr>
              <a:t>Selecting a 4-H Project</a:t>
            </a:r>
          </a:p>
        </p:txBody>
      </p:sp>
    </p:spTree>
    <p:extLst>
      <p:ext uri="{BB962C8B-B14F-4D97-AF65-F5344CB8AC3E}">
        <p14:creationId xmlns:p14="http://schemas.microsoft.com/office/powerpoint/2010/main" val="188566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Introduce a “new” project and curriculum.</a:t>
            </a:r>
          </a:p>
          <a:p>
            <a:pPr>
              <a:defRPr/>
            </a:pPr>
            <a:endParaRPr lang="en-US" dirty="0"/>
          </a:p>
          <a:p>
            <a:pPr>
              <a:defRPr/>
            </a:pPr>
            <a:r>
              <a:rPr lang="en-US" b="1" dirty="0"/>
              <a:t>Activity</a:t>
            </a:r>
          </a:p>
          <a:p>
            <a:pPr marL="174700" indent="-174700">
              <a:buFont typeface="Arial" panose="020B0604020202020204" pitchFamily="34" charset="0"/>
              <a:buChar char="•"/>
              <a:defRPr/>
            </a:pPr>
            <a:r>
              <a:rPr lang="en-US" dirty="0"/>
              <a:t>4H101 – Lesson 8: Knowing and Using 4-H Curricula</a:t>
            </a:r>
          </a:p>
          <a:p>
            <a:r>
              <a:rPr lang="en-US" dirty="0"/>
              <a:t>or</a:t>
            </a:r>
          </a:p>
          <a:p>
            <a:pPr marL="174700" indent="-174700">
              <a:buFont typeface="Arial" panose="020B0604020202020204" pitchFamily="34" charset="0"/>
              <a:buChar char="•"/>
            </a:pPr>
            <a:r>
              <a:rPr lang="en-US" baseline="0" dirty="0"/>
              <a:t>Select and lead an activity from the curriculum.</a:t>
            </a:r>
            <a:endParaRPr lang="en-US" dirty="0"/>
          </a:p>
        </p:txBody>
      </p:sp>
      <p:sp>
        <p:nvSpPr>
          <p:cNvPr id="4" name="Slide Number Placeholder 3"/>
          <p:cNvSpPr>
            <a:spLocks noGrp="1"/>
          </p:cNvSpPr>
          <p:nvPr>
            <p:ph type="sldNum" sz="quarter" idx="10"/>
          </p:nvPr>
        </p:nvSpPr>
        <p:spPr/>
        <p:txBody>
          <a:bodyPr/>
          <a:lstStyle/>
          <a:p>
            <a:fld id="{047242C6-317E-46E1-8976-1AED9CAAFAD6}" type="slidenum">
              <a:rPr lang="en-US" smtClean="0"/>
              <a:t>10</a:t>
            </a:fld>
            <a:endParaRPr lang="en-US"/>
          </a:p>
        </p:txBody>
      </p:sp>
    </p:spTree>
    <p:extLst>
      <p:ext uri="{BB962C8B-B14F-4D97-AF65-F5344CB8AC3E}">
        <p14:creationId xmlns:p14="http://schemas.microsoft.com/office/powerpoint/2010/main" val="1148003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0230F4A2-6556-446F-8213-9BCAE3E65E84}" type="slidenum">
              <a:rPr lang="en-US" altLang="en-US" sz="1200" smtClean="0"/>
              <a:pPr/>
              <a:t>2</a:t>
            </a:fld>
            <a:endParaRPr lang="en-US" altLang="en-US" sz="1200" dirty="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44987619-2C45-429B-B6FA-8A847CCF13A5}" type="slidenum">
              <a:rPr lang="en-US" altLang="en-US" sz="1200" smtClean="0"/>
              <a:pPr/>
              <a:t>3</a:t>
            </a:fld>
            <a:endParaRPr lang="en-US" altLang="en-US"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45CCE89E-B980-491A-9AD5-2DD1F94BD77D}" type="slidenum">
              <a:rPr lang="en-US" altLang="en-US" sz="1200" smtClean="0"/>
              <a:pPr/>
              <a:t>4</a:t>
            </a:fld>
            <a:endParaRPr lang="en-US" altLang="en-US" sz="1200" dirty="0"/>
          </a:p>
        </p:txBody>
      </p:sp>
      <p:sp>
        <p:nvSpPr>
          <p:cNvPr id="177155"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177156" name="Rectangle 3"/>
          <p:cNvSpPr>
            <a:spLocks noGrp="1" noChangeArrowheads="1"/>
          </p:cNvSpPr>
          <p:nvPr>
            <p:ph type="body" idx="1"/>
          </p:nvPr>
        </p:nvSpPr>
        <p:spPr>
          <a:xfrm>
            <a:off x="918097" y="4339382"/>
            <a:ext cx="550545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A05A7BC1-A6DB-4446-A5F5-D31305DCEEE6}" type="slidenum">
              <a:rPr lang="en-US" altLang="en-US" sz="1200" smtClean="0"/>
              <a:pPr/>
              <a:t>5</a:t>
            </a:fld>
            <a:endParaRPr lang="en-US" altLang="en-US" sz="1200" dirty="0"/>
          </a:p>
        </p:txBody>
      </p:sp>
      <p:sp>
        <p:nvSpPr>
          <p:cNvPr id="178179"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178180" name="Rectangle 3"/>
          <p:cNvSpPr>
            <a:spLocks noGrp="1" noChangeArrowheads="1"/>
          </p:cNvSpPr>
          <p:nvPr>
            <p:ph type="body" idx="1"/>
          </p:nvPr>
        </p:nvSpPr>
        <p:spPr>
          <a:xfrm>
            <a:off x="918097" y="4339382"/>
            <a:ext cx="5505450" cy="449219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869F482C-2A14-4F34-89DF-750076B9573F}" type="slidenum">
              <a:rPr lang="en-US" altLang="en-US" sz="1200" smtClean="0"/>
              <a:pPr/>
              <a:t>6</a:t>
            </a:fld>
            <a:endParaRPr lang="en-US" altLang="en-US" sz="1200"/>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F7C2D81F-91A8-48B0-94F3-B12C257D7421}" type="slidenum">
              <a:rPr lang="en-US" altLang="en-US" sz="1200" smtClean="0"/>
              <a:pPr/>
              <a:t>7</a:t>
            </a:fld>
            <a:endParaRPr lang="en-US" altLang="en-US" sz="1200"/>
          </a:p>
        </p:txBody>
      </p:sp>
      <p:sp>
        <p:nvSpPr>
          <p:cNvPr id="180227" name="Rectangle 2"/>
          <p:cNvSpPr>
            <a:spLocks noGrp="1" noRot="1" noChangeAspect="1" noChangeArrowheads="1" noTextEdit="1"/>
          </p:cNvSpPr>
          <p:nvPr>
            <p:ph type="sldImg"/>
          </p:nvPr>
        </p:nvSpPr>
        <p:spPr>
          <a:solidFill>
            <a:srgbClr val="FFFFFF"/>
          </a:solidFill>
          <a:ln/>
        </p:spPr>
      </p:sp>
      <p:sp>
        <p:nvSpPr>
          <p:cNvPr id="180228"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531DFE2E-7D99-4FFE-8D07-C5047B9F3BD4}" type="slidenum">
              <a:rPr lang="en-US" altLang="en-US" sz="1200" smtClean="0"/>
              <a:pPr/>
              <a:t>8</a:t>
            </a:fld>
            <a:endParaRPr lang="en-US" altLang="en-US" sz="1200"/>
          </a:p>
        </p:txBody>
      </p:sp>
      <p:sp>
        <p:nvSpPr>
          <p:cNvPr id="181251" name="Rectangle 2"/>
          <p:cNvSpPr>
            <a:spLocks noGrp="1" noRot="1" noChangeAspect="1" noChangeArrowheads="1" noTextEdit="1"/>
          </p:cNvSpPr>
          <p:nvPr>
            <p:ph type="sldImg"/>
          </p:nvPr>
        </p:nvSpPr>
        <p:spPr>
          <a:solidFill>
            <a:srgbClr val="FFFFFF"/>
          </a:solidFill>
          <a:ln/>
        </p:spPr>
      </p:sp>
      <p:sp>
        <p:nvSpPr>
          <p:cNvPr id="18125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4-H members need to be encouraged to explore a variety of projects and participate in a diverse set of experiences.  Volunteer participation in this game will encourage and challenge adults to think of the extra ordinary relationships, in turn helping them counsel new families in project explanation and selection.  </a:t>
            </a:r>
          </a:p>
          <a:p>
            <a:endParaRPr lang="en-US" dirty="0"/>
          </a:p>
          <a:p>
            <a:r>
              <a:rPr lang="en-US" dirty="0"/>
              <a:t>Participation teaches how projects relate and how learning about one subject can lead to the interest and exploration of another subject, both essential to  getting the most out of the 4-H experience.    4-H project exploration is essential to career exploration and the development of 4-H members.</a:t>
            </a:r>
          </a:p>
          <a:p>
            <a:endParaRPr lang="en-US" dirty="0"/>
          </a:p>
          <a:p>
            <a:r>
              <a:rPr lang="en-US" b="1" dirty="0"/>
              <a:t>4H.VOL.136 Piggybacking Card Game</a:t>
            </a:r>
          </a:p>
          <a:p>
            <a:r>
              <a:rPr lang="en-US" dirty="0"/>
              <a:t>Game play encourages the following life skills development:  Critical Thinking, Wise Use of Resources, Learning to Learn, Communications, Cooperation, Responsible Citizenship and Teamwork.</a:t>
            </a:r>
            <a:r>
              <a:rPr lang="en-US" dirty="0">
                <a:effectLst/>
              </a:rPr>
              <a:t> </a:t>
            </a:r>
          </a:p>
          <a:p>
            <a:endParaRPr lang="en-US" dirty="0"/>
          </a:p>
          <a:p>
            <a:r>
              <a:rPr lang="en-US" dirty="0"/>
              <a:t>The game was developed for both adult and youth education.  2-6 players play a game similar to Concentration.</a:t>
            </a:r>
            <a:endParaRPr lang="en-US" b="1" dirty="0"/>
          </a:p>
          <a:p>
            <a:r>
              <a:rPr lang="en-US" dirty="0"/>
              <a:t> </a:t>
            </a:r>
          </a:p>
          <a:p>
            <a:r>
              <a:rPr lang="en-US" dirty="0"/>
              <a:t>Objective of the game is to gain an understanding of:</a:t>
            </a:r>
          </a:p>
          <a:p>
            <a:pPr marL="174700" indent="-174700">
              <a:buFont typeface="Arial" panose="020B0604020202020204" pitchFamily="34" charset="0"/>
              <a:buChar char="•"/>
            </a:pPr>
            <a:r>
              <a:rPr lang="en-US" dirty="0"/>
              <a:t>The diversity of 4-H projects available to members</a:t>
            </a:r>
          </a:p>
          <a:p>
            <a:pPr marL="174700" indent="-174700">
              <a:buFont typeface="Arial" panose="020B0604020202020204" pitchFamily="34" charset="0"/>
              <a:buChar char="•"/>
            </a:pPr>
            <a:r>
              <a:rPr lang="en-US" dirty="0"/>
              <a:t>How projects interrelate to one another</a:t>
            </a:r>
          </a:p>
          <a:p>
            <a:pPr marL="174700" indent="-174700">
              <a:buFont typeface="Arial" panose="020B0604020202020204" pitchFamily="34" charset="0"/>
              <a:buChar char="•"/>
            </a:pPr>
            <a:r>
              <a:rPr lang="en-US" dirty="0"/>
              <a:t>How to expand ones exploration of the 4-H project experience.</a:t>
            </a:r>
          </a:p>
          <a:p>
            <a:pPr marL="174700" indent="-1747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47242C6-317E-46E1-8976-1AED9CAAFAD6}" type="slidenum">
              <a:rPr lang="en-US" smtClean="0"/>
              <a:t>9</a:t>
            </a:fld>
            <a:endParaRPr lang="en-US"/>
          </a:p>
        </p:txBody>
      </p:sp>
    </p:spTree>
    <p:extLst>
      <p:ext uri="{BB962C8B-B14F-4D97-AF65-F5344CB8AC3E}">
        <p14:creationId xmlns:p14="http://schemas.microsoft.com/office/powerpoint/2010/main" val="2870715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927" y="681931"/>
            <a:ext cx="7772400" cy="3432869"/>
          </a:xfrm>
        </p:spPr>
        <p:txBody>
          <a:bodyPr anchor="b">
            <a:noAutofit/>
          </a:bodyPr>
          <a:lstStyle>
            <a:lvl1pPr>
              <a:lnSpc>
                <a:spcPct val="100000"/>
              </a:lnSpc>
              <a:defRPr sz="8000"/>
            </a:lvl1pPr>
          </a:lstStyle>
          <a:p>
            <a:r>
              <a:rPr lang="en-US" dirty="0"/>
              <a:t>Click to edit Master title style</a:t>
            </a:r>
          </a:p>
        </p:txBody>
      </p:sp>
      <p:sp>
        <p:nvSpPr>
          <p:cNvPr id="3" name="Subtitle 2"/>
          <p:cNvSpPr>
            <a:spLocks noGrp="1"/>
          </p:cNvSpPr>
          <p:nvPr>
            <p:ph type="subTitle" idx="1"/>
          </p:nvPr>
        </p:nvSpPr>
        <p:spPr>
          <a:xfrm>
            <a:off x="1371600" y="419100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73250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0092" y="1066800"/>
            <a:ext cx="8229600" cy="4038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457200" y="228600"/>
            <a:ext cx="8229600" cy="762000"/>
          </a:xfrm>
        </p:spPr>
        <p:txBody>
          <a:bodyPr/>
          <a:lstStyle>
            <a:lvl1pPr>
              <a:defRPr sz="3100" baseline="0"/>
            </a:lvl1pPr>
          </a:lstStyle>
          <a:p>
            <a:r>
              <a:rPr lang="en-US" dirty="0"/>
              <a:t>Click to edit Master title style</a:t>
            </a:r>
          </a:p>
        </p:txBody>
      </p:sp>
    </p:spTree>
    <p:extLst>
      <p:ext uri="{BB962C8B-B14F-4D97-AF65-F5344CB8AC3E}">
        <p14:creationId xmlns:p14="http://schemas.microsoft.com/office/powerpoint/2010/main" val="2669471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069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9"/>
            <a:ext cx="6019800" cy="4906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720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sz="3100" baseline="0"/>
            </a:lvl1pPr>
          </a:lstStyle>
          <a:p>
            <a:r>
              <a:rPr lang="en-US" dirty="0"/>
              <a:t>Click to edit Master title style</a:t>
            </a:r>
          </a:p>
        </p:txBody>
      </p:sp>
      <p:sp>
        <p:nvSpPr>
          <p:cNvPr id="3" name="Content Placeholder 2"/>
          <p:cNvSpPr>
            <a:spLocks noGrp="1"/>
          </p:cNvSpPr>
          <p:nvPr>
            <p:ph idx="1"/>
          </p:nvPr>
        </p:nvSpPr>
        <p:spPr>
          <a:xfrm>
            <a:off x="500092" y="1066800"/>
            <a:ext cx="8229600" cy="4038601"/>
          </a:xfrm>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90780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954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39925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Oval 6"/>
          <p:cNvSpPr/>
          <p:nvPr/>
        </p:nvSpPr>
        <p:spPr>
          <a:xfrm>
            <a:off x="4495800"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11"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2"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33662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365760" y="1066800"/>
            <a:ext cx="4041648" cy="4038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10"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2" name="Title 1"/>
          <p:cNvSpPr>
            <a:spLocks noGrp="1"/>
          </p:cNvSpPr>
          <p:nvPr>
            <p:ph type="title"/>
          </p:nvPr>
        </p:nvSpPr>
        <p:spPr>
          <a:xfrm>
            <a:off x="457200" y="228600"/>
            <a:ext cx="8229600" cy="762000"/>
          </a:xfrm>
        </p:spPr>
        <p:txBody>
          <a:bodyPr/>
          <a:lstStyle>
            <a:lvl1pPr>
              <a:defRPr sz="3100" baseline="0"/>
            </a:lvl1pPr>
          </a:lstStyle>
          <a:p>
            <a:r>
              <a:rPr lang="en-US" dirty="0"/>
              <a:t>Click to edit Master title style</a:t>
            </a:r>
          </a:p>
        </p:txBody>
      </p:sp>
    </p:spTree>
    <p:extLst>
      <p:ext uri="{BB962C8B-B14F-4D97-AF65-F5344CB8AC3E}">
        <p14:creationId xmlns:p14="http://schemas.microsoft.com/office/powerpoint/2010/main" val="45645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8200" y="1066800"/>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10"/>
          <p:cNvSpPr>
            <a:spLocks noGrp="1"/>
          </p:cNvSpPr>
          <p:nvPr>
            <p:ph sz="quarter" idx="13"/>
          </p:nvPr>
        </p:nvSpPr>
        <p:spPr>
          <a:xfrm>
            <a:off x="457200" y="1676400"/>
            <a:ext cx="4041648"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672584" y="1676400"/>
            <a:ext cx="4041648"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12"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4"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5" name="Title 1"/>
          <p:cNvSpPr>
            <a:spLocks noGrp="1"/>
          </p:cNvSpPr>
          <p:nvPr>
            <p:ph type="title"/>
          </p:nvPr>
        </p:nvSpPr>
        <p:spPr>
          <a:xfrm>
            <a:off x="457200" y="228600"/>
            <a:ext cx="8229600" cy="762000"/>
          </a:xfrm>
        </p:spPr>
        <p:txBody>
          <a:bodyPr/>
          <a:lstStyle>
            <a:lvl1pPr>
              <a:defRPr sz="3100" baseline="0"/>
            </a:lvl1pPr>
          </a:lstStyle>
          <a:p>
            <a:r>
              <a:rPr lang="en-US" dirty="0"/>
              <a:t>Click to edit Master title style</a:t>
            </a:r>
          </a:p>
        </p:txBody>
      </p:sp>
    </p:spTree>
    <p:extLst>
      <p:ext uri="{BB962C8B-B14F-4D97-AF65-F5344CB8AC3E}">
        <p14:creationId xmlns:p14="http://schemas.microsoft.com/office/powerpoint/2010/main" val="137855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7"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8"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9" name="Title 1"/>
          <p:cNvSpPr>
            <a:spLocks noGrp="1"/>
          </p:cNvSpPr>
          <p:nvPr>
            <p:ph type="title"/>
          </p:nvPr>
        </p:nvSpPr>
        <p:spPr>
          <a:xfrm>
            <a:off x="457200" y="228600"/>
            <a:ext cx="8229600" cy="762000"/>
          </a:xfrm>
        </p:spPr>
        <p:txBody>
          <a:bodyPr/>
          <a:lstStyle>
            <a:lvl1pPr>
              <a:defRPr sz="3100" baseline="0"/>
            </a:lvl1pPr>
          </a:lstStyle>
          <a:p>
            <a:r>
              <a:rPr lang="en-US" dirty="0"/>
              <a:t>Click to edit Master title style</a:t>
            </a:r>
          </a:p>
        </p:txBody>
      </p:sp>
    </p:spTree>
    <p:extLst>
      <p:ext uri="{BB962C8B-B14F-4D97-AF65-F5344CB8AC3E}">
        <p14:creationId xmlns:p14="http://schemas.microsoft.com/office/powerpoint/2010/main" val="149539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6"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7"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54006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a:t>Click to edit Master title style</a:t>
            </a:r>
          </a:p>
        </p:txBody>
      </p:sp>
      <p:sp>
        <p:nvSpPr>
          <p:cNvPr id="3" name="Content Placeholder 2"/>
          <p:cNvSpPr>
            <a:spLocks noGrp="1"/>
          </p:cNvSpPr>
          <p:nvPr>
            <p:ph idx="1"/>
          </p:nvPr>
        </p:nvSpPr>
        <p:spPr>
          <a:xfrm>
            <a:off x="719137" y="273051"/>
            <a:ext cx="4995863" cy="4908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1"/>
            <a:ext cx="3008313" cy="2743200"/>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08656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335280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6400" y="464820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12/10/2020</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44081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jpeg"/><Relationship Id="rId2" Type="http://schemas.openxmlformats.org/officeDocument/2006/relationships/slideLayout" Target="../slideLayouts/slideLayout2.xml"/><Relationship Id="rId16" Type="http://schemas.microsoft.com/office/2007/relationships/hdphoto" Target="../media/hdphoto2.wdp"/><Relationship Id="rId20" Type="http://schemas.openxmlformats.org/officeDocument/2006/relationships/image" Target="../media/image7.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668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500092" y="1371600"/>
            <a:ext cx="8229600" cy="3733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3FC98FD-A00A-4B6E-8BCA-F3595ECF613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descr="C:\Users\kknoepf\AppData\Local\Microsoft\Windows\Temporary Internet Files\Content.IE5\W0YSMFXX\MP900442489[1].jpg"/>
          <p:cNvPicPr>
            <a:picLocks noChangeAspect="1" noChangeArrowheads="1"/>
          </p:cNvPicPr>
          <p:nvPr userDrawn="1"/>
        </p:nvPicPr>
        <p:blipFill rotWithShape="1">
          <a:blip r:embed="rId13" cstate="print">
            <a:duotone>
              <a:schemeClr val="accent6">
                <a:shade val="45000"/>
                <a:satMod val="135000"/>
              </a:schemeClr>
              <a:prstClr val="white"/>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l="7169" t="275" r="4596"/>
          <a:stretch/>
        </p:blipFill>
        <p:spPr bwMode="auto">
          <a:xfrm>
            <a:off x="-76200" y="5234964"/>
            <a:ext cx="2151529" cy="1623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5" descr="C:\Users\kknoepf\AppData\Local\Microsoft\Windows\Temporary Internet Files\Content.IE5\LFH9NO5U\MP900438753[1].jpg"/>
          <p:cNvPicPr>
            <a:picLocks noChangeAspect="1" noChangeArrowheads="1"/>
          </p:cNvPicPr>
          <p:nvPr userDrawn="1"/>
        </p:nvPicPr>
        <p:blipFill>
          <a:blip r:embed="rId15" cstate="print">
            <a:duotone>
              <a:schemeClr val="accent6">
                <a:shade val="45000"/>
                <a:satMod val="135000"/>
              </a:schemeClr>
              <a:prstClr val="white"/>
            </a:duotone>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81200" y="5230482"/>
            <a:ext cx="10958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powerpoint photos\4H historical 28.jpg"/>
          <p:cNvPicPr>
            <a:picLocks noChangeAspect="1" noChangeArrowheads="1"/>
          </p:cNvPicPr>
          <p:nvPr userDrawn="1"/>
        </p:nvPicPr>
        <p:blipFill>
          <a:blip r:embed="rId1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940" y="5211971"/>
            <a:ext cx="2575954" cy="166453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C:\Users\kknoepf\AppData\Local\Microsoft\Windows\Temporary Internet Files\Content.IE5\SROT25GR\MP900446488[1].jpg"/>
          <p:cNvPicPr>
            <a:picLocks noChangeAspect="1" noChangeArrowheads="1"/>
          </p:cNvPicPr>
          <p:nvPr userDrawn="1"/>
        </p:nvPicPr>
        <p:blipFill>
          <a:blip r:embed="rId1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230482"/>
            <a:ext cx="2441278"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kknoepf\AppData\Local\Microsoft\Windows\Temporary Internet Files\Content.IE5\W0YSMFXX\MP900430612[2].jpg"/>
          <p:cNvPicPr>
            <a:picLocks noChangeAspect="1" noChangeArrowheads="1"/>
          </p:cNvPicPr>
          <p:nvPr userDrawn="1"/>
        </p:nvPicPr>
        <p:blipFill rotWithShape="1">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l="52059" t="9474" r="7102"/>
          <a:stretch/>
        </p:blipFill>
        <p:spPr bwMode="auto">
          <a:xfrm>
            <a:off x="5489278" y="5220225"/>
            <a:ext cx="11056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444313" y="6077830"/>
            <a:ext cx="656227" cy="703100"/>
          </a:xfrm>
          <a:prstGeom prst="rect">
            <a:avLst/>
          </a:prstGeom>
        </p:spPr>
      </p:pic>
      <p:cxnSp>
        <p:nvCxnSpPr>
          <p:cNvPr id="5" name="Straight Connector 4"/>
          <p:cNvCxnSpPr/>
          <p:nvPr userDrawn="1"/>
        </p:nvCxnSpPr>
        <p:spPr>
          <a:xfrm>
            <a:off x="-76200" y="5211971"/>
            <a:ext cx="9220200" cy="185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9210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image" Target="../media/image15.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88587"/>
            <a:ext cx="9296400" cy="7175187"/>
            <a:chOff x="-76200" y="-37095"/>
            <a:chExt cx="9296400" cy="6920263"/>
          </a:xfrm>
        </p:grpSpPr>
        <p:pic>
          <p:nvPicPr>
            <p:cNvPr id="49" name="Picture 7" descr="D:\powerpoint photos\4H historical 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 y="0"/>
              <a:ext cx="3672840" cy="22427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C:\Users\kknoepf\AppData\Local\Microsoft\Windows\Temporary Internet Files\Content.IE5\LFH9NO5U\MP90044219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360" y="4523870"/>
              <a:ext cx="3590840" cy="233413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kknoepf\AppData\Local\Microsoft\Windows\Temporary Internet Files\Content.IE5\W0YSMFXX\MP90043061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671"/>
            <a:stretch/>
          </p:blipFill>
          <p:spPr bwMode="auto">
            <a:xfrm>
              <a:off x="-76200" y="4443932"/>
              <a:ext cx="2956560" cy="24140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kknoepf\AppData\Local\Microsoft\Windows\Temporary Internet Files\Content.IE5\W0YSMFXX\MP90042656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494" y="-37095"/>
              <a:ext cx="1862866" cy="23565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D:\powerpoint photos\4H historical 10.jpg"/>
            <p:cNvPicPr>
              <a:picLocks noChangeAspect="1" noChangeArrowheads="1"/>
            </p:cNvPicPr>
            <p:nvPr/>
          </p:nvPicPr>
          <p:blipFill rotWithShape="1">
            <a:blip r:embed="rId7">
              <a:extLst>
                <a:ext uri="{28A0092B-C50C-407E-A947-70E740481C1C}">
                  <a14:useLocalDpi xmlns:a14="http://schemas.microsoft.com/office/drawing/2010/main" val="0"/>
                </a:ext>
              </a:extLst>
            </a:blip>
            <a:srcRect l="3868" t="12760" r="34257"/>
            <a:stretch/>
          </p:blipFill>
          <p:spPr bwMode="auto">
            <a:xfrm>
              <a:off x="3810000" y="4523870"/>
              <a:ext cx="1828800" cy="2341441"/>
            </a:xfrm>
            <a:prstGeom prst="rect">
              <a:avLst/>
            </a:prstGeom>
            <a:noFill/>
            <a:ln w="127000">
              <a:no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5240" y="2286372"/>
              <a:ext cx="9128760" cy="2237498"/>
              <a:chOff x="15240" y="2191567"/>
              <a:chExt cx="9128760" cy="2237498"/>
            </a:xfrm>
          </p:grpSpPr>
          <p:sp>
            <p:nvSpPr>
              <p:cNvPr id="7" name="Rectangle 6"/>
              <p:cNvSpPr/>
              <p:nvPr/>
            </p:nvSpPr>
            <p:spPr>
              <a:xfrm>
                <a:off x="15240" y="2191567"/>
                <a:ext cx="6918960" cy="2189368"/>
              </a:xfrm>
              <a:prstGeom prst="rect">
                <a:avLst/>
              </a:prstGeom>
              <a:solidFill>
                <a:srgbClr val="00B050"/>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6600FF"/>
                    </a:solidFill>
                  </a:ln>
                </a:endParaRPr>
              </a:p>
            </p:txBody>
          </p:sp>
          <p:sp>
            <p:nvSpPr>
              <p:cNvPr id="14" name="TextBox 13"/>
              <p:cNvSpPr txBox="1"/>
              <p:nvPr/>
            </p:nvSpPr>
            <p:spPr>
              <a:xfrm>
                <a:off x="533400" y="2848650"/>
                <a:ext cx="6172200" cy="923330"/>
              </a:xfrm>
              <a:prstGeom prst="rect">
                <a:avLst/>
              </a:prstGeom>
              <a:noFill/>
            </p:spPr>
            <p:txBody>
              <a:bodyPr wrap="square" rtlCol="0" anchor="ctr">
                <a:spAutoFit/>
              </a:bodyPr>
              <a:lstStyle/>
              <a:p>
                <a:pPr algn="r"/>
                <a:r>
                  <a:rPr lang="en-US" sz="5400" b="1" dirty="0">
                    <a:ln w="18415" cmpd="sng">
                      <a:solidFill>
                        <a:srgbClr val="FFFFFF"/>
                      </a:solidFill>
                      <a:prstDash val="solid"/>
                    </a:ln>
                    <a:solidFill>
                      <a:srgbClr val="FFFFFF"/>
                    </a:solidFill>
                  </a:rPr>
                  <a:t>Selecting a Project</a:t>
                </a: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5668" y="2191567"/>
                <a:ext cx="2088332" cy="2237498"/>
              </a:xfrm>
              <a:prstGeom prst="rect">
                <a:avLst/>
              </a:prstGeom>
            </p:spPr>
          </p:pic>
          <p:sp>
            <p:nvSpPr>
              <p:cNvPr id="20" name="TextBox 19"/>
              <p:cNvSpPr txBox="1"/>
              <p:nvPr/>
            </p:nvSpPr>
            <p:spPr>
              <a:xfrm>
                <a:off x="2278380" y="3810000"/>
                <a:ext cx="4495800" cy="385895"/>
              </a:xfrm>
              <a:prstGeom prst="rect">
                <a:avLst/>
              </a:prstGeom>
              <a:noFill/>
            </p:spPr>
            <p:txBody>
              <a:bodyPr wrap="square" rtlCol="0">
                <a:spAutoFit/>
              </a:bodyPr>
              <a:lstStyle/>
              <a:p>
                <a:pPr algn="r"/>
                <a:r>
                  <a:rPr lang="en-US" b="1" dirty="0" err="1">
                    <a:solidFill>
                      <a:schemeClr val="bg1"/>
                    </a:solidFill>
                  </a:rPr>
                  <a:t>oklahoma</a:t>
                </a:r>
                <a:r>
                  <a:rPr lang="en-US" b="1" dirty="0">
                    <a:solidFill>
                      <a:schemeClr val="bg1"/>
                    </a:solidFill>
                  </a:rPr>
                  <a:t> 4-h volunteer development</a:t>
                </a:r>
              </a:p>
            </p:txBody>
          </p:sp>
        </p:grpSp>
        <p:cxnSp>
          <p:nvCxnSpPr>
            <p:cNvPr id="53" name="Straight Connector 52"/>
            <p:cNvCxnSpPr/>
            <p:nvPr/>
          </p:nvCxnSpPr>
          <p:spPr>
            <a:xfrm>
              <a:off x="5638800" y="4523870"/>
              <a:ext cx="0" cy="2359298"/>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60" name="Picture 36" descr="C:\Users\kknoepf\AppData\Local\Microsoft\Windows\Temporary Internet Files\Content.IE5\SROT25GR\MP900448415[1].jpg"/>
            <p:cNvPicPr>
              <a:picLocks noChangeAspect="1" noChangeArrowheads="1"/>
            </p:cNvPicPr>
            <p:nvPr/>
          </p:nvPicPr>
          <p:blipFill rotWithShape="1">
            <a:blip r:embed="rId9">
              <a:extLst>
                <a:ext uri="{28A0092B-C50C-407E-A947-70E740481C1C}">
                  <a14:useLocalDpi xmlns:a14="http://schemas.microsoft.com/office/drawing/2010/main" val="0"/>
                </a:ext>
              </a:extLst>
            </a:blip>
            <a:srcRect t="8808" r="23341" b="1596"/>
            <a:stretch/>
          </p:blipFill>
          <p:spPr bwMode="auto">
            <a:xfrm>
              <a:off x="6332220" y="0"/>
              <a:ext cx="2887980" cy="225020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718560" y="-6249"/>
              <a:ext cx="0" cy="2290277"/>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88920" y="4523870"/>
              <a:ext cx="1021080" cy="23592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471160" y="0"/>
              <a:ext cx="929640" cy="23052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388620" y="2485566"/>
            <a:ext cx="6172200" cy="461665"/>
          </a:xfrm>
          <a:prstGeom prst="rect">
            <a:avLst/>
          </a:prstGeom>
          <a:noFill/>
        </p:spPr>
        <p:txBody>
          <a:bodyPr wrap="square" rtlCol="0" anchor="ctr">
            <a:spAutoFit/>
          </a:bodyPr>
          <a:lstStyle/>
          <a:p>
            <a:pPr algn="r"/>
            <a:r>
              <a:rPr lang="en-US" sz="2400" dirty="0">
                <a:ln w="18415" cmpd="sng">
                  <a:solidFill>
                    <a:srgbClr val="FFFFFF"/>
                  </a:solidFill>
                  <a:prstDash val="solid"/>
                </a:ln>
                <a:solidFill>
                  <a:srgbClr val="FFFFFF"/>
                </a:solidFill>
              </a:rPr>
              <a:t>Getting the Most Out of the 4-H Experience</a:t>
            </a:r>
          </a:p>
        </p:txBody>
      </p:sp>
    </p:spTree>
    <p:extLst>
      <p:ext uri="{BB962C8B-B14F-4D97-AF65-F5344CB8AC3E}">
        <p14:creationId xmlns:p14="http://schemas.microsoft.com/office/powerpoint/2010/main" val="64787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Introduce a </a:t>
            </a:r>
            <a:br>
              <a:rPr lang="en-US" dirty="0"/>
            </a:br>
            <a:r>
              <a:rPr lang="en-US" dirty="0"/>
              <a:t>New Project Area</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633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0CF5BFF-7494-4291-A830-4A66A7307C53}" type="slidenum">
              <a:rPr lang="en-US" altLang="en-US" sz="1400" smtClean="0"/>
              <a:pPr/>
              <a:t>2</a:t>
            </a:fld>
            <a:endParaRPr lang="en-US" altLang="en-US" sz="1400" dirty="0"/>
          </a:p>
        </p:txBody>
      </p:sp>
      <p:sp>
        <p:nvSpPr>
          <p:cNvPr id="35843" name="Rectangle 3"/>
          <p:cNvSpPr>
            <a:spLocks noChangeArrowheads="1"/>
          </p:cNvSpPr>
          <p:nvPr/>
        </p:nvSpPr>
        <p:spPr bwMode="auto">
          <a:xfrm>
            <a:off x="704850" y="1409700"/>
            <a:ext cx="77533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sz="2600" dirty="0">
                <a:effectLst/>
                <a:latin typeface="+mj-lt"/>
              </a:rPr>
              <a:t>Interests, needs and capabilities of the member</a:t>
            </a:r>
          </a:p>
          <a:p>
            <a:pPr algn="l" eaLnBrk="1" hangingPunct="1">
              <a:spcBef>
                <a:spcPct val="20000"/>
              </a:spcBef>
              <a:buClr>
                <a:schemeClr val="hlink"/>
              </a:buClr>
              <a:buFont typeface="Wingdings" panose="05000000000000000000" pitchFamily="2" charset="2"/>
              <a:buChar char="§"/>
            </a:pPr>
            <a:r>
              <a:rPr lang="en-US" altLang="en-US" sz="2600" dirty="0">
                <a:effectLst/>
                <a:latin typeface="+mj-lt"/>
              </a:rPr>
              <a:t>Opportunity for sufficient challenge and growth</a:t>
            </a:r>
          </a:p>
          <a:p>
            <a:pPr algn="l" eaLnBrk="1" hangingPunct="1">
              <a:spcBef>
                <a:spcPct val="20000"/>
              </a:spcBef>
              <a:buClr>
                <a:schemeClr val="hlink"/>
              </a:buClr>
              <a:buFont typeface="Wingdings" panose="05000000000000000000" pitchFamily="2" charset="2"/>
              <a:buChar char="§"/>
            </a:pPr>
            <a:r>
              <a:rPr lang="en-US" altLang="en-US" sz="2600" dirty="0">
                <a:effectLst/>
                <a:latin typeface="+mj-lt"/>
              </a:rPr>
              <a:t>Family situation</a:t>
            </a:r>
          </a:p>
          <a:p>
            <a:pPr algn="l" eaLnBrk="1" hangingPunct="1">
              <a:spcBef>
                <a:spcPct val="20000"/>
              </a:spcBef>
              <a:buClr>
                <a:schemeClr val="hlink"/>
              </a:buClr>
              <a:buFont typeface="Wingdings" panose="05000000000000000000" pitchFamily="2" charset="2"/>
              <a:buChar char="§"/>
            </a:pPr>
            <a:r>
              <a:rPr lang="en-US" altLang="en-US" sz="2600" dirty="0">
                <a:effectLst/>
                <a:latin typeface="+mj-lt"/>
              </a:rPr>
              <a:t>Availability of adequate financing</a:t>
            </a:r>
          </a:p>
          <a:p>
            <a:pPr algn="l" eaLnBrk="1" hangingPunct="1">
              <a:spcBef>
                <a:spcPct val="20000"/>
              </a:spcBef>
              <a:buClr>
                <a:schemeClr val="hlink"/>
              </a:buClr>
              <a:buFont typeface="Wingdings" panose="05000000000000000000" pitchFamily="2" charset="2"/>
              <a:buChar char="§"/>
            </a:pPr>
            <a:r>
              <a:rPr lang="en-US" altLang="en-US" sz="2600" dirty="0">
                <a:effectLst/>
                <a:latin typeface="+mj-lt"/>
              </a:rPr>
              <a:t>Availability of equipment and space</a:t>
            </a:r>
          </a:p>
          <a:p>
            <a:pPr algn="l" eaLnBrk="1" hangingPunct="1">
              <a:spcBef>
                <a:spcPct val="20000"/>
              </a:spcBef>
              <a:buClr>
                <a:schemeClr val="hlink"/>
              </a:buClr>
              <a:buFont typeface="Wingdings" panose="05000000000000000000" pitchFamily="2" charset="2"/>
              <a:buChar char="§"/>
            </a:pPr>
            <a:r>
              <a:rPr lang="en-US" altLang="en-US" sz="2600" dirty="0">
                <a:effectLst/>
                <a:latin typeface="+mj-lt"/>
              </a:rPr>
              <a:t>Availability of leadership</a:t>
            </a:r>
          </a:p>
        </p:txBody>
      </p:sp>
      <p:sp>
        <p:nvSpPr>
          <p:cNvPr id="35863" name="Rectangle 23"/>
          <p:cNvSpPr>
            <a:spLocks noChangeArrowheads="1"/>
          </p:cNvSpPr>
          <p:nvPr/>
        </p:nvSpPr>
        <p:spPr bwMode="auto">
          <a:xfrm>
            <a:off x="685800" y="457200"/>
            <a:ext cx="77724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effectLst/>
                <a:latin typeface="+mn-lt"/>
              </a:rPr>
              <a:t>Selecting a 4-H Project</a:t>
            </a:r>
            <a:endParaRPr lang="en-US" sz="1800" b="1" dirty="0">
              <a:solidFill>
                <a:schemeClr val="accent6">
                  <a:lumMod val="75000"/>
                </a:schemeClr>
              </a:solidFill>
              <a:effectLst/>
              <a:latin typeface="+mn-lt"/>
            </a:endParaRPr>
          </a:p>
        </p:txBody>
      </p:sp>
    </p:spTree>
    <p:extLst>
      <p:ext uri="{BB962C8B-B14F-4D97-AF65-F5344CB8AC3E}">
        <p14:creationId xmlns:p14="http://schemas.microsoft.com/office/powerpoint/2010/main" val="77861795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ox(out)">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box(out)">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box(out)">
                                      <p:cBhvr>
                                        <p:cTn id="17" dur="5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box(out)">
                                      <p:cBhvr>
                                        <p:cTn id="22" dur="500"/>
                                        <p:tgtEl>
                                          <p:spTgt spid="35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box(out)">
                                      <p:cBhvr>
                                        <p:cTn id="27" dur="500"/>
                                        <p:tgtEl>
                                          <p:spTgt spid="358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Effect transition="in" filter="box(out)">
                                      <p:cBhvr>
                                        <p:cTn id="32" dur="5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DE744DD-2D69-4D2B-9726-C7D1881F9A98}" type="slidenum">
              <a:rPr lang="en-US" altLang="en-US" sz="1400" smtClean="0"/>
              <a:pPr/>
              <a:t>3</a:t>
            </a:fld>
            <a:endParaRPr lang="en-US" altLang="en-US" sz="1400" dirty="0"/>
          </a:p>
        </p:txBody>
      </p:sp>
      <p:sp>
        <p:nvSpPr>
          <p:cNvPr id="37891" name="Rectangle 3"/>
          <p:cNvSpPr>
            <a:spLocks noChangeArrowheads="1"/>
          </p:cNvSpPr>
          <p:nvPr/>
        </p:nvSpPr>
        <p:spPr bwMode="auto">
          <a:xfrm>
            <a:off x="647700" y="1429317"/>
            <a:ext cx="4572000" cy="359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sz="2600" dirty="0">
                <a:effectLst/>
                <a:latin typeface="+mj-lt"/>
              </a:rPr>
              <a:t>Health and Fitness</a:t>
            </a:r>
          </a:p>
          <a:p>
            <a:pPr algn="l" eaLnBrk="1" hangingPunct="1">
              <a:spcBef>
                <a:spcPct val="20000"/>
              </a:spcBef>
              <a:buClr>
                <a:schemeClr val="hlink"/>
              </a:buClr>
              <a:buFont typeface="Wingdings" panose="05000000000000000000" pitchFamily="2" charset="2"/>
              <a:buChar char="§"/>
            </a:pPr>
            <a:r>
              <a:rPr lang="en-US" altLang="en-US" sz="2600" dirty="0">
                <a:effectLst/>
                <a:latin typeface="+mj-lt"/>
              </a:rPr>
              <a:t>Electric Energy</a:t>
            </a:r>
          </a:p>
          <a:p>
            <a:pPr algn="l" eaLnBrk="1" hangingPunct="1">
              <a:spcBef>
                <a:spcPct val="20000"/>
              </a:spcBef>
              <a:buClr>
                <a:schemeClr val="hlink"/>
              </a:buClr>
              <a:buFont typeface="Wingdings" panose="05000000000000000000" pitchFamily="2" charset="2"/>
              <a:buChar char="§"/>
            </a:pPr>
            <a:r>
              <a:rPr lang="en-US" altLang="en-US" sz="2600" dirty="0">
                <a:effectLst/>
                <a:latin typeface="+mj-lt"/>
              </a:rPr>
              <a:t>Food Science</a:t>
            </a:r>
          </a:p>
          <a:p>
            <a:pPr algn="l" eaLnBrk="1" hangingPunct="1">
              <a:spcBef>
                <a:spcPct val="20000"/>
              </a:spcBef>
              <a:buClr>
                <a:schemeClr val="hlink"/>
              </a:buClr>
              <a:buFont typeface="Wingdings" panose="05000000000000000000" pitchFamily="2" charset="2"/>
              <a:buChar char="§"/>
            </a:pPr>
            <a:r>
              <a:rPr lang="en-US" altLang="en-US" sz="2600" dirty="0">
                <a:effectLst/>
                <a:latin typeface="+mj-lt"/>
              </a:rPr>
              <a:t>Leisure Education</a:t>
            </a:r>
          </a:p>
          <a:p>
            <a:pPr algn="l" eaLnBrk="1" hangingPunct="1">
              <a:spcBef>
                <a:spcPct val="20000"/>
              </a:spcBef>
              <a:buClr>
                <a:schemeClr val="hlink"/>
              </a:buClr>
              <a:buFont typeface="Wingdings" panose="05000000000000000000" pitchFamily="2" charset="2"/>
              <a:buChar char="§"/>
            </a:pPr>
            <a:r>
              <a:rPr lang="en-US" altLang="en-US" sz="2600" dirty="0">
                <a:effectLst/>
                <a:latin typeface="+mj-lt"/>
              </a:rPr>
              <a:t>Animal Science</a:t>
            </a:r>
          </a:p>
          <a:p>
            <a:pPr algn="l" eaLnBrk="1" hangingPunct="1">
              <a:spcBef>
                <a:spcPct val="20000"/>
              </a:spcBef>
              <a:buClr>
                <a:schemeClr val="hlink"/>
              </a:buClr>
              <a:buFont typeface="Wingdings" panose="05000000000000000000" pitchFamily="2" charset="2"/>
              <a:buChar char="§"/>
            </a:pPr>
            <a:r>
              <a:rPr lang="en-US" altLang="en-US" sz="2600" dirty="0">
                <a:effectLst/>
                <a:latin typeface="+mj-lt"/>
              </a:rPr>
              <a:t>Entomology</a:t>
            </a:r>
          </a:p>
          <a:p>
            <a:pPr algn="l" eaLnBrk="1" hangingPunct="1">
              <a:spcBef>
                <a:spcPct val="20000"/>
              </a:spcBef>
              <a:buClr>
                <a:schemeClr val="hlink"/>
              </a:buClr>
              <a:buFont typeface="Wingdings" panose="05000000000000000000" pitchFamily="2" charset="2"/>
              <a:buChar char="§"/>
            </a:pPr>
            <a:r>
              <a:rPr lang="en-US" altLang="en-US" sz="2600" dirty="0">
                <a:effectLst/>
                <a:latin typeface="+mj-lt"/>
              </a:rPr>
              <a:t>Sport Fishing</a:t>
            </a:r>
          </a:p>
        </p:txBody>
      </p:sp>
      <p:sp>
        <p:nvSpPr>
          <p:cNvPr id="37912" name="Rectangle 24"/>
          <p:cNvSpPr>
            <a:spLocks noChangeArrowheads="1"/>
          </p:cNvSpPr>
          <p:nvPr/>
        </p:nvSpPr>
        <p:spPr bwMode="auto">
          <a:xfrm>
            <a:off x="609600" y="381000"/>
            <a:ext cx="79248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effectLst/>
                <a:latin typeface="+mn-lt"/>
              </a:rPr>
              <a:t>Sample of 4-H Projects</a:t>
            </a:r>
            <a:endParaRPr lang="en-US" sz="1800" b="1" dirty="0">
              <a:solidFill>
                <a:schemeClr val="accent6">
                  <a:lumMod val="75000"/>
                </a:schemeClr>
              </a:solidFill>
              <a:effectLst/>
              <a:latin typeface="+mn-lt"/>
            </a:endParaRPr>
          </a:p>
        </p:txBody>
      </p:sp>
      <p:grpSp>
        <p:nvGrpSpPr>
          <p:cNvPr id="29701" name="Group 30"/>
          <p:cNvGrpSpPr>
            <a:grpSpLocks/>
          </p:cNvGrpSpPr>
          <p:nvPr/>
        </p:nvGrpSpPr>
        <p:grpSpPr bwMode="auto">
          <a:xfrm>
            <a:off x="5720399" y="1429317"/>
            <a:ext cx="2990850" cy="3048000"/>
            <a:chOff x="2832" y="1248"/>
            <a:chExt cx="2649" cy="2721"/>
          </a:xfrm>
        </p:grpSpPr>
        <p:pic>
          <p:nvPicPr>
            <p:cNvPr id="29702" name="Picture 27" descr="pe0326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2" y="2592"/>
              <a:ext cx="1393"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28" descr="pe01735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0" y="1248"/>
              <a:ext cx="1370"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29" descr="bd00038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6" y="2374"/>
              <a:ext cx="1065" cy="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9740187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ox(out)">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ox(out)">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ox(out)">
                                      <p:cBhvr>
                                        <p:cTn id="17" dur="500"/>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box(out)">
                                      <p:cBhvr>
                                        <p:cTn id="22" dur="500"/>
                                        <p:tgtEl>
                                          <p:spTgt spid="37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box(out)">
                                      <p:cBhvr>
                                        <p:cTn id="27" dur="500"/>
                                        <p:tgtEl>
                                          <p:spTgt spid="378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7891">
                                            <p:txEl>
                                              <p:pRg st="5" end="5"/>
                                            </p:txEl>
                                          </p:spTgt>
                                        </p:tgtEl>
                                        <p:attrNameLst>
                                          <p:attrName>style.visibility</p:attrName>
                                        </p:attrNameLst>
                                      </p:cBhvr>
                                      <p:to>
                                        <p:strVal val="visible"/>
                                      </p:to>
                                    </p:set>
                                    <p:animEffect transition="in" filter="box(out)">
                                      <p:cBhvr>
                                        <p:cTn id="32" dur="500"/>
                                        <p:tgtEl>
                                          <p:spTgt spid="378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7891">
                                            <p:txEl>
                                              <p:pRg st="6" end="6"/>
                                            </p:txEl>
                                          </p:spTgt>
                                        </p:tgtEl>
                                        <p:attrNameLst>
                                          <p:attrName>style.visibility</p:attrName>
                                        </p:attrNameLst>
                                      </p:cBhvr>
                                      <p:to>
                                        <p:strVal val="visible"/>
                                      </p:to>
                                    </p:set>
                                    <p:animEffect transition="in" filter="box(out)">
                                      <p:cBhvr>
                                        <p:cTn id="37"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EA3079C-EAF7-4A3D-A9F7-150E62930966}" type="slidenum">
              <a:rPr lang="en-US" altLang="en-US" sz="1400" smtClean="0"/>
              <a:pPr/>
              <a:t>4</a:t>
            </a:fld>
            <a:endParaRPr lang="en-US" altLang="en-US" sz="1400" dirty="0"/>
          </a:p>
        </p:txBody>
      </p:sp>
      <p:sp>
        <p:nvSpPr>
          <p:cNvPr id="30725" name="Rectangle 4"/>
          <p:cNvSpPr>
            <a:spLocks noChangeArrowheads="1"/>
          </p:cNvSpPr>
          <p:nvPr/>
        </p:nvSpPr>
        <p:spPr bwMode="auto">
          <a:xfrm>
            <a:off x="609600" y="381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3200" b="1" dirty="0">
                <a:solidFill>
                  <a:schemeClr val="accent6">
                    <a:lumMod val="75000"/>
                  </a:schemeClr>
                </a:solidFill>
                <a:effectLst/>
                <a:latin typeface="+mn-lt"/>
              </a:rPr>
              <a:t>Work Smart …</a:t>
            </a:r>
          </a:p>
          <a:p>
            <a:pPr algn="l" eaLnBrk="1" hangingPunct="1"/>
            <a:r>
              <a:rPr lang="en-US" altLang="en-US" sz="3600" b="1" dirty="0">
                <a:solidFill>
                  <a:schemeClr val="accent6">
                    <a:lumMod val="75000"/>
                  </a:schemeClr>
                </a:solidFill>
                <a:effectLst/>
                <a:latin typeface="+mn-lt"/>
              </a:rPr>
              <a:t>Piggyback Projects</a:t>
            </a:r>
          </a:p>
        </p:txBody>
      </p:sp>
      <p:sp>
        <p:nvSpPr>
          <p:cNvPr id="102443" name="Text Box 43"/>
          <p:cNvSpPr txBox="1">
            <a:spLocks noChangeArrowheads="1"/>
          </p:cNvSpPr>
          <p:nvPr/>
        </p:nvSpPr>
        <p:spPr bwMode="auto">
          <a:xfrm>
            <a:off x="838200" y="1676400"/>
            <a:ext cx="75438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600" b="1" i="1" dirty="0">
                <a:latin typeface="Comic Sans MS" pitchFamily="66" charset="0"/>
                <a:cs typeface="Times New Roman" pitchFamily="18" charset="0"/>
              </a:rPr>
              <a:t>“</a:t>
            </a:r>
            <a:r>
              <a:rPr lang="en-US" altLang="en-US" sz="2600" b="1" i="1" dirty="0">
                <a:effectLst/>
                <a:latin typeface="+mj-lt"/>
                <a:cs typeface="Times New Roman" pitchFamily="18" charset="0"/>
              </a:rPr>
              <a:t>Piggybacking”</a:t>
            </a:r>
            <a:r>
              <a:rPr lang="en-US" altLang="en-US" sz="2600" dirty="0">
                <a:effectLst/>
                <a:latin typeface="+mj-lt"/>
                <a:cs typeface="Times New Roman" pitchFamily="18" charset="0"/>
              </a:rPr>
              <a:t> is the idea of adding a related project to an existing one to provide a broader or more challenging experience.  Several projects can be piggybacked in one year or someone may choose to make a logical transition from one project to another over several years.</a:t>
            </a:r>
          </a:p>
        </p:txBody>
      </p:sp>
    </p:spTree>
    <p:extLst>
      <p:ext uri="{BB962C8B-B14F-4D97-AF65-F5344CB8AC3E}">
        <p14:creationId xmlns:p14="http://schemas.microsoft.com/office/powerpoint/2010/main" val="32589487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2443">
                                            <p:txEl>
                                              <p:pRg st="0" end="0"/>
                                            </p:txEl>
                                          </p:spTgt>
                                        </p:tgtEl>
                                        <p:attrNameLst>
                                          <p:attrName>style.visibility</p:attrName>
                                        </p:attrNameLst>
                                      </p:cBhvr>
                                      <p:to>
                                        <p:strVal val="visible"/>
                                      </p:to>
                                    </p:set>
                                    <p:animEffect transition="in" filter="box(out)">
                                      <p:cBhvr>
                                        <p:cTn id="7" dur="500"/>
                                        <p:tgtEl>
                                          <p:spTgt spid="102443">
                                            <p:txEl>
                                              <p:pRg st="0" end="0"/>
                                            </p:txEl>
                                          </p:spTgt>
                                        </p:tgtEl>
                                      </p:cBhvr>
                                    </p:animEffect>
                                  </p:childTnLst>
                                  <p:subTnLst>
                                    <p:set>
                                      <p:cBhvr override="childStyle">
                                        <p:cTn dur="1" fill="hold" display="0" masterRel="nextClick" afterEffect="1"/>
                                        <p:tgtEl>
                                          <p:spTgt spid="102443">
                                            <p:txEl>
                                              <p:pRg st="0" end="0"/>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EC17D07-0510-46D3-89D5-39D9FD8CC54A}" type="slidenum">
              <a:rPr lang="en-US" altLang="en-US" sz="1400" smtClean="0"/>
              <a:pPr/>
              <a:t>5</a:t>
            </a:fld>
            <a:endParaRPr lang="en-US" altLang="en-US" sz="1400" dirty="0"/>
          </a:p>
        </p:txBody>
      </p:sp>
      <p:sp>
        <p:nvSpPr>
          <p:cNvPr id="27" name="Rectangle 3"/>
          <p:cNvSpPr>
            <a:spLocks noChangeArrowheads="1"/>
          </p:cNvSpPr>
          <p:nvPr/>
        </p:nvSpPr>
        <p:spPr bwMode="auto">
          <a:xfrm>
            <a:off x="381000" y="-4011"/>
            <a:ext cx="824764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eaLnBrk="1" hangingPunct="1">
              <a:spcBef>
                <a:spcPct val="0"/>
              </a:spcBef>
              <a:buFontTx/>
              <a:buNone/>
            </a:pPr>
            <a:r>
              <a:rPr lang="en-US" altLang="en-US" sz="3600" b="1" dirty="0">
                <a:solidFill>
                  <a:schemeClr val="accent6">
                    <a:lumMod val="75000"/>
                  </a:schemeClr>
                </a:solidFill>
                <a:effectLst/>
                <a:latin typeface="+mn-lt"/>
                <a:cs typeface="Arial" pitchFamily="34" charset="0"/>
              </a:rPr>
              <a:t>Piggybacking Projects</a:t>
            </a:r>
          </a:p>
        </p:txBody>
      </p:sp>
      <p:sp>
        <p:nvSpPr>
          <p:cNvPr id="28" name="AutoShape 6"/>
          <p:cNvSpPr>
            <a:spLocks noChangeArrowheads="1"/>
          </p:cNvSpPr>
          <p:nvPr/>
        </p:nvSpPr>
        <p:spPr bwMode="auto">
          <a:xfrm>
            <a:off x="2438400" y="1905000"/>
            <a:ext cx="4191000" cy="1600200"/>
          </a:xfrm>
          <a:prstGeom prst="flowChartDecision">
            <a:avLst/>
          </a:prstGeom>
          <a:solidFill>
            <a:srgbClr val="00B050"/>
          </a:solidFill>
          <a:ln w="57150">
            <a:solidFill>
              <a:schemeClr val="tx2"/>
            </a:solidFill>
            <a:miter lim="800000"/>
            <a:headEnd/>
            <a:tailEnd/>
          </a:ln>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3200" b="1" dirty="0">
                <a:solidFill>
                  <a:schemeClr val="bg1"/>
                </a:solidFill>
                <a:latin typeface="Arial" panose="020B0604020202020204" pitchFamily="34" charset="0"/>
                <a:cs typeface="Arial" panose="020B0604020202020204" pitchFamily="34" charset="0"/>
              </a:rPr>
              <a:t>Food Science</a:t>
            </a:r>
          </a:p>
        </p:txBody>
      </p:sp>
      <p:sp>
        <p:nvSpPr>
          <p:cNvPr id="29" name="Oval 7"/>
          <p:cNvSpPr>
            <a:spLocks noChangeArrowheads="1"/>
          </p:cNvSpPr>
          <p:nvPr/>
        </p:nvSpPr>
        <p:spPr bwMode="auto">
          <a:xfrm>
            <a:off x="5715000" y="3276600"/>
            <a:ext cx="2667000" cy="762000"/>
          </a:xfrm>
          <a:prstGeom prst="ellipse">
            <a:avLst/>
          </a:prstGeom>
          <a:solidFill>
            <a:schemeClr val="bg1"/>
          </a:solidFill>
          <a:ln w="57150" cmpd="thickThin">
            <a:solidFill>
              <a:schemeClr val="tx2"/>
            </a:solidFill>
            <a:round/>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b="1" dirty="0">
                <a:solidFill>
                  <a:schemeClr val="accent6">
                    <a:lumMod val="75000"/>
                  </a:schemeClr>
                </a:solidFill>
                <a:effectLst/>
                <a:latin typeface="Arial" panose="020B0604020202020204" pitchFamily="34" charset="0"/>
                <a:cs typeface="Arial" panose="020B0604020202020204" pitchFamily="34" charset="0"/>
              </a:rPr>
              <a:t>Meat Science</a:t>
            </a:r>
          </a:p>
        </p:txBody>
      </p:sp>
      <p:sp>
        <p:nvSpPr>
          <p:cNvPr id="30" name="Rectangle 8"/>
          <p:cNvSpPr>
            <a:spLocks noChangeArrowheads="1"/>
          </p:cNvSpPr>
          <p:nvPr/>
        </p:nvSpPr>
        <p:spPr bwMode="auto">
          <a:xfrm>
            <a:off x="5791200" y="4495800"/>
            <a:ext cx="2438400" cy="533400"/>
          </a:xfrm>
          <a:prstGeom prst="rect">
            <a:avLst/>
          </a:prstGeom>
          <a:solidFill>
            <a:schemeClr val="bg1"/>
          </a:solidFill>
          <a:ln w="57150" cmpd="thickThin">
            <a:solidFill>
              <a:schemeClr val="tx2"/>
            </a:solidFill>
            <a:miter lim="800000"/>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a:solidFill>
                  <a:srgbClr val="FF9900"/>
                </a:solidFill>
                <a:effectLst/>
                <a:latin typeface="Arial" pitchFamily="34" charset="0"/>
                <a:cs typeface="Arial" pitchFamily="34" charset="0"/>
              </a:rPr>
              <a:t>Animal Science</a:t>
            </a:r>
          </a:p>
        </p:txBody>
      </p:sp>
      <p:sp>
        <p:nvSpPr>
          <p:cNvPr id="31" name="Oval 9"/>
          <p:cNvSpPr>
            <a:spLocks noChangeArrowheads="1"/>
          </p:cNvSpPr>
          <p:nvPr/>
        </p:nvSpPr>
        <p:spPr bwMode="auto">
          <a:xfrm>
            <a:off x="6096000" y="1524000"/>
            <a:ext cx="2514600" cy="762000"/>
          </a:xfrm>
          <a:prstGeom prst="ellipse">
            <a:avLst/>
          </a:prstGeom>
          <a:solidFill>
            <a:schemeClr val="bg1"/>
          </a:solidFill>
          <a:ln w="57150" cmpd="thickThin">
            <a:solidFill>
              <a:schemeClr val="tx2"/>
            </a:solidFill>
            <a:round/>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b="1" dirty="0">
                <a:solidFill>
                  <a:schemeClr val="accent6">
                    <a:lumMod val="75000"/>
                  </a:schemeClr>
                </a:solidFill>
                <a:effectLst/>
                <a:latin typeface="Arial" pitchFamily="34" charset="0"/>
                <a:cs typeface="Arial" pitchFamily="34" charset="0"/>
              </a:rPr>
              <a:t>Safety</a:t>
            </a:r>
          </a:p>
        </p:txBody>
      </p:sp>
      <p:sp>
        <p:nvSpPr>
          <p:cNvPr id="32" name="Rectangle 10"/>
          <p:cNvSpPr>
            <a:spLocks noChangeArrowheads="1"/>
          </p:cNvSpPr>
          <p:nvPr/>
        </p:nvSpPr>
        <p:spPr bwMode="auto">
          <a:xfrm>
            <a:off x="3276600" y="990600"/>
            <a:ext cx="2514600" cy="533400"/>
          </a:xfrm>
          <a:prstGeom prst="rect">
            <a:avLst/>
          </a:prstGeom>
          <a:solidFill>
            <a:schemeClr val="bg1"/>
          </a:solidFill>
          <a:ln w="57150" cmpd="thickThin">
            <a:solidFill>
              <a:schemeClr val="tx2"/>
            </a:solidFill>
            <a:miter lim="800000"/>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a:solidFill>
                  <a:srgbClr val="FF9900"/>
                </a:solidFill>
                <a:effectLst/>
                <a:latin typeface="Arial" pitchFamily="34" charset="0"/>
                <a:cs typeface="Arial" pitchFamily="34" charset="0"/>
              </a:rPr>
              <a:t>Electric Energy</a:t>
            </a:r>
          </a:p>
        </p:txBody>
      </p:sp>
      <p:sp>
        <p:nvSpPr>
          <p:cNvPr id="33" name="Rectangle 11"/>
          <p:cNvSpPr>
            <a:spLocks noChangeArrowheads="1"/>
          </p:cNvSpPr>
          <p:nvPr/>
        </p:nvSpPr>
        <p:spPr bwMode="auto">
          <a:xfrm>
            <a:off x="6172200" y="457200"/>
            <a:ext cx="2209800" cy="533400"/>
          </a:xfrm>
          <a:prstGeom prst="rect">
            <a:avLst/>
          </a:prstGeom>
          <a:solidFill>
            <a:schemeClr val="bg1"/>
          </a:solidFill>
          <a:ln w="57150" cmpd="thickThin">
            <a:solidFill>
              <a:schemeClr val="tx2"/>
            </a:solidFill>
            <a:miter lim="800000"/>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a:solidFill>
                  <a:srgbClr val="FF9900"/>
                </a:solidFill>
                <a:effectLst/>
                <a:latin typeface="Arial" pitchFamily="34" charset="0"/>
                <a:cs typeface="Arial" pitchFamily="34" charset="0"/>
              </a:rPr>
              <a:t>Food Safety</a:t>
            </a:r>
          </a:p>
        </p:txBody>
      </p:sp>
      <p:sp>
        <p:nvSpPr>
          <p:cNvPr id="34" name="Oval 12"/>
          <p:cNvSpPr>
            <a:spLocks noChangeArrowheads="1"/>
          </p:cNvSpPr>
          <p:nvPr/>
        </p:nvSpPr>
        <p:spPr bwMode="auto">
          <a:xfrm>
            <a:off x="533400" y="838200"/>
            <a:ext cx="2286000" cy="685800"/>
          </a:xfrm>
          <a:prstGeom prst="ellipse">
            <a:avLst/>
          </a:prstGeom>
          <a:solidFill>
            <a:schemeClr val="bg1"/>
          </a:solidFill>
          <a:ln w="57150" cmpd="thickThin">
            <a:solidFill>
              <a:schemeClr val="tx2"/>
            </a:solidFill>
            <a:round/>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b="1" dirty="0">
                <a:solidFill>
                  <a:schemeClr val="accent6">
                    <a:lumMod val="75000"/>
                  </a:schemeClr>
                </a:solidFill>
                <a:effectLst/>
                <a:latin typeface="Arial" pitchFamily="34" charset="0"/>
                <a:cs typeface="Arial" pitchFamily="34" charset="0"/>
              </a:rPr>
              <a:t>Health</a:t>
            </a:r>
          </a:p>
        </p:txBody>
      </p:sp>
      <p:sp>
        <p:nvSpPr>
          <p:cNvPr id="35" name="Rectangle 13"/>
          <p:cNvSpPr>
            <a:spLocks noChangeArrowheads="1"/>
          </p:cNvSpPr>
          <p:nvPr/>
        </p:nvSpPr>
        <p:spPr bwMode="auto">
          <a:xfrm>
            <a:off x="457200" y="1981200"/>
            <a:ext cx="2133600" cy="457200"/>
          </a:xfrm>
          <a:prstGeom prst="rect">
            <a:avLst/>
          </a:prstGeom>
          <a:solidFill>
            <a:schemeClr val="bg1"/>
          </a:solidFill>
          <a:ln w="57150" cmpd="thickThin">
            <a:solidFill>
              <a:schemeClr val="tx2"/>
            </a:solidFill>
            <a:miter lim="800000"/>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a:solidFill>
                  <a:srgbClr val="FF9900"/>
                </a:solidFill>
                <a:effectLst/>
                <a:latin typeface="Arial" pitchFamily="34" charset="0"/>
                <a:cs typeface="Arial" pitchFamily="34" charset="0"/>
              </a:rPr>
              <a:t>Leisure Ed.</a:t>
            </a:r>
          </a:p>
        </p:txBody>
      </p:sp>
      <p:sp>
        <p:nvSpPr>
          <p:cNvPr id="36" name="Rectangle 14"/>
          <p:cNvSpPr>
            <a:spLocks noChangeArrowheads="1"/>
          </p:cNvSpPr>
          <p:nvPr/>
        </p:nvSpPr>
        <p:spPr bwMode="auto">
          <a:xfrm>
            <a:off x="1143000" y="2971800"/>
            <a:ext cx="1524000" cy="457200"/>
          </a:xfrm>
          <a:prstGeom prst="rect">
            <a:avLst/>
          </a:prstGeom>
          <a:solidFill>
            <a:schemeClr val="bg1"/>
          </a:solidFill>
          <a:ln w="57150" cmpd="thickThin">
            <a:solidFill>
              <a:schemeClr val="tx2"/>
            </a:solidFill>
            <a:miter lim="800000"/>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a:solidFill>
                  <a:srgbClr val="FF9900"/>
                </a:solidFill>
                <a:effectLst/>
                <a:latin typeface="Arial" pitchFamily="34" charset="0"/>
                <a:cs typeface="Arial" pitchFamily="34" charset="0"/>
              </a:rPr>
              <a:t>Crafts</a:t>
            </a:r>
          </a:p>
        </p:txBody>
      </p:sp>
      <p:sp>
        <p:nvSpPr>
          <p:cNvPr id="37" name="Line 15"/>
          <p:cNvSpPr>
            <a:spLocks noChangeShapeType="1"/>
          </p:cNvSpPr>
          <p:nvPr/>
        </p:nvSpPr>
        <p:spPr bwMode="auto">
          <a:xfrm rot="1365848" flipH="1" flipV="1">
            <a:off x="1792288" y="1776413"/>
            <a:ext cx="1905000" cy="1524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Line 16"/>
          <p:cNvSpPr>
            <a:spLocks noChangeShapeType="1"/>
          </p:cNvSpPr>
          <p:nvPr/>
        </p:nvSpPr>
        <p:spPr bwMode="auto">
          <a:xfrm flipV="1">
            <a:off x="5791200" y="2057400"/>
            <a:ext cx="838200" cy="3048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 name="Line 17"/>
          <p:cNvSpPr>
            <a:spLocks noChangeShapeType="1"/>
          </p:cNvSpPr>
          <p:nvPr/>
        </p:nvSpPr>
        <p:spPr bwMode="auto">
          <a:xfrm>
            <a:off x="5943600" y="2971800"/>
            <a:ext cx="990600" cy="4572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 name="Line 18"/>
          <p:cNvSpPr>
            <a:spLocks noChangeShapeType="1"/>
          </p:cNvSpPr>
          <p:nvPr/>
        </p:nvSpPr>
        <p:spPr bwMode="auto">
          <a:xfrm flipH="1" flipV="1">
            <a:off x="5867400" y="1371600"/>
            <a:ext cx="838200" cy="2286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 name="Line 19"/>
          <p:cNvSpPr>
            <a:spLocks noChangeShapeType="1"/>
          </p:cNvSpPr>
          <p:nvPr/>
        </p:nvSpPr>
        <p:spPr bwMode="auto">
          <a:xfrm flipV="1">
            <a:off x="6705600" y="1066800"/>
            <a:ext cx="228600" cy="5334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 name="Line 20"/>
          <p:cNvSpPr>
            <a:spLocks noChangeShapeType="1"/>
          </p:cNvSpPr>
          <p:nvPr/>
        </p:nvSpPr>
        <p:spPr bwMode="auto">
          <a:xfrm flipH="1">
            <a:off x="1447800" y="2438400"/>
            <a:ext cx="76200" cy="5334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 name="Line 21"/>
          <p:cNvSpPr>
            <a:spLocks noChangeShapeType="1"/>
          </p:cNvSpPr>
          <p:nvPr/>
        </p:nvSpPr>
        <p:spPr bwMode="auto">
          <a:xfrm flipH="1">
            <a:off x="1676400" y="1524000"/>
            <a:ext cx="76200" cy="5334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 name="Line 22"/>
          <p:cNvSpPr>
            <a:spLocks noChangeShapeType="1"/>
          </p:cNvSpPr>
          <p:nvPr/>
        </p:nvSpPr>
        <p:spPr bwMode="auto">
          <a:xfrm flipH="1">
            <a:off x="6781800" y="4038600"/>
            <a:ext cx="304800" cy="4572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 name="Rectangle 23"/>
          <p:cNvSpPr>
            <a:spLocks noChangeArrowheads="1"/>
          </p:cNvSpPr>
          <p:nvPr/>
        </p:nvSpPr>
        <p:spPr bwMode="auto">
          <a:xfrm>
            <a:off x="457200" y="3810000"/>
            <a:ext cx="2362200" cy="457200"/>
          </a:xfrm>
          <a:prstGeom prst="rect">
            <a:avLst/>
          </a:prstGeom>
          <a:solidFill>
            <a:schemeClr val="bg1"/>
          </a:solidFill>
          <a:ln w="57150" cmpd="thickThin">
            <a:solidFill>
              <a:schemeClr val="tx2"/>
            </a:solidFill>
            <a:miter lim="800000"/>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a:solidFill>
                  <a:srgbClr val="FF9900"/>
                </a:solidFill>
                <a:effectLst/>
                <a:latin typeface="Arial" pitchFamily="34" charset="0"/>
                <a:cs typeface="Arial" pitchFamily="34" charset="0"/>
              </a:rPr>
              <a:t>Fishing</a:t>
            </a:r>
          </a:p>
        </p:txBody>
      </p:sp>
      <p:sp>
        <p:nvSpPr>
          <p:cNvPr id="46" name="Line 24"/>
          <p:cNvSpPr>
            <a:spLocks noChangeShapeType="1"/>
          </p:cNvSpPr>
          <p:nvPr/>
        </p:nvSpPr>
        <p:spPr bwMode="auto">
          <a:xfrm flipH="1">
            <a:off x="685800" y="2438400"/>
            <a:ext cx="457200" cy="13716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 name="Oval 25"/>
          <p:cNvSpPr>
            <a:spLocks noChangeArrowheads="1"/>
          </p:cNvSpPr>
          <p:nvPr/>
        </p:nvSpPr>
        <p:spPr bwMode="auto">
          <a:xfrm>
            <a:off x="3048000" y="3886200"/>
            <a:ext cx="2438400" cy="685800"/>
          </a:xfrm>
          <a:prstGeom prst="ellipse">
            <a:avLst/>
          </a:prstGeom>
          <a:solidFill>
            <a:schemeClr val="bg1"/>
          </a:solidFill>
          <a:ln w="57150" cmpd="thickThin">
            <a:solidFill>
              <a:schemeClr val="tx2"/>
            </a:solidFill>
            <a:round/>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b="1" dirty="0">
                <a:solidFill>
                  <a:schemeClr val="accent6">
                    <a:lumMod val="75000"/>
                  </a:schemeClr>
                </a:solidFill>
                <a:effectLst/>
                <a:latin typeface="Arial" panose="020B0604020202020204" pitchFamily="34" charset="0"/>
                <a:cs typeface="Arial" panose="020B0604020202020204" pitchFamily="34" charset="0"/>
              </a:rPr>
              <a:t>Horticulture</a:t>
            </a:r>
          </a:p>
        </p:txBody>
      </p:sp>
      <p:sp>
        <p:nvSpPr>
          <p:cNvPr id="48" name="Line 26"/>
          <p:cNvSpPr>
            <a:spLocks noChangeShapeType="1"/>
          </p:cNvSpPr>
          <p:nvPr/>
        </p:nvSpPr>
        <p:spPr bwMode="auto">
          <a:xfrm flipH="1">
            <a:off x="3962400" y="3352800"/>
            <a:ext cx="152400" cy="6858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 name="Rectangle 27"/>
          <p:cNvSpPr>
            <a:spLocks noChangeArrowheads="1"/>
          </p:cNvSpPr>
          <p:nvPr/>
        </p:nvSpPr>
        <p:spPr bwMode="auto">
          <a:xfrm>
            <a:off x="1447800" y="4572000"/>
            <a:ext cx="1905000" cy="533400"/>
          </a:xfrm>
          <a:prstGeom prst="rect">
            <a:avLst/>
          </a:prstGeom>
          <a:solidFill>
            <a:schemeClr val="bg1"/>
          </a:solidFill>
          <a:ln w="57150" cmpd="thickThin">
            <a:solidFill>
              <a:schemeClr val="tx2"/>
            </a:solidFill>
            <a:miter lim="800000"/>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dirty="0">
                <a:solidFill>
                  <a:srgbClr val="FF9900"/>
                </a:solidFill>
                <a:effectLst/>
                <a:latin typeface="Arial" pitchFamily="34" charset="0"/>
                <a:cs typeface="Arial" pitchFamily="34" charset="0"/>
              </a:rPr>
              <a:t>Entomology</a:t>
            </a:r>
          </a:p>
        </p:txBody>
      </p:sp>
      <p:sp>
        <p:nvSpPr>
          <p:cNvPr id="50" name="Line 28"/>
          <p:cNvSpPr>
            <a:spLocks noChangeShapeType="1"/>
          </p:cNvSpPr>
          <p:nvPr/>
        </p:nvSpPr>
        <p:spPr bwMode="auto">
          <a:xfrm flipH="1">
            <a:off x="3352800" y="4675188"/>
            <a:ext cx="685800" cy="1524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xmlns:p14="http://schemas.microsoft.com/office/powerpoint/2010/main" val="19717811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childTnLst>
                                </p:cTn>
                              </p:par>
                            </p:childTnLst>
                          </p:cTn>
                        </p:par>
                        <p:par>
                          <p:cTn id="32" fill="hold">
                            <p:stCondLst>
                              <p:cond delay="0"/>
                            </p:stCondLst>
                            <p:childTnLst>
                              <p:par>
                                <p:cTn id="33" presetID="4"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ox(in)">
                                      <p:cBhvr>
                                        <p:cTn id="35" dur="500"/>
                                        <p:tgtEl>
                                          <p:spTgt spid="40"/>
                                        </p:tgtEl>
                                      </p:cBhvr>
                                    </p:animEffect>
                                  </p:childTnLst>
                                </p:cTn>
                              </p:par>
                            </p:childTnLst>
                          </p:cTn>
                        </p:par>
                        <p:par>
                          <p:cTn id="36" fill="hold">
                            <p:stCondLst>
                              <p:cond delay="500"/>
                            </p:stCondLst>
                            <p:childTnLst>
                              <p:par>
                                <p:cTn id="37" presetID="4" presetClass="entr" presetSubtype="32"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ox(out)">
                                      <p:cBhvr>
                                        <p:cTn id="39" dur="500"/>
                                        <p:tgtEl>
                                          <p:spTgt spid="32"/>
                                        </p:tgtEl>
                                      </p:cBhvr>
                                    </p:animEffect>
                                  </p:childTnLst>
                                </p:cTn>
                              </p:par>
                            </p:childTnLst>
                          </p:cTn>
                        </p:par>
                        <p:par>
                          <p:cTn id="40" fill="hold">
                            <p:stCondLst>
                              <p:cond delay="1000"/>
                            </p:stCondLst>
                            <p:childTnLst>
                              <p:par>
                                <p:cTn id="41" presetID="4" presetClass="entr" presetSubtype="16"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ox(in)">
                                      <p:cBhvr>
                                        <p:cTn id="43" dur="500"/>
                                        <p:tgtEl>
                                          <p:spTgt spid="41"/>
                                        </p:tgtEl>
                                      </p:cBhvr>
                                    </p:animEffect>
                                  </p:childTnLst>
                                </p:cTn>
                              </p:par>
                            </p:childTnLst>
                          </p:cTn>
                        </p:par>
                        <p:par>
                          <p:cTn id="44" fill="hold">
                            <p:stCondLst>
                              <p:cond delay="1500"/>
                            </p:stCondLst>
                            <p:childTnLst>
                              <p:par>
                                <p:cTn id="45" presetID="4" presetClass="entr" presetSubtype="3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ox(out)">
                                      <p:cBhvr>
                                        <p:cTn id="47" dur="500"/>
                                        <p:tgtEl>
                                          <p:spTgt spid="33"/>
                                        </p:tgtEl>
                                      </p:cBhvr>
                                    </p:animEffect>
                                  </p:childTnLst>
                                </p:cTn>
                              </p:par>
                            </p:childTnLst>
                          </p:cTn>
                        </p:par>
                        <p:par>
                          <p:cTn id="48" fill="hold">
                            <p:stCondLst>
                              <p:cond delay="2000"/>
                            </p:stCondLst>
                            <p:childTnLst>
                              <p:par>
                                <p:cTn id="49" presetID="4" presetClass="entr" presetSubtype="16"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box(in)">
                                      <p:cBhvr>
                                        <p:cTn id="51" dur="500"/>
                                        <p:tgtEl>
                                          <p:spTgt spid="43"/>
                                        </p:tgtEl>
                                      </p:cBhvr>
                                    </p:animEffect>
                                  </p:childTnLst>
                                </p:cTn>
                              </p:par>
                            </p:childTnLst>
                          </p:cTn>
                        </p:par>
                        <p:par>
                          <p:cTn id="52" fill="hold">
                            <p:stCondLst>
                              <p:cond delay="2500"/>
                            </p:stCondLst>
                            <p:childTnLst>
                              <p:par>
                                <p:cTn id="53" presetID="4" presetClass="entr" presetSubtype="32"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ox(out)">
                                      <p:cBhvr>
                                        <p:cTn id="55" dur="500"/>
                                        <p:tgtEl>
                                          <p:spTgt spid="35"/>
                                        </p:tgtEl>
                                      </p:cBhvr>
                                    </p:animEffect>
                                  </p:childTnLst>
                                </p:cTn>
                              </p:par>
                            </p:childTnLst>
                          </p:cTn>
                        </p:par>
                        <p:par>
                          <p:cTn id="56" fill="hold">
                            <p:stCondLst>
                              <p:cond delay="3000"/>
                            </p:stCondLst>
                            <p:childTnLst>
                              <p:par>
                                <p:cTn id="57" presetID="4" presetClass="entr" presetSubtype="16"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box(in)">
                                      <p:cBhvr>
                                        <p:cTn id="59" dur="500"/>
                                        <p:tgtEl>
                                          <p:spTgt spid="42"/>
                                        </p:tgtEl>
                                      </p:cBhvr>
                                    </p:animEffect>
                                  </p:childTnLst>
                                </p:cTn>
                              </p:par>
                            </p:childTnLst>
                          </p:cTn>
                        </p:par>
                        <p:par>
                          <p:cTn id="60" fill="hold">
                            <p:stCondLst>
                              <p:cond delay="3500"/>
                            </p:stCondLst>
                            <p:childTnLst>
                              <p:par>
                                <p:cTn id="61" presetID="4" presetClass="entr" presetSubtype="32"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ox(out)">
                                      <p:cBhvr>
                                        <p:cTn id="63" dur="500"/>
                                        <p:tgtEl>
                                          <p:spTgt spid="36"/>
                                        </p:tgtEl>
                                      </p:cBhvr>
                                    </p:animEffect>
                                  </p:childTnLst>
                                </p:cTn>
                              </p:par>
                            </p:childTnLst>
                          </p:cTn>
                        </p:par>
                        <p:par>
                          <p:cTn id="64" fill="hold">
                            <p:stCondLst>
                              <p:cond delay="4000"/>
                            </p:stCondLst>
                            <p:childTnLst>
                              <p:par>
                                <p:cTn id="65" presetID="4" presetClass="entr" presetSubtype="16"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box(in)">
                                      <p:cBhvr>
                                        <p:cTn id="67" dur="500"/>
                                        <p:tgtEl>
                                          <p:spTgt spid="46"/>
                                        </p:tgtEl>
                                      </p:cBhvr>
                                    </p:animEffect>
                                  </p:childTnLst>
                                </p:cTn>
                              </p:par>
                            </p:childTnLst>
                          </p:cTn>
                        </p:par>
                        <p:par>
                          <p:cTn id="68" fill="hold">
                            <p:stCondLst>
                              <p:cond delay="4500"/>
                            </p:stCondLst>
                            <p:childTnLst>
                              <p:par>
                                <p:cTn id="69" presetID="4" presetClass="entr" presetSubtype="3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box(out)">
                                      <p:cBhvr>
                                        <p:cTn id="71" dur="500"/>
                                        <p:tgtEl>
                                          <p:spTgt spid="45"/>
                                        </p:tgtEl>
                                      </p:cBhvr>
                                    </p:animEffect>
                                  </p:childTnLst>
                                </p:cTn>
                              </p:par>
                            </p:childTnLst>
                          </p:cTn>
                        </p:par>
                        <p:par>
                          <p:cTn id="72" fill="hold">
                            <p:stCondLst>
                              <p:cond delay="5000"/>
                            </p:stCondLst>
                            <p:childTnLst>
                              <p:par>
                                <p:cTn id="73" presetID="4" presetClass="entr" presetSubtype="16"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box(in)">
                                      <p:cBhvr>
                                        <p:cTn id="75" dur="500"/>
                                        <p:tgtEl>
                                          <p:spTgt spid="44"/>
                                        </p:tgtEl>
                                      </p:cBhvr>
                                    </p:animEffect>
                                  </p:childTnLst>
                                </p:cTn>
                              </p:par>
                            </p:childTnLst>
                          </p:cTn>
                        </p:par>
                        <p:par>
                          <p:cTn id="76" fill="hold">
                            <p:stCondLst>
                              <p:cond delay="5500"/>
                            </p:stCondLst>
                            <p:childTnLst>
                              <p:par>
                                <p:cTn id="77" presetID="4" presetClass="entr" presetSubtype="32"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ox(out)">
                                      <p:cBhvr>
                                        <p:cTn id="79" dur="500"/>
                                        <p:tgtEl>
                                          <p:spTgt spid="30"/>
                                        </p:tgtEl>
                                      </p:cBhvr>
                                    </p:animEffect>
                                  </p:childTnLst>
                                </p:cTn>
                              </p:par>
                            </p:childTnLst>
                          </p:cTn>
                        </p:par>
                        <p:par>
                          <p:cTn id="80" fill="hold">
                            <p:stCondLst>
                              <p:cond delay="6000"/>
                            </p:stCondLst>
                            <p:childTnLst>
                              <p:par>
                                <p:cTn id="81" presetID="4" presetClass="entr" presetSubtype="16"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box(in)">
                                      <p:cBhvr>
                                        <p:cTn id="83" dur="500"/>
                                        <p:tgtEl>
                                          <p:spTgt spid="50"/>
                                        </p:tgtEl>
                                      </p:cBhvr>
                                    </p:animEffect>
                                  </p:childTnLst>
                                </p:cTn>
                              </p:par>
                            </p:childTnLst>
                          </p:cTn>
                        </p:par>
                        <p:par>
                          <p:cTn id="84" fill="hold">
                            <p:stCondLst>
                              <p:cond delay="6500"/>
                            </p:stCondLst>
                            <p:childTnLst>
                              <p:par>
                                <p:cTn id="85" presetID="4" presetClass="entr" presetSubtype="32"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box(out)">
                                      <p:cBhvr>
                                        <p:cTn id="8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autoUpdateAnimBg="0"/>
      <p:bldP spid="31" grpId="0" animBg="1"/>
      <p:bldP spid="32" grpId="0" animBg="1" autoUpdateAnimBg="0"/>
      <p:bldP spid="33" grpId="0" animBg="1" autoUpdateAnimBg="0"/>
      <p:bldP spid="34" grpId="0" animBg="1"/>
      <p:bldP spid="35" grpId="0" animBg="1" autoUpdateAnimBg="0"/>
      <p:bldP spid="36" grpId="0" animBg="1" autoUpdateAnimBg="0"/>
      <p:bldP spid="37" grpId="0" animBg="1"/>
      <p:bldP spid="38" grpId="0" animBg="1"/>
      <p:bldP spid="39" grpId="0" animBg="1"/>
      <p:bldP spid="40" grpId="0" animBg="1"/>
      <p:bldP spid="41" grpId="0" animBg="1"/>
      <p:bldP spid="42" grpId="0" animBg="1"/>
      <p:bldP spid="43" grpId="0" animBg="1"/>
      <p:bldP spid="44" grpId="0" animBg="1"/>
      <p:bldP spid="45" grpId="0" animBg="1" autoUpdateAnimBg="0"/>
      <p:bldP spid="46" grpId="0" animBg="1"/>
      <p:bldP spid="47" grpId="0" animBg="1"/>
      <p:bldP spid="48" grpId="0" animBg="1"/>
      <p:bldP spid="49" grpId="0" animBg="1" autoUpdateAnimBg="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0E541C9-57D5-45E7-A110-7B2DE1E2C712}" type="slidenum">
              <a:rPr lang="en-US" altLang="en-US" sz="1400" smtClean="0"/>
              <a:pPr/>
              <a:t>6</a:t>
            </a:fld>
            <a:endParaRPr lang="en-US" altLang="en-US" sz="1400" dirty="0"/>
          </a:p>
        </p:txBody>
      </p:sp>
      <p:sp>
        <p:nvSpPr>
          <p:cNvPr id="451586" name="Rectangle 2"/>
          <p:cNvSpPr>
            <a:spLocks noChangeArrowheads="1"/>
          </p:cNvSpPr>
          <p:nvPr/>
        </p:nvSpPr>
        <p:spPr bwMode="auto">
          <a:xfrm>
            <a:off x="381000" y="1066800"/>
            <a:ext cx="762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None/>
            </a:pPr>
            <a:r>
              <a:rPr lang="en-US" altLang="en-US" sz="2000" dirty="0">
                <a:solidFill>
                  <a:schemeClr val="accent2"/>
                </a:solidFill>
                <a:effectLst/>
                <a:latin typeface="+mj-lt"/>
              </a:rPr>
              <a:t>4-H Project Work:  </a:t>
            </a:r>
            <a:r>
              <a:rPr lang="en-US" altLang="en-US" sz="2000" dirty="0">
                <a:effectLst/>
                <a:latin typeface="+mj-lt"/>
              </a:rPr>
              <a:t>Horticulture</a:t>
            </a:r>
          </a:p>
          <a:p>
            <a:pPr algn="l" eaLnBrk="1" hangingPunct="1">
              <a:spcBef>
                <a:spcPct val="20000"/>
              </a:spcBef>
              <a:buClr>
                <a:schemeClr val="hlink"/>
              </a:buClr>
              <a:buFont typeface="Wingdings" pitchFamily="2" charset="2"/>
              <a:buNone/>
            </a:pPr>
            <a:r>
              <a:rPr lang="en-US" altLang="en-US" sz="2000" dirty="0">
                <a:solidFill>
                  <a:schemeClr val="accent2"/>
                </a:solidFill>
                <a:effectLst/>
                <a:latin typeface="+mj-lt"/>
              </a:rPr>
              <a:t>Projects related to Horticulture for the beginner:</a:t>
            </a:r>
          </a:p>
        </p:txBody>
      </p:sp>
      <p:sp>
        <p:nvSpPr>
          <p:cNvPr id="451588" name="Rectangle 4"/>
          <p:cNvSpPr>
            <a:spLocks noChangeArrowheads="1"/>
          </p:cNvSpPr>
          <p:nvPr/>
        </p:nvSpPr>
        <p:spPr bwMode="auto">
          <a:xfrm>
            <a:off x="381000" y="304800"/>
            <a:ext cx="8077200" cy="9144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effectLst/>
                <a:latin typeface="+mn-lt"/>
              </a:rPr>
              <a:t>A Working Example…</a:t>
            </a:r>
          </a:p>
        </p:txBody>
      </p:sp>
      <p:sp>
        <p:nvSpPr>
          <p:cNvPr id="451591" name="Text Box 7"/>
          <p:cNvSpPr txBox="1">
            <a:spLocks noChangeArrowheads="1"/>
          </p:cNvSpPr>
          <p:nvPr/>
        </p:nvSpPr>
        <p:spPr bwMode="auto">
          <a:xfrm>
            <a:off x="304800" y="1828800"/>
            <a:ext cx="4495800" cy="312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285750" indent="-285750" algn="l" eaLnBrk="1" hangingPunct="1">
              <a:spcBef>
                <a:spcPct val="20000"/>
              </a:spcBef>
              <a:buClr>
                <a:schemeClr val="hlink"/>
              </a:buClr>
              <a:buFont typeface="Wingdings" panose="05000000000000000000" pitchFamily="2" charset="2"/>
              <a:buChar char="§"/>
            </a:pPr>
            <a:r>
              <a:rPr lang="en-US" altLang="en-US" sz="1700" dirty="0">
                <a:effectLst/>
                <a:latin typeface="+mj-lt"/>
              </a:rPr>
              <a:t>Poster - Parts of a Wildflower Blossom</a:t>
            </a:r>
          </a:p>
          <a:p>
            <a:pPr marL="285750" indent="-285750" algn="l" eaLnBrk="1" hangingPunct="1">
              <a:spcBef>
                <a:spcPct val="20000"/>
              </a:spcBef>
              <a:buClr>
                <a:schemeClr val="hlink"/>
              </a:buClr>
              <a:buFont typeface="Wingdings" panose="05000000000000000000" pitchFamily="2" charset="2"/>
              <a:buChar char="§"/>
            </a:pPr>
            <a:r>
              <a:rPr lang="en-US" altLang="en-US" sz="1700" dirty="0">
                <a:effectLst/>
                <a:latin typeface="+mj-lt"/>
              </a:rPr>
              <a:t>Illustrated talk on the Pollination of a Flower</a:t>
            </a:r>
          </a:p>
          <a:p>
            <a:pPr marL="285750" indent="-285750" algn="l" eaLnBrk="1" hangingPunct="1">
              <a:spcBef>
                <a:spcPct val="20000"/>
              </a:spcBef>
              <a:buClr>
                <a:schemeClr val="hlink"/>
              </a:buClr>
              <a:buFont typeface="Wingdings" panose="05000000000000000000" pitchFamily="2" charset="2"/>
              <a:buChar char="§"/>
            </a:pPr>
            <a:r>
              <a:rPr lang="en-US" altLang="en-US" sz="1700" dirty="0">
                <a:effectLst/>
                <a:latin typeface="+mj-lt"/>
              </a:rPr>
              <a:t>Herbarium Cards</a:t>
            </a:r>
          </a:p>
          <a:p>
            <a:pPr marL="285750" indent="-285750" algn="l" eaLnBrk="1" hangingPunct="1">
              <a:spcBef>
                <a:spcPct val="20000"/>
              </a:spcBef>
              <a:buClr>
                <a:schemeClr val="hlink"/>
              </a:buClr>
              <a:buFont typeface="Wingdings" panose="05000000000000000000" pitchFamily="2" charset="2"/>
              <a:buChar char="§"/>
            </a:pPr>
            <a:r>
              <a:rPr lang="en-US" altLang="en-US" sz="1700" dirty="0">
                <a:effectLst/>
                <a:latin typeface="+mj-lt"/>
              </a:rPr>
              <a:t>Landscaping Home Grounds</a:t>
            </a:r>
          </a:p>
          <a:p>
            <a:pPr marL="285750" indent="-285750" algn="l" eaLnBrk="1" hangingPunct="1">
              <a:spcBef>
                <a:spcPct val="20000"/>
              </a:spcBef>
              <a:buClr>
                <a:schemeClr val="hlink"/>
              </a:buClr>
              <a:buFont typeface="Wingdings" panose="05000000000000000000" pitchFamily="2" charset="2"/>
              <a:buChar char="§"/>
            </a:pPr>
            <a:r>
              <a:rPr lang="en-US" altLang="en-US" sz="1700" dirty="0">
                <a:effectLst/>
                <a:latin typeface="+mj-lt"/>
              </a:rPr>
              <a:t>Grow Onions, Peppers and Tomatoes</a:t>
            </a:r>
          </a:p>
          <a:p>
            <a:pPr marL="285750" indent="-285750" algn="l" eaLnBrk="1" hangingPunct="1">
              <a:spcBef>
                <a:spcPct val="20000"/>
              </a:spcBef>
              <a:buClr>
                <a:schemeClr val="hlink"/>
              </a:buClr>
              <a:buFont typeface="Wingdings" panose="05000000000000000000" pitchFamily="2" charset="2"/>
              <a:buChar char="§"/>
            </a:pPr>
            <a:r>
              <a:rPr lang="en-US" altLang="en-US" sz="1700" dirty="0" err="1">
                <a:effectLst/>
                <a:latin typeface="+mj-lt"/>
              </a:rPr>
              <a:t>Vermi</a:t>
            </a:r>
            <a:r>
              <a:rPr lang="en-US" altLang="en-US" sz="1700" dirty="0">
                <a:effectLst/>
                <a:latin typeface="+mj-lt"/>
              </a:rPr>
              <a:t> Composting</a:t>
            </a:r>
          </a:p>
          <a:p>
            <a:pPr marL="285750" indent="-285750" algn="l" eaLnBrk="1" hangingPunct="1">
              <a:spcBef>
                <a:spcPct val="20000"/>
              </a:spcBef>
              <a:buClr>
                <a:schemeClr val="hlink"/>
              </a:buClr>
              <a:buFont typeface="Wingdings" panose="05000000000000000000" pitchFamily="2" charset="2"/>
              <a:buChar char="§"/>
            </a:pPr>
            <a:r>
              <a:rPr lang="en-US" altLang="en-US" sz="1700" dirty="0">
                <a:effectLst/>
                <a:latin typeface="+mj-lt"/>
              </a:rPr>
              <a:t>Tree Leaf Collection</a:t>
            </a:r>
          </a:p>
          <a:p>
            <a:pPr marL="285750" indent="-285750" algn="l" eaLnBrk="1" hangingPunct="1">
              <a:spcBef>
                <a:spcPct val="20000"/>
              </a:spcBef>
              <a:buClr>
                <a:schemeClr val="hlink"/>
              </a:buClr>
              <a:buFont typeface="Wingdings" panose="05000000000000000000" pitchFamily="2" charset="2"/>
              <a:buChar char="§"/>
            </a:pPr>
            <a:r>
              <a:rPr lang="en-US" altLang="en-US" sz="1700" dirty="0">
                <a:effectLst/>
                <a:latin typeface="+mj-lt"/>
              </a:rPr>
              <a:t>Insect Collection</a:t>
            </a:r>
          </a:p>
          <a:p>
            <a:pPr marL="285750" indent="-285750" algn="l" eaLnBrk="1" hangingPunct="1">
              <a:spcBef>
                <a:spcPct val="20000"/>
              </a:spcBef>
              <a:buClr>
                <a:schemeClr val="hlink"/>
              </a:buClr>
              <a:buFont typeface="Wingdings" panose="05000000000000000000" pitchFamily="2" charset="2"/>
              <a:buChar char="§"/>
            </a:pPr>
            <a:r>
              <a:rPr lang="en-US" altLang="en-US" sz="1700" dirty="0">
                <a:effectLst/>
                <a:latin typeface="+mj-lt"/>
              </a:rPr>
              <a:t>25 Topical Postmarks</a:t>
            </a:r>
          </a:p>
        </p:txBody>
      </p:sp>
      <p:sp>
        <p:nvSpPr>
          <p:cNvPr id="451592" name="Text Box 8"/>
          <p:cNvSpPr txBox="1">
            <a:spLocks noChangeArrowheads="1"/>
          </p:cNvSpPr>
          <p:nvPr/>
        </p:nvSpPr>
        <p:spPr bwMode="auto">
          <a:xfrm>
            <a:off x="4724400" y="1828800"/>
            <a:ext cx="4191000" cy="30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285750" indent="-285750" algn="l" eaLnBrk="1" hangingPunct="1">
              <a:spcBef>
                <a:spcPct val="20000"/>
              </a:spcBef>
              <a:buClr>
                <a:schemeClr val="hlink"/>
              </a:buClr>
              <a:buFont typeface="Wingdings" panose="05000000000000000000" pitchFamily="2" charset="2"/>
              <a:buChar char="§"/>
            </a:pPr>
            <a:r>
              <a:rPr lang="en-US" altLang="en-US" sz="1700" dirty="0">
                <a:effectLst/>
                <a:latin typeface="+mj-lt"/>
              </a:rPr>
              <a:t>Poster on Recipe Modification for Healthful Eating</a:t>
            </a:r>
          </a:p>
          <a:p>
            <a:pPr marL="285750" indent="-285750" algn="l" eaLnBrk="1" hangingPunct="1">
              <a:spcBef>
                <a:spcPct val="20000"/>
              </a:spcBef>
              <a:buClr>
                <a:schemeClr val="hlink"/>
              </a:buClr>
              <a:buFont typeface="Wingdings" panose="05000000000000000000" pitchFamily="2" charset="2"/>
              <a:buChar char="§"/>
            </a:pPr>
            <a:r>
              <a:rPr lang="en-US" altLang="en-US" sz="1700" dirty="0">
                <a:effectLst/>
                <a:latin typeface="+mj-lt"/>
              </a:rPr>
              <a:t>Canned Tomatoes</a:t>
            </a:r>
          </a:p>
          <a:p>
            <a:pPr marL="285750" indent="-285750" algn="l" eaLnBrk="1" hangingPunct="1">
              <a:spcBef>
                <a:spcPct val="20000"/>
              </a:spcBef>
              <a:buClr>
                <a:schemeClr val="hlink"/>
              </a:buClr>
              <a:buFont typeface="Wingdings" panose="05000000000000000000" pitchFamily="2" charset="2"/>
              <a:buChar char="§"/>
            </a:pPr>
            <a:r>
              <a:rPr lang="en-US" altLang="en-US" sz="1700" dirty="0">
                <a:effectLst/>
                <a:latin typeface="+mj-lt"/>
              </a:rPr>
              <a:t>Hanging Storage Unit</a:t>
            </a:r>
          </a:p>
          <a:p>
            <a:pPr marL="285750" indent="-285750" algn="l" eaLnBrk="1" hangingPunct="1">
              <a:spcBef>
                <a:spcPct val="20000"/>
              </a:spcBef>
              <a:buClr>
                <a:schemeClr val="hlink"/>
              </a:buClr>
              <a:buFont typeface="Wingdings" panose="05000000000000000000" pitchFamily="2" charset="2"/>
              <a:buChar char="§"/>
            </a:pPr>
            <a:r>
              <a:rPr lang="en-US" altLang="en-US" sz="1700" dirty="0">
                <a:effectLst/>
                <a:latin typeface="+mj-lt"/>
              </a:rPr>
              <a:t>Work Apron or Tote Bag</a:t>
            </a:r>
          </a:p>
          <a:p>
            <a:pPr marL="285750" indent="-285750" algn="l" eaLnBrk="1" hangingPunct="1">
              <a:spcBef>
                <a:spcPct val="20000"/>
              </a:spcBef>
              <a:buClr>
                <a:schemeClr val="hlink"/>
              </a:buClr>
              <a:buFont typeface="Wingdings" panose="05000000000000000000" pitchFamily="2" charset="2"/>
              <a:buChar char="§"/>
            </a:pPr>
            <a:r>
              <a:rPr lang="en-US" altLang="en-US" sz="1700" dirty="0">
                <a:effectLst/>
                <a:latin typeface="+mj-lt"/>
              </a:rPr>
              <a:t>Flat Flyer or Brochure</a:t>
            </a:r>
          </a:p>
          <a:p>
            <a:pPr marL="285750" indent="-285750" algn="l" eaLnBrk="1" hangingPunct="1">
              <a:spcBef>
                <a:spcPct val="20000"/>
              </a:spcBef>
              <a:buClr>
                <a:schemeClr val="hlink"/>
              </a:buClr>
              <a:buFont typeface="Wingdings" panose="05000000000000000000" pitchFamily="2" charset="2"/>
              <a:buChar char="§"/>
            </a:pPr>
            <a:r>
              <a:rPr lang="en-US" altLang="en-US" sz="1700" dirty="0">
                <a:effectLst/>
                <a:latin typeface="+mj-lt"/>
              </a:rPr>
              <a:t>Display on Botany and Zoological Sciences</a:t>
            </a:r>
          </a:p>
          <a:p>
            <a:pPr marL="285750" indent="-285750" algn="l" eaLnBrk="1" hangingPunct="1">
              <a:spcBef>
                <a:spcPct val="20000"/>
              </a:spcBef>
              <a:buClr>
                <a:schemeClr val="hlink"/>
              </a:buClr>
              <a:buFont typeface="Wingdings" panose="05000000000000000000" pitchFamily="2" charset="2"/>
              <a:buChar char="§"/>
            </a:pPr>
            <a:r>
              <a:rPr lang="en-US" altLang="en-US" sz="1700" dirty="0">
                <a:effectLst/>
                <a:latin typeface="+mj-lt"/>
              </a:rPr>
              <a:t>Jr. Nature Craft and Candle</a:t>
            </a:r>
          </a:p>
          <a:p>
            <a:pPr marL="285750" indent="-285750" algn="l" eaLnBrk="1" hangingPunct="1">
              <a:spcBef>
                <a:spcPct val="20000"/>
              </a:spcBef>
              <a:buClr>
                <a:schemeClr val="hlink"/>
              </a:buClr>
              <a:buFont typeface="Wingdings" panose="05000000000000000000" pitchFamily="2" charset="2"/>
              <a:buChar char="§"/>
            </a:pPr>
            <a:r>
              <a:rPr lang="en-US" altLang="en-US" sz="1700" dirty="0">
                <a:effectLst/>
                <a:latin typeface="+mj-lt"/>
              </a:rPr>
              <a:t>Photos of Plant Life and Scenery</a:t>
            </a:r>
          </a:p>
        </p:txBody>
      </p:sp>
    </p:spTree>
    <p:extLst>
      <p:ext uri="{BB962C8B-B14F-4D97-AF65-F5344CB8AC3E}">
        <p14:creationId xmlns:p14="http://schemas.microsoft.com/office/powerpoint/2010/main" val="15514806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1586">
                                            <p:txEl>
                                              <p:pRg st="0" end="0"/>
                                            </p:txEl>
                                          </p:spTgt>
                                        </p:tgtEl>
                                        <p:attrNameLst>
                                          <p:attrName>style.visibility</p:attrName>
                                        </p:attrNameLst>
                                      </p:cBhvr>
                                      <p:to>
                                        <p:strVal val="visible"/>
                                      </p:to>
                                    </p:set>
                                    <p:animEffect transition="in" filter="box(out)">
                                      <p:cBhvr>
                                        <p:cTn id="7" dur="500"/>
                                        <p:tgtEl>
                                          <p:spTgt spid="4515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51586">
                                            <p:txEl>
                                              <p:pRg st="1" end="1"/>
                                            </p:txEl>
                                          </p:spTgt>
                                        </p:tgtEl>
                                        <p:attrNameLst>
                                          <p:attrName>style.visibility</p:attrName>
                                        </p:attrNameLst>
                                      </p:cBhvr>
                                      <p:to>
                                        <p:strVal val="visible"/>
                                      </p:to>
                                    </p:set>
                                    <p:animEffect transition="in" filter="box(out)">
                                      <p:cBhvr>
                                        <p:cTn id="12" dur="500"/>
                                        <p:tgtEl>
                                          <p:spTgt spid="4515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51591">
                                            <p:txEl>
                                              <p:pRg st="0" end="0"/>
                                            </p:txEl>
                                          </p:spTgt>
                                        </p:tgtEl>
                                        <p:attrNameLst>
                                          <p:attrName>style.visibility</p:attrName>
                                        </p:attrNameLst>
                                      </p:cBhvr>
                                      <p:to>
                                        <p:strVal val="visible"/>
                                      </p:to>
                                    </p:set>
                                    <p:animEffect transition="in" filter="box(out)">
                                      <p:cBhvr>
                                        <p:cTn id="17" dur="500"/>
                                        <p:tgtEl>
                                          <p:spTgt spid="45159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51591">
                                            <p:txEl>
                                              <p:pRg st="1" end="1"/>
                                            </p:txEl>
                                          </p:spTgt>
                                        </p:tgtEl>
                                        <p:attrNameLst>
                                          <p:attrName>style.visibility</p:attrName>
                                        </p:attrNameLst>
                                      </p:cBhvr>
                                      <p:to>
                                        <p:strVal val="visible"/>
                                      </p:to>
                                    </p:set>
                                    <p:animEffect transition="in" filter="box(out)">
                                      <p:cBhvr>
                                        <p:cTn id="22" dur="500"/>
                                        <p:tgtEl>
                                          <p:spTgt spid="45159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51591">
                                            <p:txEl>
                                              <p:pRg st="2" end="2"/>
                                            </p:txEl>
                                          </p:spTgt>
                                        </p:tgtEl>
                                        <p:attrNameLst>
                                          <p:attrName>style.visibility</p:attrName>
                                        </p:attrNameLst>
                                      </p:cBhvr>
                                      <p:to>
                                        <p:strVal val="visible"/>
                                      </p:to>
                                    </p:set>
                                    <p:animEffect transition="in" filter="box(out)">
                                      <p:cBhvr>
                                        <p:cTn id="27" dur="500"/>
                                        <p:tgtEl>
                                          <p:spTgt spid="45159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51591">
                                            <p:txEl>
                                              <p:pRg st="3" end="3"/>
                                            </p:txEl>
                                          </p:spTgt>
                                        </p:tgtEl>
                                        <p:attrNameLst>
                                          <p:attrName>style.visibility</p:attrName>
                                        </p:attrNameLst>
                                      </p:cBhvr>
                                      <p:to>
                                        <p:strVal val="visible"/>
                                      </p:to>
                                    </p:set>
                                    <p:animEffect transition="in" filter="box(out)">
                                      <p:cBhvr>
                                        <p:cTn id="32" dur="500"/>
                                        <p:tgtEl>
                                          <p:spTgt spid="45159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51591">
                                            <p:txEl>
                                              <p:pRg st="4" end="4"/>
                                            </p:txEl>
                                          </p:spTgt>
                                        </p:tgtEl>
                                        <p:attrNameLst>
                                          <p:attrName>style.visibility</p:attrName>
                                        </p:attrNameLst>
                                      </p:cBhvr>
                                      <p:to>
                                        <p:strVal val="visible"/>
                                      </p:to>
                                    </p:set>
                                    <p:animEffect transition="in" filter="box(out)">
                                      <p:cBhvr>
                                        <p:cTn id="37" dur="500"/>
                                        <p:tgtEl>
                                          <p:spTgt spid="45159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51591">
                                            <p:txEl>
                                              <p:pRg st="5" end="5"/>
                                            </p:txEl>
                                          </p:spTgt>
                                        </p:tgtEl>
                                        <p:attrNameLst>
                                          <p:attrName>style.visibility</p:attrName>
                                        </p:attrNameLst>
                                      </p:cBhvr>
                                      <p:to>
                                        <p:strVal val="visible"/>
                                      </p:to>
                                    </p:set>
                                    <p:animEffect transition="in" filter="box(out)">
                                      <p:cBhvr>
                                        <p:cTn id="42" dur="500"/>
                                        <p:tgtEl>
                                          <p:spTgt spid="451591">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451591">
                                            <p:txEl>
                                              <p:pRg st="6" end="6"/>
                                            </p:txEl>
                                          </p:spTgt>
                                        </p:tgtEl>
                                        <p:attrNameLst>
                                          <p:attrName>style.visibility</p:attrName>
                                        </p:attrNameLst>
                                      </p:cBhvr>
                                      <p:to>
                                        <p:strVal val="visible"/>
                                      </p:to>
                                    </p:set>
                                    <p:animEffect transition="in" filter="box(out)">
                                      <p:cBhvr>
                                        <p:cTn id="47" dur="500"/>
                                        <p:tgtEl>
                                          <p:spTgt spid="451591">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451591">
                                            <p:txEl>
                                              <p:pRg st="7" end="7"/>
                                            </p:txEl>
                                          </p:spTgt>
                                        </p:tgtEl>
                                        <p:attrNameLst>
                                          <p:attrName>style.visibility</p:attrName>
                                        </p:attrNameLst>
                                      </p:cBhvr>
                                      <p:to>
                                        <p:strVal val="visible"/>
                                      </p:to>
                                    </p:set>
                                    <p:animEffect transition="in" filter="box(out)">
                                      <p:cBhvr>
                                        <p:cTn id="52" dur="500"/>
                                        <p:tgtEl>
                                          <p:spTgt spid="451591">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451591">
                                            <p:txEl>
                                              <p:pRg st="8" end="8"/>
                                            </p:txEl>
                                          </p:spTgt>
                                        </p:tgtEl>
                                        <p:attrNameLst>
                                          <p:attrName>style.visibility</p:attrName>
                                        </p:attrNameLst>
                                      </p:cBhvr>
                                      <p:to>
                                        <p:strVal val="visible"/>
                                      </p:to>
                                    </p:set>
                                    <p:animEffect transition="in" filter="box(out)">
                                      <p:cBhvr>
                                        <p:cTn id="57" dur="500"/>
                                        <p:tgtEl>
                                          <p:spTgt spid="451591">
                                            <p:txEl>
                                              <p:pRg st="8" end="8"/>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451592">
                                            <p:txEl>
                                              <p:pRg st="0" end="0"/>
                                            </p:txEl>
                                          </p:spTgt>
                                        </p:tgtEl>
                                        <p:attrNameLst>
                                          <p:attrName>style.visibility</p:attrName>
                                        </p:attrNameLst>
                                      </p:cBhvr>
                                      <p:to>
                                        <p:strVal val="visible"/>
                                      </p:to>
                                    </p:set>
                                    <p:animEffect transition="in" filter="box(out)">
                                      <p:cBhvr>
                                        <p:cTn id="62" dur="500"/>
                                        <p:tgtEl>
                                          <p:spTgt spid="451592">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451592">
                                            <p:txEl>
                                              <p:pRg st="1" end="1"/>
                                            </p:txEl>
                                          </p:spTgt>
                                        </p:tgtEl>
                                        <p:attrNameLst>
                                          <p:attrName>style.visibility</p:attrName>
                                        </p:attrNameLst>
                                      </p:cBhvr>
                                      <p:to>
                                        <p:strVal val="visible"/>
                                      </p:to>
                                    </p:set>
                                    <p:animEffect transition="in" filter="box(out)">
                                      <p:cBhvr>
                                        <p:cTn id="67" dur="500"/>
                                        <p:tgtEl>
                                          <p:spTgt spid="451592">
                                            <p:txEl>
                                              <p:pRg st="1" end="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32" fill="hold" grpId="0" nodeType="clickEffect">
                                  <p:stCondLst>
                                    <p:cond delay="0"/>
                                  </p:stCondLst>
                                  <p:childTnLst>
                                    <p:set>
                                      <p:cBhvr>
                                        <p:cTn id="71" dur="1" fill="hold">
                                          <p:stCondLst>
                                            <p:cond delay="0"/>
                                          </p:stCondLst>
                                        </p:cTn>
                                        <p:tgtEl>
                                          <p:spTgt spid="451592">
                                            <p:txEl>
                                              <p:pRg st="2" end="2"/>
                                            </p:txEl>
                                          </p:spTgt>
                                        </p:tgtEl>
                                        <p:attrNameLst>
                                          <p:attrName>style.visibility</p:attrName>
                                        </p:attrNameLst>
                                      </p:cBhvr>
                                      <p:to>
                                        <p:strVal val="visible"/>
                                      </p:to>
                                    </p:set>
                                    <p:animEffect transition="in" filter="box(out)">
                                      <p:cBhvr>
                                        <p:cTn id="72" dur="500"/>
                                        <p:tgtEl>
                                          <p:spTgt spid="451592">
                                            <p:txEl>
                                              <p:pRg st="2" end="2"/>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32" fill="hold" grpId="0" nodeType="clickEffect">
                                  <p:stCondLst>
                                    <p:cond delay="0"/>
                                  </p:stCondLst>
                                  <p:childTnLst>
                                    <p:set>
                                      <p:cBhvr>
                                        <p:cTn id="76" dur="1" fill="hold">
                                          <p:stCondLst>
                                            <p:cond delay="0"/>
                                          </p:stCondLst>
                                        </p:cTn>
                                        <p:tgtEl>
                                          <p:spTgt spid="451592">
                                            <p:txEl>
                                              <p:pRg st="3" end="3"/>
                                            </p:txEl>
                                          </p:spTgt>
                                        </p:tgtEl>
                                        <p:attrNameLst>
                                          <p:attrName>style.visibility</p:attrName>
                                        </p:attrNameLst>
                                      </p:cBhvr>
                                      <p:to>
                                        <p:strVal val="visible"/>
                                      </p:to>
                                    </p:set>
                                    <p:animEffect transition="in" filter="box(out)">
                                      <p:cBhvr>
                                        <p:cTn id="77" dur="500"/>
                                        <p:tgtEl>
                                          <p:spTgt spid="451592">
                                            <p:txEl>
                                              <p:pRg st="3" end="3"/>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32" fill="hold" grpId="0" nodeType="clickEffect">
                                  <p:stCondLst>
                                    <p:cond delay="0"/>
                                  </p:stCondLst>
                                  <p:childTnLst>
                                    <p:set>
                                      <p:cBhvr>
                                        <p:cTn id="81" dur="1" fill="hold">
                                          <p:stCondLst>
                                            <p:cond delay="0"/>
                                          </p:stCondLst>
                                        </p:cTn>
                                        <p:tgtEl>
                                          <p:spTgt spid="451592">
                                            <p:txEl>
                                              <p:pRg st="4" end="4"/>
                                            </p:txEl>
                                          </p:spTgt>
                                        </p:tgtEl>
                                        <p:attrNameLst>
                                          <p:attrName>style.visibility</p:attrName>
                                        </p:attrNameLst>
                                      </p:cBhvr>
                                      <p:to>
                                        <p:strVal val="visible"/>
                                      </p:to>
                                    </p:set>
                                    <p:animEffect transition="in" filter="box(out)">
                                      <p:cBhvr>
                                        <p:cTn id="82" dur="500"/>
                                        <p:tgtEl>
                                          <p:spTgt spid="451592">
                                            <p:txEl>
                                              <p:pRg st="4" end="4"/>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32" fill="hold" grpId="0" nodeType="clickEffect">
                                  <p:stCondLst>
                                    <p:cond delay="0"/>
                                  </p:stCondLst>
                                  <p:childTnLst>
                                    <p:set>
                                      <p:cBhvr>
                                        <p:cTn id="86" dur="1" fill="hold">
                                          <p:stCondLst>
                                            <p:cond delay="0"/>
                                          </p:stCondLst>
                                        </p:cTn>
                                        <p:tgtEl>
                                          <p:spTgt spid="451592">
                                            <p:txEl>
                                              <p:pRg st="5" end="5"/>
                                            </p:txEl>
                                          </p:spTgt>
                                        </p:tgtEl>
                                        <p:attrNameLst>
                                          <p:attrName>style.visibility</p:attrName>
                                        </p:attrNameLst>
                                      </p:cBhvr>
                                      <p:to>
                                        <p:strVal val="visible"/>
                                      </p:to>
                                    </p:set>
                                    <p:animEffect transition="in" filter="box(out)">
                                      <p:cBhvr>
                                        <p:cTn id="87" dur="500"/>
                                        <p:tgtEl>
                                          <p:spTgt spid="451592">
                                            <p:txEl>
                                              <p:pRg st="5" end="5"/>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32" fill="hold" grpId="0" nodeType="clickEffect">
                                  <p:stCondLst>
                                    <p:cond delay="0"/>
                                  </p:stCondLst>
                                  <p:childTnLst>
                                    <p:set>
                                      <p:cBhvr>
                                        <p:cTn id="91" dur="1" fill="hold">
                                          <p:stCondLst>
                                            <p:cond delay="0"/>
                                          </p:stCondLst>
                                        </p:cTn>
                                        <p:tgtEl>
                                          <p:spTgt spid="451592">
                                            <p:txEl>
                                              <p:pRg st="6" end="6"/>
                                            </p:txEl>
                                          </p:spTgt>
                                        </p:tgtEl>
                                        <p:attrNameLst>
                                          <p:attrName>style.visibility</p:attrName>
                                        </p:attrNameLst>
                                      </p:cBhvr>
                                      <p:to>
                                        <p:strVal val="visible"/>
                                      </p:to>
                                    </p:set>
                                    <p:animEffect transition="in" filter="box(out)">
                                      <p:cBhvr>
                                        <p:cTn id="92" dur="500"/>
                                        <p:tgtEl>
                                          <p:spTgt spid="451592">
                                            <p:txEl>
                                              <p:pRg st="6" end="6"/>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32" fill="hold" grpId="0" nodeType="clickEffect">
                                  <p:stCondLst>
                                    <p:cond delay="0"/>
                                  </p:stCondLst>
                                  <p:childTnLst>
                                    <p:set>
                                      <p:cBhvr>
                                        <p:cTn id="96" dur="1" fill="hold">
                                          <p:stCondLst>
                                            <p:cond delay="0"/>
                                          </p:stCondLst>
                                        </p:cTn>
                                        <p:tgtEl>
                                          <p:spTgt spid="451592">
                                            <p:txEl>
                                              <p:pRg st="7" end="7"/>
                                            </p:txEl>
                                          </p:spTgt>
                                        </p:tgtEl>
                                        <p:attrNameLst>
                                          <p:attrName>style.visibility</p:attrName>
                                        </p:attrNameLst>
                                      </p:cBhvr>
                                      <p:to>
                                        <p:strVal val="visible"/>
                                      </p:to>
                                    </p:set>
                                    <p:animEffect transition="in" filter="box(out)">
                                      <p:cBhvr>
                                        <p:cTn id="97" dur="500"/>
                                        <p:tgtEl>
                                          <p:spTgt spid="4515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6" grpId="0" build="p" autoUpdateAnimBg="0"/>
      <p:bldP spid="451591" grpId="0" build="p" autoUpdateAnimBg="0"/>
      <p:bldP spid="45159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11AF979-CE99-48F6-A3F6-D6272CFF0A05}" type="slidenum">
              <a:rPr lang="en-US" altLang="en-US" sz="1400" smtClean="0"/>
              <a:pPr/>
              <a:t>7</a:t>
            </a:fld>
            <a:endParaRPr lang="en-US" altLang="en-US" sz="1400"/>
          </a:p>
        </p:txBody>
      </p:sp>
      <p:sp>
        <p:nvSpPr>
          <p:cNvPr id="453634" name="Rectangle 2050"/>
          <p:cNvSpPr>
            <a:spLocks noChangeArrowheads="1"/>
          </p:cNvSpPr>
          <p:nvPr/>
        </p:nvSpPr>
        <p:spPr bwMode="auto">
          <a:xfrm>
            <a:off x="304800" y="1371600"/>
            <a:ext cx="4495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sz="1600" dirty="0">
                <a:effectLst/>
                <a:latin typeface="+mj-lt"/>
              </a:rPr>
              <a:t>Horticulture:</a:t>
            </a:r>
            <a:r>
              <a:rPr lang="en-US" altLang="en-US" sz="1600" dirty="0">
                <a:solidFill>
                  <a:schemeClr val="accent2"/>
                </a:solidFill>
                <a:effectLst/>
                <a:latin typeface="+mj-lt"/>
              </a:rPr>
              <a:t>  Herbarium Cards, Landscaping Home Grounds, Onions, Peppers, Tomatoes</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4-H Wildlife:</a:t>
            </a:r>
            <a:r>
              <a:rPr lang="en-US" altLang="en-US" sz="1600" dirty="0">
                <a:solidFill>
                  <a:schemeClr val="accent2"/>
                </a:solidFill>
                <a:effectLst/>
                <a:latin typeface="+mj-lt"/>
              </a:rPr>
              <a:t> Wildflower Study - Poster of Parts of a Wildflower Blossom</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Environmental Stewardship:</a:t>
            </a:r>
            <a:r>
              <a:rPr lang="en-US" altLang="en-US" sz="1600" dirty="0">
                <a:solidFill>
                  <a:schemeClr val="accent2"/>
                </a:solidFill>
                <a:effectLst/>
                <a:latin typeface="+mj-lt"/>
              </a:rPr>
              <a:t> </a:t>
            </a:r>
            <a:r>
              <a:rPr lang="en-US" altLang="en-US" sz="1600" dirty="0" err="1">
                <a:solidFill>
                  <a:schemeClr val="accent2"/>
                </a:solidFill>
                <a:effectLst/>
                <a:latin typeface="+mj-lt"/>
              </a:rPr>
              <a:t>Vermi</a:t>
            </a:r>
            <a:r>
              <a:rPr lang="en-US" altLang="en-US" sz="1600" dirty="0">
                <a:solidFill>
                  <a:schemeClr val="accent2"/>
                </a:solidFill>
                <a:effectLst/>
                <a:latin typeface="+mj-lt"/>
              </a:rPr>
              <a:t> Composting</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Forestry:</a:t>
            </a:r>
            <a:r>
              <a:rPr lang="en-US" altLang="en-US" sz="1600" dirty="0">
                <a:solidFill>
                  <a:schemeClr val="accent2"/>
                </a:solidFill>
                <a:effectLst/>
                <a:latin typeface="+mj-lt"/>
              </a:rPr>
              <a:t> Tree Leaf Collection</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Entomology:</a:t>
            </a:r>
            <a:r>
              <a:rPr lang="en-US" altLang="en-US" sz="1600" dirty="0">
                <a:solidFill>
                  <a:schemeClr val="accent2"/>
                </a:solidFill>
                <a:effectLst/>
                <a:latin typeface="+mj-lt"/>
              </a:rPr>
              <a:t> Insect Collection</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Postmarks:</a:t>
            </a:r>
            <a:r>
              <a:rPr lang="en-US" altLang="en-US" sz="1600" dirty="0">
                <a:solidFill>
                  <a:schemeClr val="accent2"/>
                </a:solidFill>
                <a:effectLst/>
                <a:latin typeface="+mj-lt"/>
              </a:rPr>
              <a:t> 25 Topical</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Nutrition:</a:t>
            </a:r>
            <a:r>
              <a:rPr lang="en-US" altLang="en-US" sz="1600" dirty="0">
                <a:solidFill>
                  <a:schemeClr val="accent2"/>
                </a:solidFill>
                <a:effectLst/>
                <a:latin typeface="+mj-lt"/>
              </a:rPr>
              <a:t> Poster on Recipe Modification for Healthful Eating</a:t>
            </a:r>
          </a:p>
        </p:txBody>
      </p:sp>
      <p:sp>
        <p:nvSpPr>
          <p:cNvPr id="453636" name="Rectangle 2052"/>
          <p:cNvSpPr>
            <a:spLocks noChangeArrowheads="1"/>
          </p:cNvSpPr>
          <p:nvPr/>
        </p:nvSpPr>
        <p:spPr bwMode="auto">
          <a:xfrm>
            <a:off x="457200" y="381000"/>
            <a:ext cx="8077200" cy="9906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effectLst/>
                <a:latin typeface="+mn-lt"/>
              </a:rPr>
              <a:t>An Example of Piggybacking a Horticulture Project</a:t>
            </a:r>
          </a:p>
        </p:txBody>
      </p:sp>
      <p:sp>
        <p:nvSpPr>
          <p:cNvPr id="453639" name="Rectangle 2055"/>
          <p:cNvSpPr>
            <a:spLocks noChangeArrowheads="1"/>
          </p:cNvSpPr>
          <p:nvPr/>
        </p:nvSpPr>
        <p:spPr bwMode="auto">
          <a:xfrm>
            <a:off x="4648200" y="1371600"/>
            <a:ext cx="4343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sz="1600" dirty="0">
                <a:effectLst/>
                <a:latin typeface="+mj-lt"/>
              </a:rPr>
              <a:t>Food Preservation:</a:t>
            </a:r>
            <a:r>
              <a:rPr lang="en-US" altLang="en-US" sz="1600" dirty="0">
                <a:solidFill>
                  <a:schemeClr val="accent2"/>
                </a:solidFill>
                <a:effectLst/>
                <a:latin typeface="+mj-lt"/>
              </a:rPr>
              <a:t> Canned Tomatoes</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Design and Construction:</a:t>
            </a:r>
            <a:r>
              <a:rPr lang="en-US" altLang="en-US" sz="1600" dirty="0">
                <a:solidFill>
                  <a:schemeClr val="accent2"/>
                </a:solidFill>
                <a:effectLst/>
                <a:latin typeface="+mj-lt"/>
              </a:rPr>
              <a:t>  Interior Design and Construction  - Hanging Storage Unit; Apparel Design and Construction – Work Apron or Tote Bag</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Technology Exhibits:</a:t>
            </a:r>
            <a:r>
              <a:rPr lang="en-US" altLang="en-US" sz="1600" dirty="0">
                <a:solidFill>
                  <a:schemeClr val="accent2"/>
                </a:solidFill>
                <a:effectLst/>
                <a:latin typeface="+mj-lt"/>
              </a:rPr>
              <a:t> Flat Flyer or Brochure</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Science Discovery:</a:t>
            </a:r>
            <a:r>
              <a:rPr lang="en-US" altLang="en-US" sz="1600" dirty="0">
                <a:solidFill>
                  <a:schemeClr val="accent2"/>
                </a:solidFill>
                <a:effectLst/>
                <a:latin typeface="+mj-lt"/>
              </a:rPr>
              <a:t> Display on Botany and Zoological Sciences</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Leisure Education:</a:t>
            </a:r>
            <a:r>
              <a:rPr lang="en-US" altLang="en-US" sz="1600" dirty="0">
                <a:solidFill>
                  <a:schemeClr val="accent2"/>
                </a:solidFill>
                <a:effectLst/>
                <a:latin typeface="+mj-lt"/>
              </a:rPr>
              <a:t> Jr. Nature Craft or Candle</a:t>
            </a:r>
          </a:p>
          <a:p>
            <a:pPr algn="l" eaLnBrk="1" hangingPunct="1">
              <a:spcBef>
                <a:spcPct val="20000"/>
              </a:spcBef>
              <a:buClr>
                <a:schemeClr val="hlink"/>
              </a:buClr>
              <a:buFont typeface="Wingdings" panose="05000000000000000000" pitchFamily="2" charset="2"/>
              <a:buChar char="§"/>
            </a:pPr>
            <a:r>
              <a:rPr lang="en-US" altLang="en-US" sz="1600" dirty="0">
                <a:effectLst/>
                <a:latin typeface="+mj-lt"/>
              </a:rPr>
              <a:t>Photography:</a:t>
            </a:r>
            <a:r>
              <a:rPr lang="en-US" altLang="en-US" sz="1600" dirty="0">
                <a:solidFill>
                  <a:schemeClr val="accent2"/>
                </a:solidFill>
                <a:effectLst/>
                <a:latin typeface="+mj-lt"/>
              </a:rPr>
              <a:t> 4 Photos of Plant Life and Scenery</a:t>
            </a:r>
          </a:p>
        </p:txBody>
      </p:sp>
    </p:spTree>
    <p:extLst>
      <p:ext uri="{BB962C8B-B14F-4D97-AF65-F5344CB8AC3E}">
        <p14:creationId xmlns:p14="http://schemas.microsoft.com/office/powerpoint/2010/main" val="385259788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3634">
                                            <p:txEl>
                                              <p:pRg st="0" end="0"/>
                                            </p:txEl>
                                          </p:spTgt>
                                        </p:tgtEl>
                                        <p:attrNameLst>
                                          <p:attrName>style.visibility</p:attrName>
                                        </p:attrNameLst>
                                      </p:cBhvr>
                                      <p:to>
                                        <p:strVal val="visible"/>
                                      </p:to>
                                    </p:set>
                                    <p:animEffect transition="in" filter="box(out)">
                                      <p:cBhvr>
                                        <p:cTn id="7" dur="500"/>
                                        <p:tgtEl>
                                          <p:spTgt spid="4536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53634">
                                            <p:txEl>
                                              <p:pRg st="1" end="1"/>
                                            </p:txEl>
                                          </p:spTgt>
                                        </p:tgtEl>
                                        <p:attrNameLst>
                                          <p:attrName>style.visibility</p:attrName>
                                        </p:attrNameLst>
                                      </p:cBhvr>
                                      <p:to>
                                        <p:strVal val="visible"/>
                                      </p:to>
                                    </p:set>
                                    <p:animEffect transition="in" filter="box(out)">
                                      <p:cBhvr>
                                        <p:cTn id="12" dur="500"/>
                                        <p:tgtEl>
                                          <p:spTgt spid="4536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53634">
                                            <p:txEl>
                                              <p:pRg st="2" end="2"/>
                                            </p:txEl>
                                          </p:spTgt>
                                        </p:tgtEl>
                                        <p:attrNameLst>
                                          <p:attrName>style.visibility</p:attrName>
                                        </p:attrNameLst>
                                      </p:cBhvr>
                                      <p:to>
                                        <p:strVal val="visible"/>
                                      </p:to>
                                    </p:set>
                                    <p:animEffect transition="in" filter="box(out)">
                                      <p:cBhvr>
                                        <p:cTn id="17" dur="500"/>
                                        <p:tgtEl>
                                          <p:spTgt spid="45363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53634">
                                            <p:txEl>
                                              <p:pRg st="3" end="3"/>
                                            </p:txEl>
                                          </p:spTgt>
                                        </p:tgtEl>
                                        <p:attrNameLst>
                                          <p:attrName>style.visibility</p:attrName>
                                        </p:attrNameLst>
                                      </p:cBhvr>
                                      <p:to>
                                        <p:strVal val="visible"/>
                                      </p:to>
                                    </p:set>
                                    <p:animEffect transition="in" filter="box(out)">
                                      <p:cBhvr>
                                        <p:cTn id="22" dur="500"/>
                                        <p:tgtEl>
                                          <p:spTgt spid="45363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53634">
                                            <p:txEl>
                                              <p:pRg st="4" end="4"/>
                                            </p:txEl>
                                          </p:spTgt>
                                        </p:tgtEl>
                                        <p:attrNameLst>
                                          <p:attrName>style.visibility</p:attrName>
                                        </p:attrNameLst>
                                      </p:cBhvr>
                                      <p:to>
                                        <p:strVal val="visible"/>
                                      </p:to>
                                    </p:set>
                                    <p:animEffect transition="in" filter="box(out)">
                                      <p:cBhvr>
                                        <p:cTn id="27" dur="500"/>
                                        <p:tgtEl>
                                          <p:spTgt spid="45363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53634">
                                            <p:txEl>
                                              <p:pRg st="5" end="5"/>
                                            </p:txEl>
                                          </p:spTgt>
                                        </p:tgtEl>
                                        <p:attrNameLst>
                                          <p:attrName>style.visibility</p:attrName>
                                        </p:attrNameLst>
                                      </p:cBhvr>
                                      <p:to>
                                        <p:strVal val="visible"/>
                                      </p:to>
                                    </p:set>
                                    <p:animEffect transition="in" filter="box(out)">
                                      <p:cBhvr>
                                        <p:cTn id="32" dur="500"/>
                                        <p:tgtEl>
                                          <p:spTgt spid="45363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53634">
                                            <p:txEl>
                                              <p:pRg st="6" end="6"/>
                                            </p:txEl>
                                          </p:spTgt>
                                        </p:tgtEl>
                                        <p:attrNameLst>
                                          <p:attrName>style.visibility</p:attrName>
                                        </p:attrNameLst>
                                      </p:cBhvr>
                                      <p:to>
                                        <p:strVal val="visible"/>
                                      </p:to>
                                    </p:set>
                                    <p:animEffect transition="in" filter="box(out)">
                                      <p:cBhvr>
                                        <p:cTn id="37" dur="500"/>
                                        <p:tgtEl>
                                          <p:spTgt spid="45363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53639">
                                            <p:txEl>
                                              <p:pRg st="0" end="0"/>
                                            </p:txEl>
                                          </p:spTgt>
                                        </p:tgtEl>
                                        <p:attrNameLst>
                                          <p:attrName>style.visibility</p:attrName>
                                        </p:attrNameLst>
                                      </p:cBhvr>
                                      <p:to>
                                        <p:strVal val="visible"/>
                                      </p:to>
                                    </p:set>
                                    <p:animEffect transition="in" filter="box(out)">
                                      <p:cBhvr>
                                        <p:cTn id="42" dur="500"/>
                                        <p:tgtEl>
                                          <p:spTgt spid="453639">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453639">
                                            <p:txEl>
                                              <p:pRg st="1" end="1"/>
                                            </p:txEl>
                                          </p:spTgt>
                                        </p:tgtEl>
                                        <p:attrNameLst>
                                          <p:attrName>style.visibility</p:attrName>
                                        </p:attrNameLst>
                                      </p:cBhvr>
                                      <p:to>
                                        <p:strVal val="visible"/>
                                      </p:to>
                                    </p:set>
                                    <p:animEffect transition="in" filter="box(out)">
                                      <p:cBhvr>
                                        <p:cTn id="47" dur="500"/>
                                        <p:tgtEl>
                                          <p:spTgt spid="453639">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453639">
                                            <p:txEl>
                                              <p:pRg st="2" end="2"/>
                                            </p:txEl>
                                          </p:spTgt>
                                        </p:tgtEl>
                                        <p:attrNameLst>
                                          <p:attrName>style.visibility</p:attrName>
                                        </p:attrNameLst>
                                      </p:cBhvr>
                                      <p:to>
                                        <p:strVal val="visible"/>
                                      </p:to>
                                    </p:set>
                                    <p:animEffect transition="in" filter="box(out)">
                                      <p:cBhvr>
                                        <p:cTn id="52" dur="500"/>
                                        <p:tgtEl>
                                          <p:spTgt spid="453639">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453639">
                                            <p:txEl>
                                              <p:pRg st="3" end="3"/>
                                            </p:txEl>
                                          </p:spTgt>
                                        </p:tgtEl>
                                        <p:attrNameLst>
                                          <p:attrName>style.visibility</p:attrName>
                                        </p:attrNameLst>
                                      </p:cBhvr>
                                      <p:to>
                                        <p:strVal val="visible"/>
                                      </p:to>
                                    </p:set>
                                    <p:animEffect transition="in" filter="box(out)">
                                      <p:cBhvr>
                                        <p:cTn id="57" dur="500"/>
                                        <p:tgtEl>
                                          <p:spTgt spid="453639">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453639">
                                            <p:txEl>
                                              <p:pRg st="4" end="4"/>
                                            </p:txEl>
                                          </p:spTgt>
                                        </p:tgtEl>
                                        <p:attrNameLst>
                                          <p:attrName>style.visibility</p:attrName>
                                        </p:attrNameLst>
                                      </p:cBhvr>
                                      <p:to>
                                        <p:strVal val="visible"/>
                                      </p:to>
                                    </p:set>
                                    <p:animEffect transition="in" filter="box(out)">
                                      <p:cBhvr>
                                        <p:cTn id="62" dur="500"/>
                                        <p:tgtEl>
                                          <p:spTgt spid="453639">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453639">
                                            <p:txEl>
                                              <p:pRg st="5" end="5"/>
                                            </p:txEl>
                                          </p:spTgt>
                                        </p:tgtEl>
                                        <p:attrNameLst>
                                          <p:attrName>style.visibility</p:attrName>
                                        </p:attrNameLst>
                                      </p:cBhvr>
                                      <p:to>
                                        <p:strVal val="visible"/>
                                      </p:to>
                                    </p:set>
                                    <p:animEffect transition="in" filter="box(out)">
                                      <p:cBhvr>
                                        <p:cTn id="67" dur="500"/>
                                        <p:tgtEl>
                                          <p:spTgt spid="4536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4" grpId="0" build="p" autoUpdateAnimBg="0"/>
      <p:bldP spid="45363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C87D4F7-064E-481F-B1F2-9AA17AD9B61F}" type="slidenum">
              <a:rPr lang="en-US" altLang="en-US" sz="1400" smtClean="0"/>
              <a:pPr/>
              <a:t>8</a:t>
            </a:fld>
            <a:endParaRPr lang="en-US" altLang="en-US" sz="1400"/>
          </a:p>
        </p:txBody>
      </p:sp>
      <p:sp>
        <p:nvSpPr>
          <p:cNvPr id="281602" name="Rectangle 2"/>
          <p:cNvSpPr>
            <a:spLocks noChangeArrowheads="1"/>
          </p:cNvSpPr>
          <p:nvPr/>
        </p:nvSpPr>
        <p:spPr bwMode="auto">
          <a:xfrm>
            <a:off x="495300" y="1219200"/>
            <a:ext cx="8343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None/>
            </a:pPr>
            <a:r>
              <a:rPr lang="en-US" altLang="en-US" sz="2000" dirty="0">
                <a:solidFill>
                  <a:schemeClr val="hlink"/>
                </a:solidFill>
                <a:effectLst/>
                <a:latin typeface="+mj-lt"/>
              </a:rPr>
              <a:t>Beginning Level</a:t>
            </a:r>
          </a:p>
          <a:p>
            <a:pPr algn="l" eaLnBrk="1" hangingPunct="1">
              <a:spcBef>
                <a:spcPct val="20000"/>
              </a:spcBef>
              <a:buClr>
                <a:schemeClr val="hlink"/>
              </a:buClr>
              <a:buFont typeface="Wingdings" panose="05000000000000000000" pitchFamily="2" charset="2"/>
              <a:buChar char="§"/>
            </a:pPr>
            <a:r>
              <a:rPr lang="en-US" altLang="en-US" sz="2000" dirty="0">
                <a:effectLst/>
                <a:latin typeface="+mj-lt"/>
              </a:rPr>
              <a:t>Use the first few years to explore projects, try different things, “taste the 4-H smorgasbord”!</a:t>
            </a:r>
          </a:p>
          <a:p>
            <a:pPr algn="l" eaLnBrk="1" hangingPunct="1">
              <a:spcBef>
                <a:spcPct val="20000"/>
              </a:spcBef>
              <a:buClr>
                <a:schemeClr val="hlink"/>
              </a:buClr>
              <a:buFont typeface="Wingdings" panose="05000000000000000000" pitchFamily="2" charset="2"/>
              <a:buChar char="§"/>
            </a:pPr>
            <a:r>
              <a:rPr lang="en-US" altLang="en-US" sz="2000" dirty="0">
                <a:effectLst/>
                <a:latin typeface="+mj-lt"/>
              </a:rPr>
              <a:t>Becoming focused to early is </a:t>
            </a:r>
            <a:r>
              <a:rPr lang="en-US" altLang="en-US" sz="2000" i="1" dirty="0">
                <a:effectLst/>
                <a:latin typeface="+mj-lt"/>
              </a:rPr>
              <a:t>not</a:t>
            </a:r>
            <a:r>
              <a:rPr lang="en-US" altLang="en-US" sz="2000" dirty="0">
                <a:effectLst/>
                <a:latin typeface="+mj-lt"/>
              </a:rPr>
              <a:t> always healthy for the development of the child.</a:t>
            </a:r>
          </a:p>
          <a:p>
            <a:pPr algn="l" eaLnBrk="1" hangingPunct="1">
              <a:spcBef>
                <a:spcPct val="20000"/>
              </a:spcBef>
              <a:buClr>
                <a:schemeClr val="hlink"/>
              </a:buClr>
              <a:buFont typeface="Wingdings" pitchFamily="2" charset="2"/>
              <a:buNone/>
            </a:pPr>
            <a:r>
              <a:rPr lang="en-US" altLang="en-US" sz="2000" dirty="0">
                <a:solidFill>
                  <a:schemeClr val="hlink"/>
                </a:solidFill>
                <a:effectLst/>
                <a:latin typeface="+mj-lt"/>
              </a:rPr>
              <a:t>Intermediate Level</a:t>
            </a:r>
          </a:p>
          <a:p>
            <a:pPr algn="l" eaLnBrk="1" hangingPunct="1">
              <a:spcBef>
                <a:spcPct val="20000"/>
              </a:spcBef>
              <a:buClr>
                <a:schemeClr val="hlink"/>
              </a:buClr>
              <a:buFont typeface="Wingdings" panose="05000000000000000000" pitchFamily="2" charset="2"/>
              <a:buChar char="§"/>
            </a:pPr>
            <a:r>
              <a:rPr lang="en-US" altLang="en-US" sz="2000" dirty="0">
                <a:effectLst/>
                <a:latin typeface="+mj-lt"/>
              </a:rPr>
              <a:t>Become focused and centered on developing a project(s) of interest.</a:t>
            </a:r>
          </a:p>
          <a:p>
            <a:pPr algn="l" eaLnBrk="1" hangingPunct="1">
              <a:spcBef>
                <a:spcPct val="20000"/>
              </a:spcBef>
              <a:buClr>
                <a:schemeClr val="hlink"/>
              </a:buClr>
              <a:buFont typeface="Wingdings" pitchFamily="2" charset="2"/>
              <a:buNone/>
            </a:pPr>
            <a:r>
              <a:rPr lang="en-US" altLang="en-US" sz="2000" dirty="0">
                <a:solidFill>
                  <a:schemeClr val="hlink"/>
                </a:solidFill>
                <a:effectLst/>
                <a:latin typeface="+mj-lt"/>
              </a:rPr>
              <a:t>Advanced Level</a:t>
            </a:r>
          </a:p>
          <a:p>
            <a:pPr algn="l" eaLnBrk="1" hangingPunct="1">
              <a:spcBef>
                <a:spcPct val="20000"/>
              </a:spcBef>
              <a:buClr>
                <a:schemeClr val="hlink"/>
              </a:buClr>
              <a:buFont typeface="Wingdings" panose="05000000000000000000" pitchFamily="2" charset="2"/>
              <a:buChar char="§"/>
            </a:pPr>
            <a:r>
              <a:rPr lang="en-US" altLang="en-US" sz="2000" dirty="0">
                <a:effectLst/>
                <a:latin typeface="+mj-lt"/>
              </a:rPr>
              <a:t>Think “outside the box” as project work is being planned.  Make your project </a:t>
            </a:r>
            <a:r>
              <a:rPr lang="en-US" altLang="en-US" sz="2000" i="1" dirty="0">
                <a:solidFill>
                  <a:schemeClr val="accent2"/>
                </a:solidFill>
                <a:effectLst/>
                <a:latin typeface="+mj-lt"/>
              </a:rPr>
              <a:t>unique</a:t>
            </a:r>
            <a:r>
              <a:rPr lang="en-US" altLang="en-US" sz="2000" dirty="0">
                <a:effectLst/>
                <a:latin typeface="+mj-lt"/>
              </a:rPr>
              <a:t> </a:t>
            </a:r>
            <a:r>
              <a:rPr lang="en-US" altLang="en-US" sz="2000" i="1" dirty="0">
                <a:solidFill>
                  <a:schemeClr val="accent2"/>
                </a:solidFill>
                <a:effectLst/>
                <a:latin typeface="+mj-lt"/>
              </a:rPr>
              <a:t>and tailored</a:t>
            </a:r>
            <a:r>
              <a:rPr lang="en-US" altLang="en-US" sz="2000" dirty="0">
                <a:effectLst/>
                <a:latin typeface="+mj-lt"/>
              </a:rPr>
              <a:t>   to you and your interests.</a:t>
            </a:r>
          </a:p>
        </p:txBody>
      </p:sp>
      <p:sp>
        <p:nvSpPr>
          <p:cNvPr id="281604" name="Rectangle 4"/>
          <p:cNvSpPr>
            <a:spLocks noChangeArrowheads="1"/>
          </p:cNvSpPr>
          <p:nvPr/>
        </p:nvSpPr>
        <p:spPr bwMode="auto">
          <a:xfrm>
            <a:off x="304800" y="304800"/>
            <a:ext cx="8153400" cy="1143000"/>
          </a:xfrm>
          <a:prstGeom prst="rect">
            <a:avLst/>
          </a:prstGeom>
          <a:noFill/>
          <a:ln w="9525">
            <a:noFill/>
            <a:miter lim="800000"/>
            <a:headEnd/>
            <a:tailEnd/>
          </a:ln>
          <a:effectLst/>
        </p:spPr>
        <p:txBody>
          <a:bodyPr anchor="ctr"/>
          <a:lstStyle/>
          <a:p>
            <a:pPr algn="l" eaLnBrk="1" hangingPunct="1">
              <a:defRPr/>
            </a:pPr>
            <a:r>
              <a:rPr lang="en-US" sz="3600" b="1" dirty="0">
                <a:solidFill>
                  <a:schemeClr val="accent6">
                    <a:lumMod val="75000"/>
                  </a:schemeClr>
                </a:solidFill>
                <a:effectLst/>
                <a:latin typeface="+mn-lt"/>
              </a:rPr>
              <a:t>Effective Project Development</a:t>
            </a:r>
            <a:endParaRPr lang="en-US" sz="1800" b="1" dirty="0">
              <a:solidFill>
                <a:schemeClr val="accent6">
                  <a:lumMod val="75000"/>
                </a:schemeClr>
              </a:solidFill>
              <a:effectLst/>
              <a:latin typeface="+mn-lt"/>
            </a:endParaRPr>
          </a:p>
        </p:txBody>
      </p:sp>
    </p:spTree>
    <p:extLst>
      <p:ext uri="{BB962C8B-B14F-4D97-AF65-F5344CB8AC3E}">
        <p14:creationId xmlns:p14="http://schemas.microsoft.com/office/powerpoint/2010/main" val="34214595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1602">
                                            <p:txEl>
                                              <p:pRg st="0" end="0"/>
                                            </p:txEl>
                                          </p:spTgt>
                                        </p:tgtEl>
                                        <p:attrNameLst>
                                          <p:attrName>style.visibility</p:attrName>
                                        </p:attrNameLst>
                                      </p:cBhvr>
                                      <p:to>
                                        <p:strVal val="visible"/>
                                      </p:to>
                                    </p:set>
                                    <p:animEffect transition="in" filter="box(out)">
                                      <p:cBhvr>
                                        <p:cTn id="7" dur="500"/>
                                        <p:tgtEl>
                                          <p:spTgt spid="2816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81602">
                                            <p:txEl>
                                              <p:pRg st="1" end="1"/>
                                            </p:txEl>
                                          </p:spTgt>
                                        </p:tgtEl>
                                        <p:attrNameLst>
                                          <p:attrName>style.visibility</p:attrName>
                                        </p:attrNameLst>
                                      </p:cBhvr>
                                      <p:to>
                                        <p:strVal val="visible"/>
                                      </p:to>
                                    </p:set>
                                    <p:animEffect transition="in" filter="box(out)">
                                      <p:cBhvr>
                                        <p:cTn id="12" dur="500"/>
                                        <p:tgtEl>
                                          <p:spTgt spid="2816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81602">
                                            <p:txEl>
                                              <p:pRg st="2" end="2"/>
                                            </p:txEl>
                                          </p:spTgt>
                                        </p:tgtEl>
                                        <p:attrNameLst>
                                          <p:attrName>style.visibility</p:attrName>
                                        </p:attrNameLst>
                                      </p:cBhvr>
                                      <p:to>
                                        <p:strVal val="visible"/>
                                      </p:to>
                                    </p:set>
                                    <p:animEffect transition="in" filter="box(out)">
                                      <p:cBhvr>
                                        <p:cTn id="17" dur="500"/>
                                        <p:tgtEl>
                                          <p:spTgt spid="2816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81602">
                                            <p:txEl>
                                              <p:pRg st="3" end="3"/>
                                            </p:txEl>
                                          </p:spTgt>
                                        </p:tgtEl>
                                        <p:attrNameLst>
                                          <p:attrName>style.visibility</p:attrName>
                                        </p:attrNameLst>
                                      </p:cBhvr>
                                      <p:to>
                                        <p:strVal val="visible"/>
                                      </p:to>
                                    </p:set>
                                    <p:animEffect transition="in" filter="box(out)">
                                      <p:cBhvr>
                                        <p:cTn id="22" dur="500"/>
                                        <p:tgtEl>
                                          <p:spTgt spid="28160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81602">
                                            <p:txEl>
                                              <p:pRg st="4" end="4"/>
                                            </p:txEl>
                                          </p:spTgt>
                                        </p:tgtEl>
                                        <p:attrNameLst>
                                          <p:attrName>style.visibility</p:attrName>
                                        </p:attrNameLst>
                                      </p:cBhvr>
                                      <p:to>
                                        <p:strVal val="visible"/>
                                      </p:to>
                                    </p:set>
                                    <p:animEffect transition="in" filter="box(out)">
                                      <p:cBhvr>
                                        <p:cTn id="27" dur="500"/>
                                        <p:tgtEl>
                                          <p:spTgt spid="28160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81602">
                                            <p:txEl>
                                              <p:pRg st="5" end="5"/>
                                            </p:txEl>
                                          </p:spTgt>
                                        </p:tgtEl>
                                        <p:attrNameLst>
                                          <p:attrName>style.visibility</p:attrName>
                                        </p:attrNameLst>
                                      </p:cBhvr>
                                      <p:to>
                                        <p:strVal val="visible"/>
                                      </p:to>
                                    </p:set>
                                    <p:animEffect transition="in" filter="box(out)">
                                      <p:cBhvr>
                                        <p:cTn id="32" dur="500"/>
                                        <p:tgtEl>
                                          <p:spTgt spid="28160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81602">
                                            <p:txEl>
                                              <p:pRg st="6" end="6"/>
                                            </p:txEl>
                                          </p:spTgt>
                                        </p:tgtEl>
                                        <p:attrNameLst>
                                          <p:attrName>style.visibility</p:attrName>
                                        </p:attrNameLst>
                                      </p:cBhvr>
                                      <p:to>
                                        <p:strVal val="visible"/>
                                      </p:to>
                                    </p:set>
                                    <p:animEffect transition="in" filter="box(out)">
                                      <p:cBhvr>
                                        <p:cTn id="37" dur="500"/>
                                        <p:tgtEl>
                                          <p:spTgt spid="2816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Text Placeholder 2"/>
          <p:cNvSpPr>
            <a:spLocks noGrp="1"/>
          </p:cNvSpPr>
          <p:nvPr>
            <p:ph type="body" idx="1"/>
          </p:nvPr>
        </p:nvSpPr>
        <p:spPr/>
        <p:txBody>
          <a:bodyPr/>
          <a:lstStyle/>
          <a:p>
            <a:r>
              <a:rPr lang="en-US" dirty="0"/>
              <a:t>Piggybacking – Card Game</a:t>
            </a:r>
          </a:p>
        </p:txBody>
      </p:sp>
      <p:grpSp>
        <p:nvGrpSpPr>
          <p:cNvPr id="7" name="Group 6"/>
          <p:cNvGrpSpPr/>
          <p:nvPr/>
        </p:nvGrpSpPr>
        <p:grpSpPr>
          <a:xfrm>
            <a:off x="3048000" y="803275"/>
            <a:ext cx="3124200" cy="2057400"/>
            <a:chOff x="457200" y="685800"/>
            <a:chExt cx="3124200" cy="2057400"/>
          </a:xfrm>
        </p:grpSpPr>
        <p:grpSp>
          <p:nvGrpSpPr>
            <p:cNvPr id="4" name="Group 2"/>
            <p:cNvGrpSpPr>
              <a:grpSpLocks/>
            </p:cNvGrpSpPr>
            <p:nvPr/>
          </p:nvGrpSpPr>
          <p:grpSpPr bwMode="auto">
            <a:xfrm>
              <a:off x="571500" y="803275"/>
              <a:ext cx="2857500" cy="1825625"/>
              <a:chOff x="900" y="1264"/>
              <a:chExt cx="4500" cy="2876"/>
            </a:xfrm>
          </p:grpSpPr>
          <p:pic>
            <p:nvPicPr>
              <p:cNvPr id="2051" name="Picture 3" descr="SO0187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 y="1264"/>
                <a:ext cx="4120" cy="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900" y="3420"/>
                <a:ext cx="450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600" b="1" i="0" u="none" strike="noStrike" cap="none" normalizeH="0" baseline="0">
                    <a:ln>
                      <a:noFill/>
                    </a:ln>
                    <a:solidFill>
                      <a:schemeClr val="tx1"/>
                    </a:solidFill>
                    <a:effectLst/>
                    <a:latin typeface="Comic Sans MS" pitchFamily="66" charset="0"/>
                    <a:cs typeface="Arial" pitchFamily="34" charset="0"/>
                  </a:rPr>
                  <a:t>Piggybacking 4-H Projects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sp>
          <p:nvSpPr>
            <p:cNvPr id="6" name="Rectangle 5"/>
            <p:cNvSpPr/>
            <p:nvPr/>
          </p:nvSpPr>
          <p:spPr>
            <a:xfrm>
              <a:off x="457200" y="685800"/>
              <a:ext cx="3124200" cy="2057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7086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xecutive">
  <a:themeElements>
    <a:clrScheme name="Custom 1">
      <a:dk1>
        <a:sysClr val="windowText" lastClr="000000"/>
      </a:dk1>
      <a:lt1>
        <a:sysClr val="window" lastClr="FFFFFF"/>
      </a:lt1>
      <a:dk2>
        <a:srgbClr val="4E5B6F"/>
      </a:dk2>
      <a:lt2>
        <a:srgbClr val="D6ECFF"/>
      </a:lt2>
      <a:accent1>
        <a:srgbClr val="7FD13B"/>
      </a:accent1>
      <a:accent2>
        <a:srgbClr val="EF6011"/>
      </a:accent2>
      <a:accent3>
        <a:srgbClr val="FEB80A"/>
      </a:accent3>
      <a:accent4>
        <a:srgbClr val="00ADDC"/>
      </a:accent4>
      <a:accent5>
        <a:srgbClr val="738AC8"/>
      </a:accent5>
      <a:accent6>
        <a:srgbClr val="1AB39F"/>
      </a:accent6>
      <a:hlink>
        <a:srgbClr val="EB8803"/>
      </a:hlink>
      <a:folHlink>
        <a:srgbClr val="5F7791"/>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bwMode="auto">
        <a:solidFill>
          <a:schemeClr val="accent1"/>
        </a:solidFill>
        <a:ln w="57150" cmpd="thickThin">
          <a:solidFill>
            <a:schemeClr val="tx2"/>
          </a:solidFill>
          <a:miter lim="800000"/>
          <a:headEnd/>
          <a:tailEnd/>
        </a:ln>
      </a:spPr>
      <a:bodyPr wrap="none" anchor="ctr"/>
      <a:lstStyle>
        <a:defPPr>
          <a:defRPr dirty="0">
            <a:solidFill>
              <a:schemeClr val="hlink"/>
            </a:solidFill>
            <a:latin typeface="Comic Sans MS" pitchFamily="66" charset="0"/>
          </a:defRPr>
        </a:defPPr>
      </a:lst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3281</TotalTime>
  <Words>968</Words>
  <Application>Microsoft Office PowerPoint</Application>
  <PresentationFormat>On-screen Show (4:3)</PresentationFormat>
  <Paragraphs>134</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Century Gothic</vt:lpstr>
      <vt:lpstr>Comic Sans MS</vt:lpstr>
      <vt:lpstr>Courier New</vt:lpstr>
      <vt:lpstr>Palatino Linotype</vt:lpstr>
      <vt:lpstr>Times New Roman</vt:lpstr>
      <vt:lpstr>Wingdings</vt:lpstr>
      <vt:lpstr>1_Executive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vt:lpstr>
      <vt:lpstr>Introduce a  New Project Area</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HES</dc:creator>
  <cp:lastModifiedBy>Knoepfli, Karla</cp:lastModifiedBy>
  <cp:revision>864</cp:revision>
  <cp:lastPrinted>2014-02-16T14:21:31Z</cp:lastPrinted>
  <dcterms:created xsi:type="dcterms:W3CDTF">2001-07-03T00:27:06Z</dcterms:created>
  <dcterms:modified xsi:type="dcterms:W3CDTF">2020-12-10T17:04:12Z</dcterms:modified>
</cp:coreProperties>
</file>