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Lst>
  <p:notesMasterIdLst>
    <p:notesMasterId r:id="rId53"/>
  </p:notesMasterIdLst>
  <p:handoutMasterIdLst>
    <p:handoutMasterId r:id="rId54"/>
  </p:handoutMasterIdLst>
  <p:sldIdLst>
    <p:sldId id="310" r:id="rId2"/>
    <p:sldId id="337" r:id="rId3"/>
    <p:sldId id="339" r:id="rId4"/>
    <p:sldId id="340" r:id="rId5"/>
    <p:sldId id="341"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69" r:id="rId34"/>
    <p:sldId id="370" r:id="rId35"/>
    <p:sldId id="371" r:id="rId36"/>
    <p:sldId id="372" r:id="rId37"/>
    <p:sldId id="373" r:id="rId38"/>
    <p:sldId id="374" r:id="rId39"/>
    <p:sldId id="375" r:id="rId40"/>
    <p:sldId id="376" r:id="rId41"/>
    <p:sldId id="377" r:id="rId42"/>
    <p:sldId id="378" r:id="rId43"/>
    <p:sldId id="379" r:id="rId44"/>
    <p:sldId id="380" r:id="rId45"/>
    <p:sldId id="381" r:id="rId46"/>
    <p:sldId id="382" r:id="rId47"/>
    <p:sldId id="383" r:id="rId48"/>
    <p:sldId id="384" r:id="rId49"/>
    <p:sldId id="385" r:id="rId50"/>
    <p:sldId id="386" r:id="rId51"/>
    <p:sldId id="387" r:id="rId52"/>
  </p:sldIdLst>
  <p:sldSz cx="9144000" cy="6858000" type="screen4x3"/>
  <p:notesSz cx="6881813" cy="9296400"/>
  <p:defaultTextStyle>
    <a:defPPr>
      <a:defRPr lang="en-US"/>
    </a:defPPr>
    <a:lvl1pPr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8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42" autoAdjust="0"/>
    <p:restoredTop sz="88439" autoAdjust="0"/>
  </p:normalViewPr>
  <p:slideViewPr>
    <p:cSldViewPr>
      <p:cViewPr varScale="1">
        <p:scale>
          <a:sx n="88" d="100"/>
          <a:sy n="88" d="100"/>
        </p:scale>
        <p:origin x="576" y="84"/>
      </p:cViewPr>
      <p:guideLst>
        <p:guide orient="horz" pos="2160"/>
        <p:guide pos="2880"/>
      </p:guideLst>
    </p:cSldViewPr>
  </p:slideViewPr>
  <p:outlineViewPr>
    <p:cViewPr>
      <p:scale>
        <a:sx n="50" d="100"/>
        <a:sy n="50" d="100"/>
      </p:scale>
      <p:origin x="0" y="0"/>
    </p:cViewPr>
    <p:sldLst>
      <p:sld r:id="rId1" collapse="1"/>
    </p:sldLst>
  </p:outlineViewPr>
  <p:notesTextViewPr>
    <p:cViewPr>
      <p:scale>
        <a:sx n="100" d="100"/>
        <a:sy n="100" d="100"/>
      </p:scale>
      <p:origin x="0" y="0"/>
    </p:cViewPr>
  </p:notesTextViewPr>
  <p:sorterViewPr>
    <p:cViewPr>
      <p:scale>
        <a:sx n="100" d="100"/>
        <a:sy n="100" d="100"/>
      </p:scale>
      <p:origin x="0" y="15972"/>
    </p:cViewPr>
  </p:sorterViewPr>
  <p:notesViewPr>
    <p:cSldViewPr>
      <p:cViewPr>
        <p:scale>
          <a:sx n="100" d="100"/>
          <a:sy n="100" d="100"/>
        </p:scale>
        <p:origin x="1542" y="-67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440907"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l" defTabSz="924162" eaLnBrk="0" hangingPunct="0">
              <a:defRPr sz="1200">
                <a:effectLst>
                  <a:outerShdw blurRad="38100" dist="38100" dir="2700000" algn="tl">
                    <a:srgbClr val="C0C0C0"/>
                  </a:outerShdw>
                </a:effectLst>
                <a:latin typeface="Comic Sans MS" pitchFamily="66" charset="0"/>
              </a:defRPr>
            </a:lvl1pPr>
          </a:lstStyle>
          <a:p>
            <a:pPr>
              <a:defRPr/>
            </a:pPr>
            <a:r>
              <a:rPr lang="en-US">
                <a:effectLst/>
              </a:rPr>
              <a:t>Oklahoma 4-H Core Competencies, Unit 1</a:t>
            </a:r>
          </a:p>
          <a:p>
            <a:pPr>
              <a:defRPr/>
            </a:pPr>
            <a:r>
              <a:rPr lang="en-US">
                <a:effectLst/>
              </a:rPr>
              <a:t>This is 4-H</a:t>
            </a:r>
          </a:p>
          <a:p>
            <a:pPr>
              <a:defRPr/>
            </a:pPr>
            <a:endParaRPr lang="en-US"/>
          </a:p>
        </p:txBody>
      </p:sp>
      <p:sp>
        <p:nvSpPr>
          <p:cNvPr id="57347" name="Rectangle 3"/>
          <p:cNvSpPr>
            <a:spLocks noGrp="1" noChangeArrowheads="1"/>
          </p:cNvSpPr>
          <p:nvPr>
            <p:ph type="dt" sz="quarter" idx="1"/>
          </p:nvPr>
        </p:nvSpPr>
        <p:spPr bwMode="auto">
          <a:xfrm>
            <a:off x="3899173" y="0"/>
            <a:ext cx="2982640"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r" defTabSz="924162">
              <a:defRPr sz="1200">
                <a:effectLst/>
                <a:latin typeface="Comic Sans MS" pitchFamily="66" charset="0"/>
              </a:defRPr>
            </a:lvl1pPr>
          </a:lstStyle>
          <a:p>
            <a:pPr>
              <a:defRPr/>
            </a:pPr>
            <a:r>
              <a:rPr lang="en-US"/>
              <a:t>Instructional Guide for PowerPoint </a:t>
            </a:r>
          </a:p>
          <a:p>
            <a:pPr>
              <a:defRPr/>
            </a:pPr>
            <a:r>
              <a:rPr lang="en-US"/>
              <a:t>located in section Teaching Outlines</a:t>
            </a:r>
          </a:p>
        </p:txBody>
      </p:sp>
      <p:sp>
        <p:nvSpPr>
          <p:cNvPr id="57348" name="Rectangle 4"/>
          <p:cNvSpPr>
            <a:spLocks noGrp="1" noChangeArrowheads="1"/>
          </p:cNvSpPr>
          <p:nvPr>
            <p:ph type="ftr" sz="quarter" idx="2"/>
          </p:nvPr>
        </p:nvSpPr>
        <p:spPr bwMode="auto">
          <a:xfrm>
            <a:off x="0" y="8831580"/>
            <a:ext cx="2982641"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l" defTabSz="924162">
              <a:defRPr sz="1200">
                <a:effectLst>
                  <a:outerShdw blurRad="38100" dist="38100" dir="2700000" algn="tl">
                    <a:srgbClr val="C0C0C0"/>
                  </a:outerShdw>
                </a:effectLst>
              </a:defRPr>
            </a:lvl1pPr>
          </a:lstStyle>
          <a:p>
            <a:pPr>
              <a:defRPr/>
            </a:pPr>
            <a:endParaRPr lang="en-US"/>
          </a:p>
        </p:txBody>
      </p:sp>
      <p:sp>
        <p:nvSpPr>
          <p:cNvPr id="57349" name="Rectangle 5"/>
          <p:cNvSpPr>
            <a:spLocks noGrp="1" noChangeArrowheads="1"/>
          </p:cNvSpPr>
          <p:nvPr>
            <p:ph type="sldNum" sz="quarter" idx="3"/>
          </p:nvPr>
        </p:nvSpPr>
        <p:spPr bwMode="auto">
          <a:xfrm>
            <a:off x="3899173" y="8831580"/>
            <a:ext cx="2982640"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r" defTabSz="924162">
              <a:defRPr sz="1200">
                <a:effectLst>
                  <a:outerShdw blurRad="38100" dist="38100" dir="2700000" algn="tl">
                    <a:srgbClr val="C0C0C0"/>
                  </a:outerShdw>
                </a:effectLst>
              </a:defRPr>
            </a:lvl1pPr>
          </a:lstStyle>
          <a:p>
            <a:pPr>
              <a:defRPr/>
            </a:pPr>
            <a:fld id="{CBDC14D5-A915-4F14-8892-18AA0B858FC3}" type="slidenum">
              <a:rPr lang="en-US"/>
              <a:pPr>
                <a:defRPr/>
              </a:pPr>
              <a:t>‹#›</a:t>
            </a:fld>
            <a:endParaRPr lang="en-US"/>
          </a:p>
        </p:txBody>
      </p:sp>
    </p:spTree>
    <p:extLst>
      <p:ext uri="{BB962C8B-B14F-4D97-AF65-F5344CB8AC3E}">
        <p14:creationId xmlns:p14="http://schemas.microsoft.com/office/powerpoint/2010/main" val="2511498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82641"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l" defTabSz="924162">
              <a:defRPr sz="1200">
                <a:effectLst/>
              </a:defRPr>
            </a:lvl1pPr>
          </a:lstStyle>
          <a:p>
            <a:pPr>
              <a:defRPr/>
            </a:pPr>
            <a:endParaRPr lang="en-US"/>
          </a:p>
        </p:txBody>
      </p:sp>
      <p:sp>
        <p:nvSpPr>
          <p:cNvPr id="7171" name="Rectangle 3"/>
          <p:cNvSpPr>
            <a:spLocks noGrp="1" noChangeArrowheads="1"/>
          </p:cNvSpPr>
          <p:nvPr>
            <p:ph type="dt" idx="1"/>
          </p:nvPr>
        </p:nvSpPr>
        <p:spPr bwMode="auto">
          <a:xfrm>
            <a:off x="3899173" y="0"/>
            <a:ext cx="2982640"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r" defTabSz="924162">
              <a:defRPr sz="1200">
                <a:effectLst/>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19188" y="698500"/>
            <a:ext cx="4643437"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8097" y="4415790"/>
            <a:ext cx="5045621" cy="418338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31580"/>
            <a:ext cx="2982641"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l" defTabSz="924162">
              <a:defRPr sz="1200">
                <a:effectLst/>
              </a:defRPr>
            </a:lvl1pPr>
          </a:lstStyle>
          <a:p>
            <a:pPr>
              <a:defRPr/>
            </a:pPr>
            <a:endParaRPr lang="en-US"/>
          </a:p>
        </p:txBody>
      </p:sp>
      <p:sp>
        <p:nvSpPr>
          <p:cNvPr id="7175" name="Rectangle 7"/>
          <p:cNvSpPr>
            <a:spLocks noGrp="1" noChangeArrowheads="1"/>
          </p:cNvSpPr>
          <p:nvPr>
            <p:ph type="sldNum" sz="quarter" idx="5"/>
          </p:nvPr>
        </p:nvSpPr>
        <p:spPr bwMode="auto">
          <a:xfrm>
            <a:off x="3899173" y="8831580"/>
            <a:ext cx="2982640"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r" defTabSz="924162">
              <a:defRPr sz="1200">
                <a:effectLst/>
              </a:defRPr>
            </a:lvl1pPr>
          </a:lstStyle>
          <a:p>
            <a:pPr>
              <a:defRPr/>
            </a:pPr>
            <a:fld id="{B49F22E7-48EA-4C5E-949B-6E4230D3CF34}" type="slidenum">
              <a:rPr lang="en-US"/>
              <a:pPr>
                <a:defRPr/>
              </a:pPr>
              <a:t>‹#›</a:t>
            </a:fld>
            <a:endParaRPr lang="en-US"/>
          </a:p>
        </p:txBody>
      </p:sp>
    </p:spTree>
    <p:extLst>
      <p:ext uri="{BB962C8B-B14F-4D97-AF65-F5344CB8AC3E}">
        <p14:creationId xmlns:p14="http://schemas.microsoft.com/office/powerpoint/2010/main" val="18043358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toolbox.okstate.edu/100-year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8083" y="4415791"/>
            <a:ext cx="5705647" cy="2753899"/>
          </a:xfrm>
        </p:spPr>
        <p:txBody>
          <a:bodyPr/>
          <a:lstStyle/>
          <a:p>
            <a:pPr eaLnBrk="1" hangingPunct="1">
              <a:spcBef>
                <a:spcPts val="0"/>
              </a:spcBef>
              <a:defRPr/>
            </a:pPr>
            <a:r>
              <a:rPr lang="en-US" altLang="en-US" b="1" dirty="0" smtClean="0">
                <a:latin typeface="+mn-lt"/>
              </a:rPr>
              <a:t>Instructor Preparation –  </a:t>
            </a:r>
            <a:r>
              <a:rPr lang="en-US" altLang="en-US" dirty="0" smtClean="0">
                <a:latin typeface="+mn-lt"/>
              </a:rPr>
              <a:t>Allow 6-8 hours of preparation for 1 hour of instruction.</a:t>
            </a:r>
          </a:p>
          <a:p>
            <a:pPr marL="227486" indent="-227486" eaLnBrk="1" hangingPunct="1">
              <a:spcBef>
                <a:spcPts val="0"/>
              </a:spcBef>
              <a:buFont typeface="+mj-lt"/>
              <a:buAutoNum type="arabicPeriod"/>
              <a:defRPr/>
            </a:pPr>
            <a:r>
              <a:rPr lang="en-US" altLang="en-US" dirty="0" smtClean="0">
                <a:latin typeface="+mn-lt"/>
              </a:rPr>
              <a:t>Review all materials thoroughly.  Do any additional research or preparation to make yourself comfortable with the materials or to give it your personal touch.</a:t>
            </a:r>
          </a:p>
          <a:p>
            <a:pPr marL="227486" indent="-227486" eaLnBrk="1" hangingPunct="1">
              <a:spcBef>
                <a:spcPts val="0"/>
              </a:spcBef>
              <a:buFont typeface="+mj-lt"/>
              <a:buAutoNum type="arabicPeriod"/>
              <a:defRPr/>
            </a:pPr>
            <a:r>
              <a:rPr lang="en-US" altLang="en-US" dirty="0" smtClean="0">
                <a:latin typeface="+mn-lt"/>
              </a:rPr>
              <a:t>Determine what other topic/subject matter will be presented with this “core” subject matter.  It could be a special event/activity that will focus on the CES 2014 Centennial Celebration, an educational piece on how youth should prepare for the “Famous People” category at your communication event, introducing the OK Hobbies and Collectibles project, </a:t>
            </a:r>
            <a:r>
              <a:rPr lang="en-US" dirty="0">
                <a:latin typeface="+mn-lt"/>
              </a:rPr>
              <a:t>National 4-H History Preservation </a:t>
            </a:r>
            <a:r>
              <a:rPr lang="en-US" dirty="0" smtClean="0">
                <a:latin typeface="+mn-lt"/>
              </a:rPr>
              <a:t>Program, the heritage portion of the Citizenship project area, </a:t>
            </a:r>
            <a:r>
              <a:rPr lang="en-US" altLang="en-US" dirty="0" smtClean="0">
                <a:latin typeface="+mn-lt"/>
              </a:rPr>
              <a:t>etc.  This is a good topic to encourage, embracing and learning about History through 4-H programming.</a:t>
            </a:r>
          </a:p>
          <a:p>
            <a:pPr marL="227486" indent="-227486" eaLnBrk="1" hangingPunct="1">
              <a:spcBef>
                <a:spcPts val="0"/>
              </a:spcBef>
              <a:buFont typeface="+mj-lt"/>
              <a:buAutoNum type="arabicPeriod"/>
              <a:defRPr/>
            </a:pPr>
            <a:r>
              <a:rPr lang="en-US" altLang="en-US" dirty="0" smtClean="0">
                <a:latin typeface="+mn-lt"/>
              </a:rPr>
              <a:t>Prepare handouts that complement the subject matter.</a:t>
            </a:r>
          </a:p>
          <a:p>
            <a:pPr marL="227486" indent="-227486" eaLnBrk="1" hangingPunct="1">
              <a:spcBef>
                <a:spcPts val="0"/>
              </a:spcBef>
              <a:buFont typeface="+mj-lt"/>
              <a:buAutoNum type="arabicPeriod"/>
              <a:defRPr/>
            </a:pPr>
            <a:r>
              <a:rPr lang="en-US" dirty="0" smtClean="0">
                <a:latin typeface="+mn-lt"/>
              </a:rPr>
              <a:t>Down load the </a:t>
            </a:r>
            <a:r>
              <a:rPr lang="en-US" b="1" dirty="0" smtClean="0">
                <a:latin typeface="+mn-lt"/>
              </a:rPr>
              <a:t>OCES </a:t>
            </a:r>
            <a:r>
              <a:rPr lang="en-US" b="1" dirty="0">
                <a:latin typeface="+mn-lt"/>
              </a:rPr>
              <a:t>Centennial PSA </a:t>
            </a:r>
            <a:r>
              <a:rPr lang="en-US" i="1" dirty="0">
                <a:latin typeface="+mn-lt"/>
              </a:rPr>
              <a:t>100 Years of Oklahoma Extension </a:t>
            </a:r>
            <a:r>
              <a:rPr lang="en-US" b="1" dirty="0" smtClean="0">
                <a:latin typeface="+mn-lt"/>
              </a:rPr>
              <a:t>(</a:t>
            </a:r>
            <a:r>
              <a:rPr lang="en-US" dirty="0" smtClean="0">
                <a:latin typeface="+mn-lt"/>
              </a:rPr>
              <a:t>video 3:35 minutes)  </a:t>
            </a:r>
            <a:r>
              <a:rPr lang="en-US" dirty="0">
                <a:solidFill>
                  <a:schemeClr val="accent6">
                    <a:lumMod val="75000"/>
                  </a:schemeClr>
                </a:solidFill>
                <a:latin typeface="+mn-lt"/>
                <a:hlinkClick r:id="rId3"/>
              </a:rPr>
              <a:t>http://</a:t>
            </a:r>
            <a:r>
              <a:rPr lang="en-US" dirty="0" smtClean="0">
                <a:solidFill>
                  <a:schemeClr val="accent6">
                    <a:lumMod val="75000"/>
                  </a:schemeClr>
                </a:solidFill>
                <a:latin typeface="+mn-lt"/>
                <a:hlinkClick r:id="rId3"/>
              </a:rPr>
              <a:t>toolbox.okstate.edu/100-years</a:t>
            </a:r>
            <a:r>
              <a:rPr lang="en-US" dirty="0" smtClean="0">
                <a:solidFill>
                  <a:schemeClr val="accent6">
                    <a:lumMod val="75000"/>
                  </a:schemeClr>
                </a:solidFill>
                <a:latin typeface="+mn-lt"/>
              </a:rPr>
              <a:t> </a:t>
            </a:r>
            <a:r>
              <a:rPr lang="en-US" dirty="0" smtClean="0">
                <a:latin typeface="+mn-lt"/>
              </a:rPr>
              <a:t>to play with slide </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1</a:t>
            </a:fld>
            <a:endParaRPr lang="en-US" dirty="0"/>
          </a:p>
        </p:txBody>
      </p:sp>
      <p:sp>
        <p:nvSpPr>
          <p:cNvPr id="5" name="TextBox 4"/>
          <p:cNvSpPr txBox="1"/>
          <p:nvPr/>
        </p:nvSpPr>
        <p:spPr>
          <a:xfrm>
            <a:off x="663156" y="6868821"/>
            <a:ext cx="2852825" cy="2172176"/>
          </a:xfrm>
          <a:prstGeom prst="rect">
            <a:avLst/>
          </a:prstGeom>
          <a:noFill/>
        </p:spPr>
        <p:txBody>
          <a:bodyPr wrap="square" lIns="93770" tIns="46884" rIns="93770" bIns="46884" rtlCol="0">
            <a:spAutoFit/>
          </a:bodyPr>
          <a:lstStyle/>
          <a:p>
            <a:pPr algn="l">
              <a:defRPr/>
            </a:pPr>
            <a:r>
              <a:rPr lang="en-US" sz="900" b="1" dirty="0">
                <a:effectLst/>
                <a:latin typeface="+mj-lt"/>
              </a:rPr>
              <a:t>Teaching Outline and Activity</a:t>
            </a:r>
          </a:p>
          <a:p>
            <a:pPr marL="175818" indent="-175818" algn="l">
              <a:buFont typeface="Arial" panose="020B0604020202020204" pitchFamily="34" charset="0"/>
              <a:buChar char="•"/>
              <a:defRPr/>
            </a:pPr>
            <a:r>
              <a:rPr lang="en-US" sz="900" dirty="0">
                <a:effectLst/>
                <a:latin typeface="+mj-lt"/>
              </a:rPr>
              <a:t>4H101 – Lesson 7:  Using an Experiential </a:t>
            </a:r>
            <a:r>
              <a:rPr lang="en-US" sz="900" dirty="0" smtClean="0">
                <a:effectLst/>
                <a:latin typeface="+mj-lt"/>
              </a:rPr>
              <a:t> Learning </a:t>
            </a:r>
            <a:r>
              <a:rPr lang="en-US" sz="900" dirty="0">
                <a:effectLst/>
                <a:latin typeface="+mj-lt"/>
              </a:rPr>
              <a:t>Model</a:t>
            </a:r>
          </a:p>
          <a:p>
            <a:pPr marL="175818" indent="-175818" algn="l">
              <a:buFont typeface="Arial" panose="020B0604020202020204" pitchFamily="34" charset="0"/>
              <a:buChar char="•"/>
              <a:defRPr/>
            </a:pPr>
            <a:r>
              <a:rPr lang="en-US" sz="900" dirty="0">
                <a:effectLst/>
                <a:latin typeface="+mj-lt"/>
              </a:rPr>
              <a:t>4H101 – Lesson 8:  Knowing and Using  4-H Curricula</a:t>
            </a:r>
          </a:p>
          <a:p>
            <a:pPr algn="l">
              <a:defRPr/>
            </a:pPr>
            <a:r>
              <a:rPr lang="en-US" sz="900" b="1" dirty="0">
                <a:effectLst/>
                <a:latin typeface="+mj-lt"/>
              </a:rPr>
              <a:t>Handouts</a:t>
            </a:r>
            <a:r>
              <a:rPr lang="en-US" sz="900" dirty="0">
                <a:effectLst/>
                <a:latin typeface="+mj-lt"/>
              </a:rPr>
              <a:t> that complement the session:  </a:t>
            </a:r>
          </a:p>
          <a:p>
            <a:pPr marL="175818" indent="-175818" algn="l">
              <a:spcAft>
                <a:spcPts val="0"/>
              </a:spcAft>
              <a:buFont typeface="Arial" panose="020B0604020202020204" pitchFamily="34" charset="0"/>
              <a:buChar char="•"/>
              <a:defRPr/>
            </a:pPr>
            <a:r>
              <a:rPr lang="en-US" sz="900" dirty="0">
                <a:effectLst/>
                <a:latin typeface="+mj-lt"/>
              </a:rPr>
              <a:t>Being a 4-H Parent</a:t>
            </a:r>
          </a:p>
          <a:p>
            <a:pPr marL="175818" indent="-175818" algn="l">
              <a:spcAft>
                <a:spcPts val="0"/>
              </a:spcAft>
              <a:buFont typeface="Arial" panose="020B0604020202020204" pitchFamily="34" charset="0"/>
              <a:buChar char="•"/>
              <a:defRPr/>
            </a:pPr>
            <a:r>
              <a:rPr lang="en-US" sz="900" dirty="0">
                <a:effectLst/>
                <a:latin typeface="+mj-lt"/>
              </a:rPr>
              <a:t>4-H Project Planning Guide</a:t>
            </a:r>
          </a:p>
          <a:p>
            <a:pPr marL="175818" indent="-175818" algn="l">
              <a:spcAft>
                <a:spcPts val="0"/>
              </a:spcAft>
              <a:buFont typeface="Arial" panose="020B0604020202020204" pitchFamily="34" charset="0"/>
              <a:buChar char="•"/>
              <a:defRPr/>
            </a:pPr>
            <a:r>
              <a:rPr lang="en-US" sz="900" dirty="0">
                <a:effectLst/>
                <a:latin typeface="+mj-lt"/>
              </a:rPr>
              <a:t>Goal Setting Worksheet for Jr. Members</a:t>
            </a:r>
          </a:p>
          <a:p>
            <a:pPr marL="175818" indent="-175818" algn="l">
              <a:spcAft>
                <a:spcPts val="0"/>
              </a:spcAft>
              <a:buFont typeface="Arial" panose="020B0604020202020204" pitchFamily="34" charset="0"/>
              <a:buChar char="•"/>
              <a:defRPr/>
            </a:pPr>
            <a:r>
              <a:rPr lang="en-US" sz="900" dirty="0">
                <a:effectLst/>
                <a:latin typeface="+mj-lt"/>
              </a:rPr>
              <a:t>“Plan the Work” Calendar</a:t>
            </a:r>
          </a:p>
          <a:p>
            <a:pPr marL="175818" indent="-175818" algn="l">
              <a:spcAft>
                <a:spcPts val="0"/>
              </a:spcAft>
              <a:buFont typeface="Arial" panose="020B0604020202020204" pitchFamily="34" charset="0"/>
              <a:buChar char="•"/>
              <a:defRPr/>
            </a:pPr>
            <a:r>
              <a:rPr lang="en-US" sz="900" dirty="0">
                <a:effectLst/>
                <a:latin typeface="+mj-lt"/>
              </a:rPr>
              <a:t>4H.VOL.109 – Planning</a:t>
            </a:r>
          </a:p>
          <a:p>
            <a:pPr marL="175818" indent="-175818" algn="l">
              <a:spcAft>
                <a:spcPts val="0"/>
              </a:spcAft>
              <a:buFont typeface="Arial" panose="020B0604020202020204" pitchFamily="34" charset="0"/>
              <a:buChar char="•"/>
              <a:defRPr/>
            </a:pPr>
            <a:r>
              <a:rPr lang="en-US" sz="900" dirty="0">
                <a:effectLst/>
                <a:latin typeface="+mj-lt"/>
              </a:rPr>
              <a:t>4H.VOL.110 – Goal Setting</a:t>
            </a:r>
          </a:p>
          <a:p>
            <a:pPr algn="l">
              <a:defRPr/>
            </a:pPr>
            <a:r>
              <a:rPr lang="en-US" sz="900" b="1" dirty="0">
                <a:effectLst/>
                <a:latin typeface="+mj-lt"/>
              </a:rPr>
              <a:t>PowerPoint Presentations</a:t>
            </a:r>
          </a:p>
          <a:p>
            <a:pPr marL="175818" indent="-175818" algn="l">
              <a:spcAft>
                <a:spcPts val="0"/>
              </a:spcAft>
              <a:buFont typeface="Arial" panose="020B0604020202020204" pitchFamily="34" charset="0"/>
              <a:buChar char="•"/>
              <a:defRPr/>
            </a:pPr>
            <a:r>
              <a:rPr lang="en-US" sz="900" dirty="0">
                <a:effectLst/>
                <a:latin typeface="+mj-lt"/>
              </a:rPr>
              <a:t>Unit 2 – Getting the Most out of the 4-H Experience</a:t>
            </a:r>
          </a:p>
          <a:p>
            <a:pPr marL="175818" indent="-175818" algn="l">
              <a:spcAft>
                <a:spcPts val="0"/>
              </a:spcAft>
              <a:buFont typeface="Arial" panose="020B0604020202020204" pitchFamily="34" charset="0"/>
              <a:buChar char="•"/>
              <a:defRPr/>
            </a:pPr>
            <a:r>
              <a:rPr lang="en-US" sz="900" dirty="0">
                <a:effectLst/>
                <a:latin typeface="+mj-lt"/>
              </a:rPr>
              <a:t>This is Jeopardy</a:t>
            </a:r>
          </a:p>
          <a:p>
            <a:pPr marL="175818" indent="-175818" algn="l">
              <a:spcAft>
                <a:spcPts val="0"/>
              </a:spcAft>
              <a:buFont typeface="Arial" panose="020B0604020202020204" pitchFamily="34" charset="0"/>
              <a:buChar char="•"/>
              <a:defRPr/>
            </a:pPr>
            <a:r>
              <a:rPr lang="en-US" sz="900" dirty="0">
                <a:effectLst/>
                <a:latin typeface="+mj-lt"/>
              </a:rPr>
              <a:t>Getting Off on the Right Foot</a:t>
            </a:r>
          </a:p>
        </p:txBody>
      </p:sp>
      <p:sp>
        <p:nvSpPr>
          <p:cNvPr id="6" name="TextBox 5"/>
          <p:cNvSpPr txBox="1"/>
          <p:nvPr/>
        </p:nvSpPr>
        <p:spPr>
          <a:xfrm>
            <a:off x="3591055" y="6901175"/>
            <a:ext cx="2729322" cy="2161916"/>
          </a:xfrm>
          <a:prstGeom prst="rect">
            <a:avLst/>
          </a:prstGeom>
          <a:noFill/>
        </p:spPr>
        <p:txBody>
          <a:bodyPr wrap="square" lIns="93770" tIns="46884" rIns="93770" bIns="46884" rtlCol="0">
            <a:spAutoFit/>
          </a:bodyPr>
          <a:lstStyle/>
          <a:p>
            <a:pPr algn="l">
              <a:defRPr/>
            </a:pPr>
            <a:r>
              <a:rPr lang="en-US" sz="900" b="1" dirty="0">
                <a:effectLst/>
                <a:latin typeface="+mj-lt"/>
              </a:rPr>
              <a:t>Self Study Series </a:t>
            </a:r>
            <a:r>
              <a:rPr lang="en-US" sz="900" dirty="0">
                <a:effectLst/>
                <a:latin typeface="+mj-lt"/>
              </a:rPr>
              <a:t>– for volunteers who can not attend this training in person.</a:t>
            </a:r>
          </a:p>
          <a:p>
            <a:pPr marL="175818" indent="-175818" algn="l">
              <a:spcAft>
                <a:spcPts val="100"/>
              </a:spcAft>
              <a:buFont typeface="Arial" panose="020B0604020202020204" pitchFamily="34" charset="0"/>
              <a:buChar char="•"/>
              <a:defRPr/>
            </a:pPr>
            <a:r>
              <a:rPr lang="en-US" sz="900" dirty="0">
                <a:effectLst/>
                <a:latin typeface="+mj-lt"/>
              </a:rPr>
              <a:t>4H.VOL.202B – 4-H Project Work vs. </a:t>
            </a:r>
            <a:r>
              <a:rPr lang="en-US" sz="900" smtClean="0">
                <a:effectLst/>
                <a:latin typeface="+mj-lt"/>
              </a:rPr>
              <a:t>project</a:t>
            </a:r>
            <a:endParaRPr lang="en-US" sz="900" dirty="0">
              <a:effectLst/>
              <a:latin typeface="+mj-lt"/>
            </a:endParaRPr>
          </a:p>
          <a:p>
            <a:pPr marL="175818" indent="-175818" algn="l">
              <a:spcAft>
                <a:spcPts val="100"/>
              </a:spcAft>
              <a:buFont typeface="Arial" panose="020B0604020202020204" pitchFamily="34" charset="0"/>
              <a:buChar char="•"/>
              <a:defRPr/>
            </a:pPr>
            <a:r>
              <a:rPr lang="en-US" sz="900" dirty="0">
                <a:effectLst/>
                <a:latin typeface="+mj-lt"/>
              </a:rPr>
              <a:t>4H.VOL.202C – Teaching Goal Setting and How to Plan</a:t>
            </a:r>
          </a:p>
          <a:p>
            <a:pPr algn="l">
              <a:spcAft>
                <a:spcPts val="100"/>
              </a:spcAft>
              <a:defRPr/>
            </a:pPr>
            <a:r>
              <a:rPr lang="en-US" sz="900" b="1" dirty="0">
                <a:effectLst/>
                <a:latin typeface="+mj-lt"/>
              </a:rPr>
              <a:t>4-H Newsletter Support Material</a:t>
            </a:r>
          </a:p>
          <a:p>
            <a:pPr marL="175818" indent="-175818" algn="l">
              <a:spcAft>
                <a:spcPts val="100"/>
              </a:spcAft>
              <a:buFont typeface="Arial" panose="020B0604020202020204" pitchFamily="34" charset="0"/>
              <a:buChar char="•"/>
              <a:defRPr/>
            </a:pPr>
            <a:r>
              <a:rPr lang="en-US" sz="900" dirty="0">
                <a:effectLst/>
                <a:latin typeface="+mj-lt"/>
              </a:rPr>
              <a:t>10 Steps to Quality 4-H Project Work</a:t>
            </a:r>
          </a:p>
          <a:p>
            <a:pPr marL="175818" indent="-175818" algn="l">
              <a:spcAft>
                <a:spcPts val="100"/>
              </a:spcAft>
              <a:buFont typeface="Arial" panose="020B0604020202020204" pitchFamily="34" charset="0"/>
              <a:buChar char="•"/>
              <a:defRPr/>
            </a:pPr>
            <a:r>
              <a:rPr lang="en-US" sz="900" dirty="0">
                <a:effectLst/>
                <a:latin typeface="+mj-lt"/>
              </a:rPr>
              <a:t>Adults Role in 4-H Project Work</a:t>
            </a:r>
          </a:p>
          <a:p>
            <a:pPr marL="175818" indent="-175818" algn="l">
              <a:spcAft>
                <a:spcPts val="100"/>
              </a:spcAft>
              <a:buFont typeface="Arial" panose="020B0604020202020204" pitchFamily="34" charset="0"/>
              <a:buChar char="•"/>
              <a:defRPr/>
            </a:pPr>
            <a:r>
              <a:rPr lang="en-US" sz="900" dirty="0">
                <a:effectLst/>
                <a:latin typeface="+mj-lt"/>
              </a:rPr>
              <a:t>Goal Setting</a:t>
            </a:r>
          </a:p>
          <a:p>
            <a:pPr marL="175818" indent="-175818" algn="l">
              <a:spcAft>
                <a:spcPts val="100"/>
              </a:spcAft>
              <a:buFont typeface="Arial" panose="020B0604020202020204" pitchFamily="34" charset="0"/>
              <a:buChar char="•"/>
              <a:defRPr/>
            </a:pPr>
            <a:r>
              <a:rPr lang="en-US" sz="900" dirty="0">
                <a:effectLst/>
                <a:latin typeface="+mj-lt"/>
              </a:rPr>
              <a:t>Planning is the Key to Success</a:t>
            </a:r>
          </a:p>
          <a:p>
            <a:pPr marL="175818" indent="-175818" algn="l">
              <a:spcAft>
                <a:spcPts val="100"/>
              </a:spcAft>
              <a:buFont typeface="Arial" panose="020B0604020202020204" pitchFamily="34" charset="0"/>
              <a:buChar char="•"/>
              <a:defRPr/>
            </a:pPr>
            <a:r>
              <a:rPr lang="en-US" sz="900" dirty="0">
                <a:effectLst/>
                <a:latin typeface="+mj-lt"/>
              </a:rPr>
              <a:t>Reasons to Plan 4-H Project Work</a:t>
            </a:r>
          </a:p>
          <a:p>
            <a:pPr marL="175818" indent="-175818" algn="l">
              <a:spcAft>
                <a:spcPts val="100"/>
              </a:spcAft>
              <a:buFont typeface="Arial" panose="020B0604020202020204" pitchFamily="34" charset="0"/>
              <a:buChar char="•"/>
              <a:defRPr/>
            </a:pPr>
            <a:r>
              <a:rPr lang="en-US" sz="900" dirty="0">
                <a:effectLst/>
                <a:latin typeface="+mj-lt"/>
              </a:rPr>
              <a:t>Where 4-H Project Work Comes Up Short</a:t>
            </a:r>
          </a:p>
          <a:p>
            <a:pPr marL="175818" indent="-175818" algn="l">
              <a:spcAft>
                <a:spcPts val="100"/>
              </a:spcAft>
              <a:buFont typeface="Arial" panose="020B0604020202020204" pitchFamily="34" charset="0"/>
              <a:buChar char="•"/>
              <a:defRPr/>
            </a:pPr>
            <a:r>
              <a:rPr lang="en-US" sz="900" dirty="0">
                <a:effectLst/>
                <a:latin typeface="+mj-lt"/>
              </a:rPr>
              <a:t>Working the 4-H Project</a:t>
            </a:r>
          </a:p>
          <a:p>
            <a:pPr marL="175818" indent="-175818" algn="l">
              <a:spcAft>
                <a:spcPts val="100"/>
              </a:spcAft>
              <a:buFont typeface="Arial" panose="020B0604020202020204" pitchFamily="34" charset="0"/>
              <a:buChar char="•"/>
              <a:defRPr/>
            </a:pPr>
            <a:r>
              <a:rPr lang="en-US" sz="900" dirty="0">
                <a:effectLst/>
                <a:latin typeface="+mj-lt"/>
              </a:rPr>
              <a:t>Working Your 4-H Plan</a:t>
            </a:r>
          </a:p>
        </p:txBody>
      </p:sp>
    </p:spTree>
    <p:extLst>
      <p:ext uri="{BB962C8B-B14F-4D97-AF65-F5344CB8AC3E}">
        <p14:creationId xmlns:p14="http://schemas.microsoft.com/office/powerpoint/2010/main" val="1885665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C398FA11-3E6B-4883-BEDA-C06CC508838D}" type="slidenum">
              <a:rPr lang="en-US" altLang="en-US" sz="1200" smtClean="0"/>
              <a:pPr/>
              <a:t>11</a:t>
            </a:fld>
            <a:endParaRPr lang="en-US" altLang="en-US" sz="1200" smtClean="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Support includes financial and moral support.</a:t>
            </a:r>
          </a:p>
        </p:txBody>
      </p:sp>
    </p:spTree>
    <p:extLst>
      <p:ext uri="{BB962C8B-B14F-4D97-AF65-F5344CB8AC3E}">
        <p14:creationId xmlns:p14="http://schemas.microsoft.com/office/powerpoint/2010/main" val="1111243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BAE557E8-9070-4728-89A7-CC57BB3EE603}" type="slidenum">
              <a:rPr lang="en-US" altLang="en-US" sz="1200" smtClean="0"/>
              <a:pPr/>
              <a:t>12</a:t>
            </a:fld>
            <a:endParaRPr lang="en-US" altLang="en-US" sz="1200" smtClean="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26785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C7260ACA-5985-4330-93A9-E114F390A44E}" type="slidenum">
              <a:rPr lang="en-US" altLang="en-US" sz="1200" smtClean="0"/>
              <a:pPr/>
              <a:t>13</a:t>
            </a:fld>
            <a:endParaRPr lang="en-US" altLang="en-US" sz="1200" smtClean="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04387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7DC74DB9-AE97-4EF6-9E43-70D88EE21046}" type="slidenum">
              <a:rPr lang="en-US" altLang="en-US" sz="1200" smtClean="0"/>
              <a:pPr/>
              <a:t>14</a:t>
            </a:fld>
            <a:endParaRPr lang="en-US" altLang="en-US" sz="1200" smtClean="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81484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103CD41D-B80E-40EC-945F-017449FDE898}" type="slidenum">
              <a:rPr lang="en-US" altLang="en-US" sz="1200" smtClean="0"/>
              <a:pPr/>
              <a:t>15</a:t>
            </a:fld>
            <a:endParaRPr lang="en-US" altLang="en-US" sz="1200" smtClean="0"/>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04641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19372250-26CE-444C-AD42-73D9BFC6AF9A}" type="slidenum">
              <a:rPr lang="en-US" altLang="en-US" sz="1200" smtClean="0"/>
              <a:pPr/>
              <a:t>16</a:t>
            </a:fld>
            <a:endParaRPr lang="en-US" altLang="en-US" sz="1200" smtClean="0"/>
          </a:p>
        </p:txBody>
      </p:sp>
      <p:sp>
        <p:nvSpPr>
          <p:cNvPr id="200707"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200708" name="Rectangle 3"/>
          <p:cNvSpPr>
            <a:spLocks noGrp="1" noChangeArrowheads="1"/>
          </p:cNvSpPr>
          <p:nvPr>
            <p:ph type="body" idx="1"/>
          </p:nvPr>
        </p:nvSpPr>
        <p:spPr>
          <a:xfrm>
            <a:off x="918097" y="4415790"/>
            <a:ext cx="5045620" cy="418338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Times New Roman" pitchFamily="18" charset="0"/>
              </a:rPr>
              <a:t>Successful 4-H club work requires planning on the part of the member and the club.</a:t>
            </a:r>
          </a:p>
          <a:p>
            <a:r>
              <a:rPr lang="en-US" altLang="en-US" smtClean="0">
                <a:cs typeface="Times New Roman" pitchFamily="18" charset="0"/>
              </a:rPr>
              <a:t> </a:t>
            </a:r>
          </a:p>
          <a:p>
            <a:pPr algn="just"/>
            <a:r>
              <a:rPr lang="en-US" altLang="en-US" smtClean="0">
                <a:cs typeface="Times New Roman" pitchFamily="18" charset="0"/>
              </a:rPr>
              <a:t>Planning the year’s program is one of the most important responsibilities a volunteer will have for reaching members.  The success or failure of the club to expand, interest new members, and retain current membership depends largely on the programs and activities planned and carried out.  A well-balanced and preplanned program provides a solid foundation for a successful year.  Planning 12 months in advance…</a:t>
            </a:r>
          </a:p>
          <a:p>
            <a:r>
              <a:rPr lang="en-US" altLang="en-US" smtClean="0">
                <a:cs typeface="Times New Roman" pitchFamily="18" charset="0"/>
              </a:rPr>
              <a:t>1.       Makes more interesting and better-balanced meetings.</a:t>
            </a:r>
          </a:p>
          <a:p>
            <a:r>
              <a:rPr lang="en-US" altLang="en-US" smtClean="0">
                <a:cs typeface="Times New Roman" pitchFamily="18" charset="0"/>
              </a:rPr>
              <a:t>2.       Allows member(s) to take part.</a:t>
            </a:r>
          </a:p>
          <a:p>
            <a:r>
              <a:rPr lang="en-US" altLang="en-US" smtClean="0">
                <a:cs typeface="Times New Roman" pitchFamily="18" charset="0"/>
              </a:rPr>
              <a:t>3.       Gives families a feeling of security and direction.</a:t>
            </a:r>
          </a:p>
          <a:p>
            <a:r>
              <a:rPr lang="en-US" altLang="en-US" smtClean="0">
                <a:cs typeface="Times New Roman" pitchFamily="18" charset="0"/>
              </a:rPr>
              <a:t>4.       Sets an example and provides experience in planning ahead.</a:t>
            </a:r>
          </a:p>
          <a:p>
            <a:r>
              <a:rPr lang="en-US" altLang="en-US" smtClean="0">
                <a:cs typeface="Times New Roman" pitchFamily="18" charset="0"/>
              </a:rPr>
              <a:t>5.       Helps distribute the leadership and various responsibilities.</a:t>
            </a:r>
          </a:p>
          <a:p>
            <a:r>
              <a:rPr lang="en-US" altLang="en-US" smtClean="0">
                <a:cs typeface="Times New Roman" pitchFamily="18" charset="0"/>
              </a:rPr>
              <a:t> </a:t>
            </a:r>
          </a:p>
          <a:p>
            <a:pPr algn="just"/>
            <a:r>
              <a:rPr lang="en-US" altLang="en-US" smtClean="0">
                <a:cs typeface="Times New Roman" pitchFamily="18" charset="0"/>
              </a:rPr>
              <a:t>Each club will be unique in its membership.  Therefore, it is necessary to plan the program accordingly.  A good program for regular club meetings will reflect the interests and needs of </a:t>
            </a:r>
            <a:r>
              <a:rPr lang="en-US" altLang="en-US" b="1" smtClean="0">
                <a:cs typeface="Times New Roman" pitchFamily="18" charset="0"/>
              </a:rPr>
              <a:t>all</a:t>
            </a:r>
            <a:r>
              <a:rPr lang="en-US" altLang="en-US" smtClean="0">
                <a:cs typeface="Times New Roman" pitchFamily="18" charset="0"/>
              </a:rPr>
              <a:t> members.</a:t>
            </a:r>
          </a:p>
          <a:p>
            <a:endParaRPr lang="en-US" altLang="en-US" smtClean="0"/>
          </a:p>
        </p:txBody>
      </p:sp>
    </p:spTree>
    <p:extLst>
      <p:ext uri="{BB962C8B-B14F-4D97-AF65-F5344CB8AC3E}">
        <p14:creationId xmlns:p14="http://schemas.microsoft.com/office/powerpoint/2010/main" val="3612300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F07C6535-290D-41FB-B3E0-F66CE856AD23}" type="slidenum">
              <a:rPr lang="en-US" altLang="en-US" sz="1200" smtClean="0"/>
              <a:pPr/>
              <a:t>17</a:t>
            </a:fld>
            <a:endParaRPr lang="en-US" altLang="en-US" sz="1200" smtClean="0"/>
          </a:p>
        </p:txBody>
      </p:sp>
      <p:sp>
        <p:nvSpPr>
          <p:cNvPr id="201731" name="Rectangle 1026"/>
          <p:cNvSpPr>
            <a:spLocks noGrp="1" noRot="1" noChangeAspect="1" noChangeArrowheads="1" noTextEdit="1"/>
          </p:cNvSpPr>
          <p:nvPr>
            <p:ph type="sldImg"/>
          </p:nvPr>
        </p:nvSpPr>
        <p:spPr>
          <a:xfrm>
            <a:off x="1117600" y="696913"/>
            <a:ext cx="4646613" cy="3486150"/>
          </a:xfrm>
          <a:solidFill>
            <a:srgbClr val="FFFFFF"/>
          </a:solidFill>
          <a:ln/>
        </p:spPr>
      </p:sp>
      <p:sp>
        <p:nvSpPr>
          <p:cNvPr id="201732" name="Rectangle 1027"/>
          <p:cNvSpPr>
            <a:spLocks noGrp="1" noChangeArrowheads="1"/>
          </p:cNvSpPr>
          <p:nvPr>
            <p:ph type="body" idx="1"/>
          </p:nvPr>
        </p:nvSpPr>
        <p:spPr>
          <a:xfrm>
            <a:off x="918097" y="4259789"/>
            <a:ext cx="5045620" cy="4339381"/>
          </a:xfrm>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1615787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031BE359-617A-48F6-8FB4-CDC61CBFE122}" type="slidenum">
              <a:rPr lang="en-US" altLang="en-US" sz="1200" smtClean="0"/>
              <a:pPr/>
              <a:t>18</a:t>
            </a:fld>
            <a:endParaRPr lang="en-US" altLang="en-US" sz="1200" smtClean="0"/>
          </a:p>
        </p:txBody>
      </p:sp>
      <p:sp>
        <p:nvSpPr>
          <p:cNvPr id="202755"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202756" name="Rectangle 3"/>
          <p:cNvSpPr>
            <a:spLocks noGrp="1" noChangeArrowheads="1"/>
          </p:cNvSpPr>
          <p:nvPr>
            <p:ph type="body" idx="1"/>
          </p:nvPr>
        </p:nvSpPr>
        <p:spPr>
          <a:xfrm>
            <a:off x="918097" y="4415790"/>
            <a:ext cx="5045620" cy="418338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37062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E86C0288-20A8-4DC9-A458-2CB7B129D6E2}" type="slidenum">
              <a:rPr lang="en-US" altLang="en-US" sz="1200" smtClean="0"/>
              <a:pPr/>
              <a:t>19</a:t>
            </a:fld>
            <a:endParaRPr lang="en-US" altLang="en-US" sz="1200" smtClean="0"/>
          </a:p>
        </p:txBody>
      </p:sp>
      <p:sp>
        <p:nvSpPr>
          <p:cNvPr id="203779"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203780" name="Rectangle 3"/>
          <p:cNvSpPr>
            <a:spLocks noGrp="1" noChangeArrowheads="1"/>
          </p:cNvSpPr>
          <p:nvPr>
            <p:ph type="body" idx="1"/>
          </p:nvPr>
        </p:nvSpPr>
        <p:spPr>
          <a:xfrm>
            <a:off x="918097" y="4415790"/>
            <a:ext cx="5045620" cy="418338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77094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D2381C27-3BA3-46D4-92AF-B4250C066F9B}" type="slidenum">
              <a:rPr lang="en-US" altLang="en-US" sz="1200" smtClean="0"/>
              <a:pPr/>
              <a:t>20</a:t>
            </a:fld>
            <a:endParaRPr lang="en-US" altLang="en-US" sz="1200" smtClean="0"/>
          </a:p>
        </p:txBody>
      </p:sp>
      <p:sp>
        <p:nvSpPr>
          <p:cNvPr id="204803"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204804" name="Rectangle 3"/>
          <p:cNvSpPr>
            <a:spLocks noGrp="1" noChangeArrowheads="1"/>
          </p:cNvSpPr>
          <p:nvPr>
            <p:ph type="body" idx="1"/>
          </p:nvPr>
        </p:nvSpPr>
        <p:spPr>
          <a:xfrm>
            <a:off x="918097" y="4415790"/>
            <a:ext cx="5045620" cy="418338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96400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2</a:t>
            </a:fld>
            <a:endParaRPr lang="en-US"/>
          </a:p>
        </p:txBody>
      </p:sp>
    </p:spTree>
    <p:extLst>
      <p:ext uri="{BB962C8B-B14F-4D97-AF65-F5344CB8AC3E}">
        <p14:creationId xmlns:p14="http://schemas.microsoft.com/office/powerpoint/2010/main" val="4056564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5544F4AA-8946-49D4-88BD-465A93FD6951}" type="slidenum">
              <a:rPr lang="en-US" altLang="en-US" sz="1200" smtClean="0"/>
              <a:pPr/>
              <a:t>21</a:t>
            </a:fld>
            <a:endParaRPr lang="en-US" altLang="en-US" sz="1200" smtClean="0"/>
          </a:p>
        </p:txBody>
      </p:sp>
      <p:sp>
        <p:nvSpPr>
          <p:cNvPr id="205827"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205828" name="Rectangle 3"/>
          <p:cNvSpPr>
            <a:spLocks noGrp="1" noChangeArrowheads="1"/>
          </p:cNvSpPr>
          <p:nvPr>
            <p:ph type="body" idx="1"/>
          </p:nvPr>
        </p:nvSpPr>
        <p:spPr>
          <a:xfrm>
            <a:off x="918097" y="4339382"/>
            <a:ext cx="5505450" cy="4492199"/>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sz="1100" smtClean="0"/>
              <a:t>Set goals and work toward those goals.  A goal must be written; otherwise, it is only a wish.  </a:t>
            </a:r>
          </a:p>
          <a:p>
            <a:pPr marL="228600" indent="-228600"/>
            <a:r>
              <a:rPr lang="en-US" altLang="en-US" sz="1100" smtClean="0"/>
              <a:t>A goal is a projected accomplishment; an objective; an end; the purpose towards which endeavor is directed.</a:t>
            </a:r>
          </a:p>
          <a:p>
            <a:pPr marL="685800" lvl="1" indent="-228600"/>
            <a:r>
              <a:rPr lang="en-US" altLang="en-US" sz="1100" smtClean="0"/>
              <a:t>Short-term goals – the immediate, expected results.</a:t>
            </a:r>
          </a:p>
          <a:p>
            <a:pPr marL="685800" lvl="1" indent="-228600"/>
            <a:r>
              <a:rPr lang="en-US" altLang="en-US" sz="1100" smtClean="0"/>
              <a:t>Long-term goals – the overall purposes and objectives.</a:t>
            </a:r>
          </a:p>
          <a:p>
            <a:pPr marL="228600" indent="-228600"/>
            <a:r>
              <a:rPr lang="en-US" altLang="en-US" sz="1100" smtClean="0"/>
              <a:t>Short-term goals are steps used to achieve a long-term goal.  They are easy to measure, and they serve to break down the long-term goal into workable units or steps.</a:t>
            </a:r>
          </a:p>
          <a:p>
            <a:pPr marL="228600" indent="-228600"/>
            <a:r>
              <a:rPr lang="en-US" altLang="en-US" sz="1100" smtClean="0"/>
              <a:t>The difference between having a goal and having it become reality is action.  The achievement of goals doesn’t just happen – it is caused to happen through action, usually action on the part of the person with the goal.</a:t>
            </a:r>
          </a:p>
          <a:p>
            <a:pPr marL="228600" indent="-228600"/>
            <a:r>
              <a:rPr lang="en-US" altLang="en-US" sz="1100" smtClean="0"/>
              <a:t>In order to be a goal, it has to be conceivable; that is, it has to be capable of being put into words.  It must be achievable by human beings.  It must be measurable in accomplishment.  It must be desirable to the person setting it.  It must be controllable to the person who has it; others must not have control over it happening event though they are permitted to assist with its accomplishment.</a:t>
            </a:r>
          </a:p>
          <a:p>
            <a:pPr marL="228600" indent="-228600"/>
            <a:r>
              <a:rPr lang="en-US" altLang="en-US" sz="1100" smtClean="0"/>
              <a:t>Types of Individual Goals:  Service, Leadership, Physical, Mental, Financial, Values, Moral, Spiritual, Big Dreams, Academic.</a:t>
            </a:r>
          </a:p>
          <a:p>
            <a:pPr marL="228600" indent="-228600"/>
            <a:r>
              <a:rPr lang="en-US" altLang="en-US" sz="1100" smtClean="0"/>
              <a:t>How to make it happen:</a:t>
            </a:r>
          </a:p>
          <a:p>
            <a:pPr marL="685800" lvl="1" indent="-228600">
              <a:buFontTx/>
              <a:buAutoNum type="arabicPeriod"/>
            </a:pPr>
            <a:r>
              <a:rPr lang="en-US" altLang="en-US" sz="1100" smtClean="0"/>
              <a:t>Make goals specific so that it is possible to know when the goal is achieved.</a:t>
            </a:r>
          </a:p>
          <a:p>
            <a:pPr marL="685800" lvl="1" indent="-228600">
              <a:buFontTx/>
              <a:buAutoNum type="arabicPeriod"/>
            </a:pPr>
            <a:r>
              <a:rPr lang="en-US" altLang="en-US" sz="1100" smtClean="0"/>
              <a:t>Determine what must be done to achieve each goal.</a:t>
            </a:r>
          </a:p>
        </p:txBody>
      </p:sp>
    </p:spTree>
    <p:extLst>
      <p:ext uri="{BB962C8B-B14F-4D97-AF65-F5344CB8AC3E}">
        <p14:creationId xmlns:p14="http://schemas.microsoft.com/office/powerpoint/2010/main" val="2704609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07E17590-7906-4770-981D-D7394A60DE35}" type="slidenum">
              <a:rPr lang="en-US" altLang="en-US" sz="1200" smtClean="0"/>
              <a:pPr/>
              <a:t>22</a:t>
            </a:fld>
            <a:endParaRPr lang="en-US" altLang="en-US" sz="1200" smtClean="0"/>
          </a:p>
        </p:txBody>
      </p:sp>
      <p:sp>
        <p:nvSpPr>
          <p:cNvPr id="206851"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206852" name="Rectangle 3"/>
          <p:cNvSpPr>
            <a:spLocks noGrp="1" noChangeArrowheads="1"/>
          </p:cNvSpPr>
          <p:nvPr>
            <p:ph type="body" idx="1"/>
          </p:nvPr>
        </p:nvSpPr>
        <p:spPr>
          <a:xfrm>
            <a:off x="841458" y="4339382"/>
            <a:ext cx="5505450" cy="4492199"/>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z="1100" smtClean="0"/>
          </a:p>
        </p:txBody>
      </p:sp>
    </p:spTree>
    <p:extLst>
      <p:ext uri="{BB962C8B-B14F-4D97-AF65-F5344CB8AC3E}">
        <p14:creationId xmlns:p14="http://schemas.microsoft.com/office/powerpoint/2010/main" val="4122617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C740CEBC-B6C0-4F29-9427-8B07A2827584}" type="slidenum">
              <a:rPr lang="en-US" altLang="en-US" sz="1200" smtClean="0"/>
              <a:pPr/>
              <a:t>23</a:t>
            </a:fld>
            <a:endParaRPr lang="en-US" altLang="en-US" sz="1200" smtClean="0"/>
          </a:p>
        </p:txBody>
      </p:sp>
      <p:sp>
        <p:nvSpPr>
          <p:cNvPr id="207875"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207876" name="Rectangle 3"/>
          <p:cNvSpPr>
            <a:spLocks noGrp="1" noChangeArrowheads="1"/>
          </p:cNvSpPr>
          <p:nvPr>
            <p:ph type="body" idx="1"/>
          </p:nvPr>
        </p:nvSpPr>
        <p:spPr>
          <a:xfrm>
            <a:off x="841458" y="4339382"/>
            <a:ext cx="5505450" cy="4492199"/>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z="1100" smtClean="0"/>
          </a:p>
        </p:txBody>
      </p:sp>
    </p:spTree>
    <p:extLst>
      <p:ext uri="{BB962C8B-B14F-4D97-AF65-F5344CB8AC3E}">
        <p14:creationId xmlns:p14="http://schemas.microsoft.com/office/powerpoint/2010/main" val="1153213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B1786D94-CE1B-42D0-A3D5-D18983BE224D}" type="slidenum">
              <a:rPr lang="en-US" altLang="en-US" sz="1200" smtClean="0"/>
              <a:pPr/>
              <a:t>24</a:t>
            </a:fld>
            <a:endParaRPr lang="en-US" altLang="en-US" sz="1200" smtClean="0"/>
          </a:p>
        </p:txBody>
      </p:sp>
      <p:sp>
        <p:nvSpPr>
          <p:cNvPr id="208899"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208900" name="Rectangle 3"/>
          <p:cNvSpPr>
            <a:spLocks noGrp="1" noChangeArrowheads="1"/>
          </p:cNvSpPr>
          <p:nvPr>
            <p:ph type="body" idx="1"/>
          </p:nvPr>
        </p:nvSpPr>
        <p:spPr>
          <a:xfrm>
            <a:off x="918097" y="4339382"/>
            <a:ext cx="5505450" cy="4492199"/>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z="1100" smtClean="0"/>
          </a:p>
        </p:txBody>
      </p:sp>
    </p:spTree>
    <p:extLst>
      <p:ext uri="{BB962C8B-B14F-4D97-AF65-F5344CB8AC3E}">
        <p14:creationId xmlns:p14="http://schemas.microsoft.com/office/powerpoint/2010/main" val="2408574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A5EF55FA-8CD5-4E2C-99BE-838CD37AC794}" type="slidenum">
              <a:rPr lang="en-US" altLang="en-US" sz="1200" smtClean="0"/>
              <a:pPr/>
              <a:t>25</a:t>
            </a:fld>
            <a:endParaRPr lang="en-US" altLang="en-US" sz="1200" smtClean="0"/>
          </a:p>
        </p:txBody>
      </p:sp>
      <p:sp>
        <p:nvSpPr>
          <p:cNvPr id="209923"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209924" name="Rectangle 3"/>
          <p:cNvSpPr>
            <a:spLocks noGrp="1" noChangeArrowheads="1"/>
          </p:cNvSpPr>
          <p:nvPr>
            <p:ph type="body" idx="1"/>
          </p:nvPr>
        </p:nvSpPr>
        <p:spPr>
          <a:xfrm>
            <a:off x="918097" y="4339382"/>
            <a:ext cx="5505450" cy="4492199"/>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z="1100" smtClean="0"/>
          </a:p>
        </p:txBody>
      </p:sp>
    </p:spTree>
    <p:extLst>
      <p:ext uri="{BB962C8B-B14F-4D97-AF65-F5344CB8AC3E}">
        <p14:creationId xmlns:p14="http://schemas.microsoft.com/office/powerpoint/2010/main" val="2982185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9B02634D-D7A9-47CA-A5E7-7E6E32AFC4F6}" type="slidenum">
              <a:rPr lang="en-US" altLang="en-US" sz="1200" smtClean="0"/>
              <a:pPr/>
              <a:t>26</a:t>
            </a:fld>
            <a:endParaRPr lang="en-US" altLang="en-US" sz="1200" smtClean="0"/>
          </a:p>
        </p:txBody>
      </p:sp>
      <p:sp>
        <p:nvSpPr>
          <p:cNvPr id="210947"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210948" name="Rectangle 3"/>
          <p:cNvSpPr>
            <a:spLocks noGrp="1" noChangeArrowheads="1"/>
          </p:cNvSpPr>
          <p:nvPr>
            <p:ph type="body" idx="1"/>
          </p:nvPr>
        </p:nvSpPr>
        <p:spPr>
          <a:xfrm>
            <a:off x="918097" y="4339382"/>
            <a:ext cx="5505450" cy="4492199"/>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z="1100" smtClean="0"/>
          </a:p>
        </p:txBody>
      </p:sp>
    </p:spTree>
    <p:extLst>
      <p:ext uri="{BB962C8B-B14F-4D97-AF65-F5344CB8AC3E}">
        <p14:creationId xmlns:p14="http://schemas.microsoft.com/office/powerpoint/2010/main" val="3279724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08E3DDBC-D577-4B8F-803D-9D4794B19F19}" type="slidenum">
              <a:rPr lang="en-US" altLang="en-US" sz="1200" smtClean="0"/>
              <a:pPr/>
              <a:t>27</a:t>
            </a:fld>
            <a:endParaRPr lang="en-US" altLang="en-US" sz="1200" smtClean="0"/>
          </a:p>
        </p:txBody>
      </p:sp>
      <p:sp>
        <p:nvSpPr>
          <p:cNvPr id="211971"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211972" name="Rectangle 3"/>
          <p:cNvSpPr>
            <a:spLocks noGrp="1" noChangeArrowheads="1"/>
          </p:cNvSpPr>
          <p:nvPr>
            <p:ph type="body" idx="1"/>
          </p:nvPr>
        </p:nvSpPr>
        <p:spPr>
          <a:xfrm>
            <a:off x="918097" y="4339382"/>
            <a:ext cx="5505450" cy="4492199"/>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z="1100" smtClean="0"/>
          </a:p>
        </p:txBody>
      </p:sp>
    </p:spTree>
    <p:extLst>
      <p:ext uri="{BB962C8B-B14F-4D97-AF65-F5344CB8AC3E}">
        <p14:creationId xmlns:p14="http://schemas.microsoft.com/office/powerpoint/2010/main" val="1047614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C045459E-34CD-4FB3-95ED-C8C55E30DB62}" type="slidenum">
              <a:rPr lang="en-US" altLang="en-US" sz="1200" smtClean="0"/>
              <a:pPr/>
              <a:t>28</a:t>
            </a:fld>
            <a:endParaRPr lang="en-US" altLang="en-US" sz="1200" smtClean="0"/>
          </a:p>
        </p:txBody>
      </p:sp>
      <p:sp>
        <p:nvSpPr>
          <p:cNvPr id="212995"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212996" name="Rectangle 3"/>
          <p:cNvSpPr>
            <a:spLocks noGrp="1" noChangeArrowheads="1"/>
          </p:cNvSpPr>
          <p:nvPr>
            <p:ph type="body" idx="1"/>
          </p:nvPr>
        </p:nvSpPr>
        <p:spPr>
          <a:xfrm>
            <a:off x="918097" y="4339382"/>
            <a:ext cx="5505450" cy="4492199"/>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z="1100" smtClean="0"/>
          </a:p>
        </p:txBody>
      </p:sp>
    </p:spTree>
    <p:extLst>
      <p:ext uri="{BB962C8B-B14F-4D97-AF65-F5344CB8AC3E}">
        <p14:creationId xmlns:p14="http://schemas.microsoft.com/office/powerpoint/2010/main" val="2243786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80F44EF3-9154-40F6-A7E5-054E3396E503}" type="slidenum">
              <a:rPr lang="en-US" altLang="en-US" sz="1200" smtClean="0"/>
              <a:pPr/>
              <a:t>29</a:t>
            </a:fld>
            <a:endParaRPr lang="en-US" altLang="en-US" sz="1200" smtClean="0"/>
          </a:p>
        </p:txBody>
      </p:sp>
      <p:sp>
        <p:nvSpPr>
          <p:cNvPr id="214019"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214020" name="Rectangle 3"/>
          <p:cNvSpPr>
            <a:spLocks noGrp="1" noChangeArrowheads="1"/>
          </p:cNvSpPr>
          <p:nvPr>
            <p:ph type="body" idx="1"/>
          </p:nvPr>
        </p:nvSpPr>
        <p:spPr>
          <a:xfrm>
            <a:off x="918097" y="4339382"/>
            <a:ext cx="5505450" cy="4492199"/>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z="1100" smtClean="0"/>
          </a:p>
        </p:txBody>
      </p:sp>
    </p:spTree>
    <p:extLst>
      <p:ext uri="{BB962C8B-B14F-4D97-AF65-F5344CB8AC3E}">
        <p14:creationId xmlns:p14="http://schemas.microsoft.com/office/powerpoint/2010/main" val="4249543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15197E3E-EC65-429A-B555-3447EDBE4215}" type="slidenum">
              <a:rPr lang="en-US" altLang="en-US" sz="1200" smtClean="0"/>
              <a:pPr/>
              <a:t>30</a:t>
            </a:fld>
            <a:endParaRPr lang="en-US" altLang="en-US" sz="1200" smtClean="0"/>
          </a:p>
        </p:txBody>
      </p:sp>
      <p:sp>
        <p:nvSpPr>
          <p:cNvPr id="215043"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215044" name="Rectangle 3"/>
          <p:cNvSpPr>
            <a:spLocks noGrp="1" noChangeArrowheads="1"/>
          </p:cNvSpPr>
          <p:nvPr>
            <p:ph type="body" idx="1"/>
          </p:nvPr>
        </p:nvSpPr>
        <p:spPr>
          <a:xfrm>
            <a:off x="918097" y="4339382"/>
            <a:ext cx="5505450" cy="4492199"/>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z="1100" smtClean="0"/>
          </a:p>
        </p:txBody>
      </p:sp>
    </p:spTree>
    <p:extLst>
      <p:ext uri="{BB962C8B-B14F-4D97-AF65-F5344CB8AC3E}">
        <p14:creationId xmlns:p14="http://schemas.microsoft.com/office/powerpoint/2010/main" val="495598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380A1DD7-E521-4D69-BC73-8FF3AD4BC8E1}" type="slidenum">
              <a:rPr lang="en-US" altLang="en-US" sz="1200" smtClean="0"/>
              <a:pPr/>
              <a:t>3</a:t>
            </a:fld>
            <a:endParaRPr lang="en-US" altLang="en-US" sz="1200" smtClean="0"/>
          </a:p>
        </p:txBody>
      </p:sp>
      <p:sp>
        <p:nvSpPr>
          <p:cNvPr id="188419" name="Rectangle 2"/>
          <p:cNvSpPr>
            <a:spLocks noGrp="1" noRot="1" noChangeAspect="1" noChangeArrowheads="1" noTextEdit="1"/>
          </p:cNvSpPr>
          <p:nvPr>
            <p:ph type="sldImg"/>
          </p:nvPr>
        </p:nvSpPr>
        <p:spPr>
          <a:solidFill>
            <a:srgbClr val="FFFFFF"/>
          </a:solidFill>
          <a:ln/>
        </p:spPr>
      </p:sp>
      <p:sp>
        <p:nvSpPr>
          <p:cNvPr id="18842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4374507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79EC5F55-516B-4694-BA6B-5AE61E62C30F}" type="slidenum">
              <a:rPr lang="en-US" altLang="en-US" sz="1200" smtClean="0"/>
              <a:pPr/>
              <a:t>31</a:t>
            </a:fld>
            <a:endParaRPr lang="en-US" altLang="en-US" sz="1200" smtClean="0"/>
          </a:p>
        </p:txBody>
      </p:sp>
      <p:sp>
        <p:nvSpPr>
          <p:cNvPr id="216067"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216068" name="Rectangle 3"/>
          <p:cNvSpPr>
            <a:spLocks noGrp="1" noChangeArrowheads="1"/>
          </p:cNvSpPr>
          <p:nvPr>
            <p:ph type="body" idx="1"/>
          </p:nvPr>
        </p:nvSpPr>
        <p:spPr>
          <a:xfrm>
            <a:off x="764820" y="4415790"/>
            <a:ext cx="5505450" cy="4492199"/>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z="1100" smtClean="0"/>
          </a:p>
        </p:txBody>
      </p:sp>
    </p:spTree>
    <p:extLst>
      <p:ext uri="{BB962C8B-B14F-4D97-AF65-F5344CB8AC3E}">
        <p14:creationId xmlns:p14="http://schemas.microsoft.com/office/powerpoint/2010/main" val="2417699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CE66C322-0EF7-498D-A248-2518AEF75197}" type="slidenum">
              <a:rPr lang="en-US" altLang="en-US" sz="1200" smtClean="0"/>
              <a:pPr/>
              <a:t>32</a:t>
            </a:fld>
            <a:endParaRPr lang="en-US" altLang="en-US" sz="1200" smtClean="0"/>
          </a:p>
        </p:txBody>
      </p:sp>
      <p:sp>
        <p:nvSpPr>
          <p:cNvPr id="217091"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217092" name="Rectangle 3"/>
          <p:cNvSpPr>
            <a:spLocks noGrp="1" noChangeArrowheads="1"/>
          </p:cNvSpPr>
          <p:nvPr>
            <p:ph type="body" idx="1"/>
          </p:nvPr>
        </p:nvSpPr>
        <p:spPr>
          <a:xfrm>
            <a:off x="764820" y="4415790"/>
            <a:ext cx="5505450" cy="4492199"/>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z="1100" smtClean="0"/>
          </a:p>
        </p:txBody>
      </p:sp>
    </p:spTree>
    <p:extLst>
      <p:ext uri="{BB962C8B-B14F-4D97-AF65-F5344CB8AC3E}">
        <p14:creationId xmlns:p14="http://schemas.microsoft.com/office/powerpoint/2010/main" val="17528371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58E337AC-D910-4AFE-9266-298245EB0E50}" type="slidenum">
              <a:rPr lang="en-US" altLang="en-US" sz="1200" smtClean="0"/>
              <a:pPr/>
              <a:t>33</a:t>
            </a:fld>
            <a:endParaRPr lang="en-US" altLang="en-US" sz="1200" smtClean="0"/>
          </a:p>
        </p:txBody>
      </p:sp>
      <p:sp>
        <p:nvSpPr>
          <p:cNvPr id="218115"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218116" name="Rectangle 3"/>
          <p:cNvSpPr>
            <a:spLocks noGrp="1" noChangeArrowheads="1"/>
          </p:cNvSpPr>
          <p:nvPr>
            <p:ph type="body" idx="1"/>
          </p:nvPr>
        </p:nvSpPr>
        <p:spPr>
          <a:xfrm>
            <a:off x="918097" y="4415790"/>
            <a:ext cx="5045620" cy="4183380"/>
          </a:xfrm>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28699379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0711C068-381C-486F-849E-72240B0EE23B}" type="slidenum">
              <a:rPr lang="en-US" altLang="en-US" sz="1200" smtClean="0"/>
              <a:pPr/>
              <a:t>34</a:t>
            </a:fld>
            <a:endParaRPr lang="en-US" altLang="en-US" sz="1200" smtClean="0"/>
          </a:p>
        </p:txBody>
      </p:sp>
      <p:sp>
        <p:nvSpPr>
          <p:cNvPr id="219139"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219140" name="Rectangle 3"/>
          <p:cNvSpPr>
            <a:spLocks noGrp="1" noChangeArrowheads="1"/>
          </p:cNvSpPr>
          <p:nvPr>
            <p:ph type="body" idx="1"/>
          </p:nvPr>
        </p:nvSpPr>
        <p:spPr>
          <a:xfrm>
            <a:off x="918097" y="4415790"/>
            <a:ext cx="5045620" cy="418338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832495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8375EDF7-5F95-4B20-BE89-A4ED503D8D35}" type="slidenum">
              <a:rPr lang="en-US" altLang="en-US" sz="1200" smtClean="0"/>
              <a:pPr/>
              <a:t>35</a:t>
            </a:fld>
            <a:endParaRPr lang="en-US" altLang="en-US" sz="1200" smtClean="0"/>
          </a:p>
        </p:txBody>
      </p:sp>
      <p:sp>
        <p:nvSpPr>
          <p:cNvPr id="220163"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220164" name="Rectangle 3"/>
          <p:cNvSpPr>
            <a:spLocks noGrp="1" noChangeArrowheads="1"/>
          </p:cNvSpPr>
          <p:nvPr>
            <p:ph type="body" idx="1"/>
          </p:nvPr>
        </p:nvSpPr>
        <p:spPr>
          <a:xfrm>
            <a:off x="918097" y="4415790"/>
            <a:ext cx="5045620" cy="418338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67345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E96E5E1F-A6A6-4AE4-8276-4FE990C3EE64}" type="slidenum">
              <a:rPr lang="en-US" altLang="en-US" sz="1200" smtClean="0"/>
              <a:pPr/>
              <a:t>36</a:t>
            </a:fld>
            <a:endParaRPr lang="en-US" altLang="en-US" sz="1200" smtClean="0"/>
          </a:p>
        </p:txBody>
      </p:sp>
      <p:sp>
        <p:nvSpPr>
          <p:cNvPr id="221187"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221188" name="Rectangle 3"/>
          <p:cNvSpPr>
            <a:spLocks noGrp="1" noChangeArrowheads="1"/>
          </p:cNvSpPr>
          <p:nvPr>
            <p:ph type="body" idx="1"/>
          </p:nvPr>
        </p:nvSpPr>
        <p:spPr>
          <a:xfrm>
            <a:off x="918097" y="4415790"/>
            <a:ext cx="5045620" cy="418338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536691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5EC610BE-17E5-40E4-9171-9CFFB712A26C}" type="slidenum">
              <a:rPr lang="en-US" altLang="en-US" sz="1200" smtClean="0"/>
              <a:pPr/>
              <a:t>37</a:t>
            </a:fld>
            <a:endParaRPr lang="en-US" altLang="en-US" sz="1200" smtClean="0"/>
          </a:p>
        </p:txBody>
      </p:sp>
      <p:sp>
        <p:nvSpPr>
          <p:cNvPr id="222211"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222212" name="Rectangle 3"/>
          <p:cNvSpPr>
            <a:spLocks noGrp="1" noChangeArrowheads="1"/>
          </p:cNvSpPr>
          <p:nvPr>
            <p:ph type="body" idx="1"/>
          </p:nvPr>
        </p:nvSpPr>
        <p:spPr>
          <a:xfrm>
            <a:off x="918097" y="4415790"/>
            <a:ext cx="5045620" cy="418338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004167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74ED1B09-27BC-4812-BF31-4A6BD0121B8E}" type="slidenum">
              <a:rPr lang="en-US" altLang="en-US" sz="1200" smtClean="0"/>
              <a:pPr/>
              <a:t>38</a:t>
            </a:fld>
            <a:endParaRPr lang="en-US" altLang="en-US" sz="1200" smtClean="0"/>
          </a:p>
        </p:txBody>
      </p:sp>
      <p:sp>
        <p:nvSpPr>
          <p:cNvPr id="223235" name="Rectangle 2050"/>
          <p:cNvSpPr>
            <a:spLocks noGrp="1" noRot="1" noChangeAspect="1" noChangeArrowheads="1" noTextEdit="1"/>
          </p:cNvSpPr>
          <p:nvPr>
            <p:ph type="sldImg"/>
          </p:nvPr>
        </p:nvSpPr>
        <p:spPr>
          <a:xfrm>
            <a:off x="1117600" y="696913"/>
            <a:ext cx="4646613" cy="3486150"/>
          </a:xfrm>
          <a:solidFill>
            <a:srgbClr val="FFFFFF"/>
          </a:solidFill>
          <a:ln/>
        </p:spPr>
      </p:sp>
      <p:sp>
        <p:nvSpPr>
          <p:cNvPr id="223236" name="Rectangle 2051"/>
          <p:cNvSpPr>
            <a:spLocks noGrp="1" noChangeArrowheads="1"/>
          </p:cNvSpPr>
          <p:nvPr>
            <p:ph type="body" idx="1"/>
          </p:nvPr>
        </p:nvSpPr>
        <p:spPr>
          <a:xfrm>
            <a:off x="918097" y="4415790"/>
            <a:ext cx="5045620" cy="418338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806988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79B27986-F5A4-4C0E-B0DB-4A5229D4CF3F}" type="slidenum">
              <a:rPr lang="en-US" altLang="en-US" sz="1200" smtClean="0"/>
              <a:pPr/>
              <a:t>39</a:t>
            </a:fld>
            <a:endParaRPr lang="en-US" altLang="en-US" sz="1200" smtClean="0"/>
          </a:p>
        </p:txBody>
      </p:sp>
      <p:sp>
        <p:nvSpPr>
          <p:cNvPr id="224259" name="Rectangle 1026"/>
          <p:cNvSpPr>
            <a:spLocks noGrp="1" noRot="1" noChangeAspect="1" noChangeArrowheads="1" noTextEdit="1"/>
          </p:cNvSpPr>
          <p:nvPr>
            <p:ph type="sldImg"/>
          </p:nvPr>
        </p:nvSpPr>
        <p:spPr>
          <a:xfrm>
            <a:off x="1117600" y="696913"/>
            <a:ext cx="4646613" cy="3486150"/>
          </a:xfrm>
          <a:solidFill>
            <a:srgbClr val="FFFFFF"/>
          </a:solidFill>
          <a:ln/>
        </p:spPr>
      </p:sp>
      <p:sp>
        <p:nvSpPr>
          <p:cNvPr id="224260" name="Rectangle 1027"/>
          <p:cNvSpPr>
            <a:spLocks noGrp="1" noChangeArrowheads="1"/>
          </p:cNvSpPr>
          <p:nvPr>
            <p:ph type="body" idx="1"/>
          </p:nvPr>
        </p:nvSpPr>
        <p:spPr>
          <a:xfrm>
            <a:off x="918097" y="4415790"/>
            <a:ext cx="5045620" cy="418338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037039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DF58BB73-5CCF-4264-860A-6312E8C9B058}" type="slidenum">
              <a:rPr lang="en-US" altLang="en-US" sz="1200" smtClean="0"/>
              <a:pPr/>
              <a:t>40</a:t>
            </a:fld>
            <a:endParaRPr lang="en-US" altLang="en-US" sz="1200" smtClean="0"/>
          </a:p>
        </p:txBody>
      </p:sp>
      <p:sp>
        <p:nvSpPr>
          <p:cNvPr id="225283"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225284" name="Rectangle 3"/>
          <p:cNvSpPr>
            <a:spLocks noGrp="1" noChangeArrowheads="1"/>
          </p:cNvSpPr>
          <p:nvPr>
            <p:ph type="body" idx="1"/>
          </p:nvPr>
        </p:nvSpPr>
        <p:spPr>
          <a:xfrm>
            <a:off x="918097" y="4415790"/>
            <a:ext cx="5045620" cy="418338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97426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AED4CE73-FD52-4618-8BE3-2FDDAAF79619}" type="slidenum">
              <a:rPr lang="en-US" altLang="en-US" sz="1200" smtClean="0"/>
              <a:pPr/>
              <a:t>4</a:t>
            </a:fld>
            <a:endParaRPr lang="en-US" altLang="en-US" sz="1200" smtClean="0"/>
          </a:p>
        </p:txBody>
      </p:sp>
      <p:sp>
        <p:nvSpPr>
          <p:cNvPr id="189443"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189444" name="Rectangle 3"/>
          <p:cNvSpPr>
            <a:spLocks noGrp="1" noChangeArrowheads="1"/>
          </p:cNvSpPr>
          <p:nvPr>
            <p:ph type="body" idx="1"/>
          </p:nvPr>
        </p:nvSpPr>
        <p:spPr>
          <a:xfrm>
            <a:off x="918097" y="4415790"/>
            <a:ext cx="5045620" cy="418338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cone of experience is the reason 4-H believes in “Learn by Doing.”</a:t>
            </a:r>
          </a:p>
          <a:p>
            <a:endParaRPr lang="en-US" altLang="en-US" smtClean="0"/>
          </a:p>
          <a:p>
            <a:r>
              <a:rPr lang="en-US" altLang="en-US" sz="1600" b="1" smtClean="0"/>
              <a:t>4-H Projects are the </a:t>
            </a:r>
            <a:r>
              <a:rPr lang="en-US" altLang="en-US" sz="1600" b="1" i="1" smtClean="0"/>
              <a:t>hands on experiences</a:t>
            </a:r>
            <a:r>
              <a:rPr lang="en-US" altLang="en-US" sz="1600" b="1" smtClean="0"/>
              <a:t> for members.</a:t>
            </a:r>
          </a:p>
        </p:txBody>
      </p:sp>
    </p:spTree>
    <p:extLst>
      <p:ext uri="{BB962C8B-B14F-4D97-AF65-F5344CB8AC3E}">
        <p14:creationId xmlns:p14="http://schemas.microsoft.com/office/powerpoint/2010/main" val="24286560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5CF2B0CA-1F2B-45F4-8681-ECB2BF04CF62}" type="slidenum">
              <a:rPr lang="en-US" altLang="en-US" sz="1200" smtClean="0"/>
              <a:pPr/>
              <a:t>41</a:t>
            </a:fld>
            <a:endParaRPr lang="en-US" altLang="en-US" sz="1200" smtClean="0"/>
          </a:p>
        </p:txBody>
      </p:sp>
      <p:sp>
        <p:nvSpPr>
          <p:cNvPr id="226307"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226308" name="Rectangle 3"/>
          <p:cNvSpPr>
            <a:spLocks noGrp="1" noChangeArrowheads="1"/>
          </p:cNvSpPr>
          <p:nvPr>
            <p:ph type="body" idx="1"/>
          </p:nvPr>
        </p:nvSpPr>
        <p:spPr>
          <a:xfrm>
            <a:off x="918097" y="4415790"/>
            <a:ext cx="5045620" cy="418338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568529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2D290E6F-3182-497B-BD14-D33666FD7EF4}" type="slidenum">
              <a:rPr lang="en-US" altLang="en-US" sz="1200" smtClean="0"/>
              <a:pPr/>
              <a:t>42</a:t>
            </a:fld>
            <a:endParaRPr lang="en-US" altLang="en-US" sz="1200" smtClean="0"/>
          </a:p>
        </p:txBody>
      </p:sp>
      <p:sp>
        <p:nvSpPr>
          <p:cNvPr id="227331"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227332" name="Rectangle 3"/>
          <p:cNvSpPr>
            <a:spLocks noGrp="1" noChangeArrowheads="1"/>
          </p:cNvSpPr>
          <p:nvPr>
            <p:ph type="body" idx="1"/>
          </p:nvPr>
        </p:nvSpPr>
        <p:spPr>
          <a:xfrm>
            <a:off x="918097" y="4415790"/>
            <a:ext cx="5045620" cy="418338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676521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1CD09A6E-8596-4E37-9B73-40B44D3E2164}" type="slidenum">
              <a:rPr lang="en-US" altLang="en-US" sz="1200" smtClean="0"/>
              <a:pPr/>
              <a:t>43</a:t>
            </a:fld>
            <a:endParaRPr lang="en-US" altLang="en-US" sz="1200" smtClean="0"/>
          </a:p>
        </p:txBody>
      </p:sp>
      <p:sp>
        <p:nvSpPr>
          <p:cNvPr id="228355"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228356" name="Rectangle 3"/>
          <p:cNvSpPr>
            <a:spLocks noGrp="1" noChangeArrowheads="1"/>
          </p:cNvSpPr>
          <p:nvPr>
            <p:ph type="body" idx="1"/>
          </p:nvPr>
        </p:nvSpPr>
        <p:spPr>
          <a:xfrm>
            <a:off x="306554" y="4339382"/>
            <a:ext cx="6268706" cy="4492199"/>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800" b="1" smtClean="0"/>
              <a:t>Explanation of Plan the Work Calendar</a:t>
            </a:r>
          </a:p>
          <a:p>
            <a:endParaRPr lang="en-US" altLang="en-US" sz="800" b="1" smtClean="0"/>
          </a:p>
          <a:p>
            <a:r>
              <a:rPr lang="en-US" altLang="en-US" sz="800" smtClean="0"/>
              <a:t>Begin the year by penciling in known conflicts like family vacation, sports, band, etc that will take away from time on 4-H Project Work.</a:t>
            </a:r>
          </a:p>
          <a:p>
            <a:endParaRPr lang="en-US" altLang="en-US" sz="800" smtClean="0"/>
          </a:p>
          <a:p>
            <a:r>
              <a:rPr lang="en-US" altLang="en-US" sz="800" smtClean="0"/>
              <a:t>Beginning with October after fall enrollment start outlining the plan month by month in general terms of what you plan to do each month.</a:t>
            </a:r>
          </a:p>
          <a:p>
            <a:endParaRPr lang="en-US" altLang="en-US" sz="800" smtClean="0"/>
          </a:p>
          <a:p>
            <a:r>
              <a:rPr lang="en-US" altLang="en-US" sz="800" b="1" smtClean="0"/>
              <a:t>October</a:t>
            </a:r>
            <a:r>
              <a:rPr lang="en-US" altLang="en-US" sz="800" smtClean="0"/>
              <a:t>:  Leadership Project related to a 4-H promotional event.  This is a simple thing to pencil in because National 4-H Week and Oklahoma 4-H month are held in October.  There is lots of opportunity to promote 4-H through displays, posters, flyers, speeches, etc.  The tour will be a tour directly related to your chosen project area.</a:t>
            </a:r>
          </a:p>
          <a:p>
            <a:endParaRPr lang="en-US" altLang="en-US" sz="800" smtClean="0"/>
          </a:p>
          <a:p>
            <a:r>
              <a:rPr lang="en-US" altLang="en-US" sz="800" b="1" smtClean="0"/>
              <a:t>November</a:t>
            </a:r>
            <a:r>
              <a:rPr lang="en-US" altLang="en-US" sz="800" smtClean="0"/>
              <a:t>:  Community Service Project (This should be very simple to accomplish because November and December provide many opportunities for community service.)  The one project to be completed is researching and writing a speech related to your project area.</a:t>
            </a:r>
          </a:p>
          <a:p>
            <a:endParaRPr lang="en-US" altLang="en-US" sz="800" smtClean="0"/>
          </a:p>
          <a:p>
            <a:r>
              <a:rPr lang="en-US" altLang="en-US" sz="800" b="1" smtClean="0"/>
              <a:t>December</a:t>
            </a:r>
            <a:r>
              <a:rPr lang="en-US" altLang="en-US" sz="800" smtClean="0"/>
              <a:t>:  Present speech at local club meeting.  Provided you planned a head and asked to be on the agenda.</a:t>
            </a:r>
          </a:p>
          <a:p>
            <a:endParaRPr lang="en-US" altLang="en-US" sz="800" smtClean="0"/>
          </a:p>
          <a:p>
            <a:r>
              <a:rPr lang="en-US" altLang="en-US" sz="800" b="1" smtClean="0"/>
              <a:t>January</a:t>
            </a:r>
            <a:r>
              <a:rPr lang="en-US" altLang="en-US" sz="800" smtClean="0"/>
              <a:t>:  Participate in a county event (I.e. Healthy Living Fair) by completing 3 projects.  Two of the three will be related to your main project and the third will just be for fun.</a:t>
            </a:r>
          </a:p>
          <a:p>
            <a:endParaRPr lang="en-US" altLang="en-US" sz="800" smtClean="0"/>
          </a:p>
          <a:p>
            <a:r>
              <a:rPr lang="en-US" altLang="en-US" sz="800" b="1" smtClean="0"/>
              <a:t>February</a:t>
            </a:r>
            <a:r>
              <a:rPr lang="en-US" altLang="en-US" sz="800" smtClean="0"/>
              <a:t>:  Participate in county event – Public Speaking Event with speech prepared in November as well as doing one more project related to project area.</a:t>
            </a:r>
          </a:p>
          <a:p>
            <a:endParaRPr lang="en-US" altLang="en-US" sz="800" smtClean="0"/>
          </a:p>
          <a:p>
            <a:r>
              <a:rPr lang="en-US" altLang="en-US" sz="800" b="1" smtClean="0"/>
              <a:t>March</a:t>
            </a:r>
            <a:r>
              <a:rPr lang="en-US" altLang="en-US" sz="800" smtClean="0"/>
              <a:t>:  Do one Leadership Project and 1 project related to project area.</a:t>
            </a:r>
          </a:p>
          <a:p>
            <a:endParaRPr lang="en-US" altLang="en-US" sz="800" smtClean="0"/>
          </a:p>
          <a:p>
            <a:r>
              <a:rPr lang="en-US" altLang="en-US" sz="800" b="1" smtClean="0"/>
              <a:t>April</a:t>
            </a:r>
            <a:r>
              <a:rPr lang="en-US" altLang="en-US" sz="800" smtClean="0"/>
              <a:t>:  Do one Community Service Project and 1 more project.</a:t>
            </a:r>
          </a:p>
          <a:p>
            <a:endParaRPr lang="en-US" altLang="en-US" sz="800" smtClean="0"/>
          </a:p>
          <a:p>
            <a:r>
              <a:rPr lang="en-US" altLang="en-US" sz="800" b="1" smtClean="0"/>
              <a:t>May</a:t>
            </a:r>
            <a:r>
              <a:rPr lang="en-US" altLang="en-US" sz="800" smtClean="0"/>
              <a:t>:  Complete Medal Form or Record Book.</a:t>
            </a:r>
          </a:p>
          <a:p>
            <a:endParaRPr lang="en-US" altLang="en-US" sz="800" smtClean="0"/>
          </a:p>
          <a:p>
            <a:r>
              <a:rPr lang="en-US" altLang="en-US" sz="800" b="1" smtClean="0"/>
              <a:t>June</a:t>
            </a:r>
            <a:r>
              <a:rPr lang="en-US" altLang="en-US" sz="800" smtClean="0"/>
              <a:t>:  Attend workshop (summer day camp, livestock judging camp, etc.) and 2 more projects.</a:t>
            </a:r>
          </a:p>
          <a:p>
            <a:endParaRPr lang="en-US" altLang="en-US" sz="800" smtClean="0"/>
          </a:p>
          <a:p>
            <a:r>
              <a:rPr lang="en-US" altLang="en-US" sz="800" b="1" smtClean="0"/>
              <a:t>July</a:t>
            </a:r>
            <a:r>
              <a:rPr lang="en-US" altLang="en-US" sz="800" smtClean="0"/>
              <a:t>:  participate in a County Activity – Camp.  Do 2 more projects that are crafts.</a:t>
            </a:r>
          </a:p>
          <a:p>
            <a:endParaRPr lang="en-US" altLang="en-US" sz="800" smtClean="0"/>
          </a:p>
          <a:p>
            <a:r>
              <a:rPr lang="en-US" altLang="en-US" sz="800" b="1" smtClean="0"/>
              <a:t>August</a:t>
            </a:r>
            <a:r>
              <a:rPr lang="en-US" altLang="en-US" sz="800" smtClean="0"/>
              <a:t>:  Participate in County Activity – Awards Program and 2 more projects.</a:t>
            </a:r>
          </a:p>
          <a:p>
            <a:endParaRPr lang="en-US" altLang="en-US" sz="800" smtClean="0"/>
          </a:p>
          <a:p>
            <a:r>
              <a:rPr lang="en-US" altLang="en-US" sz="800" b="1" smtClean="0"/>
              <a:t>September</a:t>
            </a:r>
            <a:r>
              <a:rPr lang="en-US" altLang="en-US" sz="800" smtClean="0"/>
              <a:t>:  Participate in County Event – County Fair, exhibiting 12 exhibits made over the past 11 months (1-2 projects at a time).</a:t>
            </a:r>
          </a:p>
          <a:p>
            <a:endParaRPr lang="en-US" altLang="en-US" sz="800" smtClean="0"/>
          </a:p>
          <a:p>
            <a:r>
              <a:rPr lang="en-US" altLang="en-US" sz="800" i="1" u="sng" smtClean="0"/>
              <a:t>At the end of the year the member will have accomplished:</a:t>
            </a:r>
          </a:p>
          <a:p>
            <a:r>
              <a:rPr lang="en-US" altLang="en-US" sz="800" smtClean="0"/>
              <a:t>Participation in:</a:t>
            </a:r>
          </a:p>
          <a:p>
            <a:pPr lvl="1"/>
            <a:r>
              <a:rPr lang="en-US" altLang="en-US" sz="800" smtClean="0"/>
              <a:t>3 County Competitive Events – Healthy Living Fair, Public Speaking Event and County Fair</a:t>
            </a:r>
          </a:p>
          <a:p>
            <a:pPr lvl="1"/>
            <a:r>
              <a:rPr lang="en-US" altLang="en-US" sz="800" smtClean="0"/>
              <a:t>2 County Activities – Camp and Awards Program</a:t>
            </a:r>
          </a:p>
          <a:p>
            <a:pPr lvl="1"/>
            <a:r>
              <a:rPr lang="en-US" altLang="en-US" sz="800" smtClean="0"/>
              <a:t>2 Community Service Projects</a:t>
            </a:r>
          </a:p>
          <a:p>
            <a:pPr lvl="1"/>
            <a:r>
              <a:rPr lang="en-US" altLang="en-US" sz="800" smtClean="0"/>
              <a:t>2 Leadership Projects</a:t>
            </a:r>
          </a:p>
          <a:p>
            <a:pPr lvl="1"/>
            <a:r>
              <a:rPr lang="en-US" altLang="en-US" sz="800" smtClean="0"/>
              <a:t>12 projects completed related to main project.</a:t>
            </a:r>
          </a:p>
          <a:p>
            <a:pPr lvl="1"/>
            <a:r>
              <a:rPr lang="en-US" altLang="en-US" sz="800" smtClean="0"/>
              <a:t>2 Educational Activities outside of individual study – workshop, tour.</a:t>
            </a:r>
          </a:p>
          <a:p>
            <a:pPr lvl="1"/>
            <a:r>
              <a:rPr lang="en-US" altLang="en-US" sz="800" smtClean="0"/>
              <a:t>2 Public Speaking opportunities – local club and county level.</a:t>
            </a:r>
          </a:p>
          <a:p>
            <a:pPr lvl="1"/>
            <a:r>
              <a:rPr lang="en-US" altLang="en-US" sz="800" smtClean="0"/>
              <a:t>Completed a medal form or record book for project area.</a:t>
            </a:r>
          </a:p>
          <a:p>
            <a:pPr lvl="1"/>
            <a:endParaRPr lang="en-US" altLang="en-US" sz="800" smtClean="0"/>
          </a:p>
          <a:p>
            <a:pPr lvl="1"/>
            <a:r>
              <a:rPr lang="en-US" altLang="en-US" sz="800" smtClean="0"/>
              <a:t>WOW!!</a:t>
            </a:r>
          </a:p>
          <a:p>
            <a:endParaRPr lang="en-US" altLang="en-US" sz="800" smtClean="0"/>
          </a:p>
        </p:txBody>
      </p:sp>
    </p:spTree>
    <p:extLst>
      <p:ext uri="{BB962C8B-B14F-4D97-AF65-F5344CB8AC3E}">
        <p14:creationId xmlns:p14="http://schemas.microsoft.com/office/powerpoint/2010/main" val="33413248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1B7D966F-6AD1-40B4-A97B-51D238ABBC2A}" type="slidenum">
              <a:rPr lang="en-US" altLang="en-US" sz="1200" smtClean="0"/>
              <a:pPr/>
              <a:t>44</a:t>
            </a:fld>
            <a:endParaRPr lang="en-US" altLang="en-US" sz="1200" smtClean="0"/>
          </a:p>
        </p:txBody>
      </p:sp>
      <p:sp>
        <p:nvSpPr>
          <p:cNvPr id="229379" name="Rectangle 2"/>
          <p:cNvSpPr>
            <a:spLocks noGrp="1" noRot="1" noChangeAspect="1" noChangeArrowheads="1" noTextEdit="1"/>
          </p:cNvSpPr>
          <p:nvPr>
            <p:ph type="sldImg"/>
          </p:nvPr>
        </p:nvSpPr>
        <p:spPr>
          <a:solidFill>
            <a:srgbClr val="FFFFFF"/>
          </a:solidFill>
          <a:ln/>
        </p:spPr>
      </p:sp>
      <p:sp>
        <p:nvSpPr>
          <p:cNvPr id="22938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19774620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E17C860D-7E38-40CB-8B26-21E33804F111}" type="slidenum">
              <a:rPr lang="en-US" altLang="en-US" sz="1200" smtClean="0"/>
              <a:pPr/>
              <a:t>45</a:t>
            </a:fld>
            <a:endParaRPr lang="en-US" altLang="en-US" sz="1200" smtClean="0"/>
          </a:p>
        </p:txBody>
      </p:sp>
      <p:sp>
        <p:nvSpPr>
          <p:cNvPr id="230403" name="Rectangle 2"/>
          <p:cNvSpPr>
            <a:spLocks noGrp="1" noRot="1" noChangeAspect="1" noChangeArrowheads="1" noTextEdit="1"/>
          </p:cNvSpPr>
          <p:nvPr>
            <p:ph type="sldImg"/>
          </p:nvPr>
        </p:nvSpPr>
        <p:spPr>
          <a:solidFill>
            <a:srgbClr val="FFFFFF"/>
          </a:solidFill>
          <a:ln/>
        </p:spPr>
      </p:sp>
      <p:sp>
        <p:nvSpPr>
          <p:cNvPr id="23040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37385082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5EB528E9-307C-4C56-8A62-927117F5573D}" type="slidenum">
              <a:rPr lang="en-US" altLang="en-US" sz="1200" smtClean="0"/>
              <a:pPr/>
              <a:t>46</a:t>
            </a:fld>
            <a:endParaRPr lang="en-US" altLang="en-US" sz="1200" dirty="0" smtClean="0"/>
          </a:p>
        </p:txBody>
      </p:sp>
      <p:sp>
        <p:nvSpPr>
          <p:cNvPr id="231427"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231428" name="Rectangle 3"/>
          <p:cNvSpPr>
            <a:spLocks noGrp="1" noChangeArrowheads="1"/>
          </p:cNvSpPr>
          <p:nvPr>
            <p:ph type="body" idx="1"/>
          </p:nvPr>
        </p:nvSpPr>
        <p:spPr>
          <a:xfrm>
            <a:off x="918097" y="4339382"/>
            <a:ext cx="5505450" cy="4492199"/>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Write down short and long-term goals.  Make goals specific.  Determine what must be done to achieve each goal.</a:t>
            </a:r>
          </a:p>
          <a:p>
            <a:endParaRPr lang="en-US" altLang="en-US" dirty="0" smtClean="0"/>
          </a:p>
        </p:txBody>
      </p:sp>
    </p:spTree>
    <p:extLst>
      <p:ext uri="{BB962C8B-B14F-4D97-AF65-F5344CB8AC3E}">
        <p14:creationId xmlns:p14="http://schemas.microsoft.com/office/powerpoint/2010/main" val="35822360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BF74FC30-0DD9-4EC8-B82E-C462356092F4}" type="slidenum">
              <a:rPr lang="en-US" altLang="en-US" sz="1200" smtClean="0"/>
              <a:pPr/>
              <a:t>47</a:t>
            </a:fld>
            <a:endParaRPr lang="en-US" altLang="en-US" sz="1200" dirty="0" smtClean="0"/>
          </a:p>
        </p:txBody>
      </p:sp>
      <p:sp>
        <p:nvSpPr>
          <p:cNvPr id="232451"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232452" name="Rectangle 3"/>
          <p:cNvSpPr>
            <a:spLocks noGrp="1" noChangeArrowheads="1"/>
          </p:cNvSpPr>
          <p:nvPr>
            <p:ph type="body" idx="1"/>
          </p:nvPr>
        </p:nvSpPr>
        <p:spPr>
          <a:xfrm>
            <a:off x="918097" y="4339382"/>
            <a:ext cx="5505450" cy="4492199"/>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61099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D75E2E9D-6612-4106-B6FA-33867D4F715A}" type="slidenum">
              <a:rPr lang="en-US" altLang="en-US" sz="1200" smtClean="0"/>
              <a:pPr/>
              <a:t>48</a:t>
            </a:fld>
            <a:endParaRPr lang="en-US" altLang="en-US" sz="1200" dirty="0" smtClean="0"/>
          </a:p>
        </p:txBody>
      </p:sp>
      <p:sp>
        <p:nvSpPr>
          <p:cNvPr id="233475"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233476" name="Rectangle 3"/>
          <p:cNvSpPr>
            <a:spLocks noGrp="1" noChangeArrowheads="1"/>
          </p:cNvSpPr>
          <p:nvPr>
            <p:ph type="body" idx="1"/>
          </p:nvPr>
        </p:nvSpPr>
        <p:spPr>
          <a:xfrm>
            <a:off x="918097" y="4309137"/>
            <a:ext cx="5505450" cy="4492199"/>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5061681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95EDF2ED-6997-4158-A7ED-606B2ED10D34}" type="slidenum">
              <a:rPr lang="en-US" altLang="en-US" sz="1200" smtClean="0"/>
              <a:pPr/>
              <a:t>49</a:t>
            </a:fld>
            <a:endParaRPr lang="en-US" altLang="en-US" sz="1200" dirty="0" smtClean="0"/>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827081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B6F85E4B-CCF6-4B53-855B-2C934DE06CC9}" type="slidenum">
              <a:rPr lang="en-US" altLang="en-US" sz="1200" smtClean="0"/>
              <a:pPr/>
              <a:t>50</a:t>
            </a:fld>
            <a:endParaRPr lang="en-US" altLang="en-US" sz="1200" dirty="0" smtClean="0"/>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169723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CC827221-A054-4693-B091-7E4AC100D317}" type="slidenum">
              <a:rPr lang="en-US" altLang="en-US" sz="1200" smtClean="0"/>
              <a:pPr/>
              <a:t>5</a:t>
            </a:fld>
            <a:endParaRPr lang="en-US" altLang="en-US" sz="1200" smtClean="0"/>
          </a:p>
        </p:txBody>
      </p:sp>
      <p:sp>
        <p:nvSpPr>
          <p:cNvPr id="190467"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190468" name="Rectangle 3"/>
          <p:cNvSpPr>
            <a:spLocks noGrp="1" noChangeArrowheads="1"/>
          </p:cNvSpPr>
          <p:nvPr>
            <p:ph type="body" idx="1"/>
          </p:nvPr>
        </p:nvSpPr>
        <p:spPr>
          <a:xfrm>
            <a:off x="918097" y="4415790"/>
            <a:ext cx="5045620" cy="418338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smtClean="0"/>
              <a:t>Application of the cone of experience to the 4-H project experience.</a:t>
            </a:r>
          </a:p>
          <a:p>
            <a:r>
              <a:rPr lang="en-US" altLang="en-US" smtClean="0"/>
              <a:t>The left column includes learning activities one might experience in 4-H.</a:t>
            </a:r>
          </a:p>
          <a:p>
            <a:endParaRPr lang="en-US" altLang="en-US" smtClean="0"/>
          </a:p>
          <a:p>
            <a:r>
              <a:rPr lang="en-US" altLang="en-US" smtClean="0"/>
              <a:t>The right column is the application of these experiences to an actual project, such as Food Science.</a:t>
            </a:r>
          </a:p>
        </p:txBody>
      </p:sp>
    </p:spTree>
    <p:extLst>
      <p:ext uri="{BB962C8B-B14F-4D97-AF65-F5344CB8AC3E}">
        <p14:creationId xmlns:p14="http://schemas.microsoft.com/office/powerpoint/2010/main" val="42055753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9578E520-B038-41F5-83C9-FFDC26DD63AA}" type="slidenum">
              <a:rPr lang="en-US" altLang="en-US" sz="1200" smtClean="0"/>
              <a:pPr/>
              <a:t>51</a:t>
            </a:fld>
            <a:endParaRPr lang="en-US" altLang="en-US" sz="1200" dirty="0" smtClean="0"/>
          </a:p>
        </p:txBody>
      </p:sp>
      <p:sp>
        <p:nvSpPr>
          <p:cNvPr id="236547"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236548" name="Rectangle 3"/>
          <p:cNvSpPr>
            <a:spLocks noGrp="1" noChangeArrowheads="1"/>
          </p:cNvSpPr>
          <p:nvPr>
            <p:ph type="body" idx="1"/>
          </p:nvPr>
        </p:nvSpPr>
        <p:spPr>
          <a:xfrm>
            <a:off x="918097" y="4339382"/>
            <a:ext cx="5505450" cy="4492199"/>
          </a:xfrm>
          <a:solidFill>
            <a:srgbClr val="FFFFFF"/>
          </a:solidFill>
          <a:ln>
            <a:solidFill>
              <a:srgbClr val="000000"/>
            </a:solidFill>
          </a:ln>
        </p:spPr>
        <p:txBody>
          <a:bodyPr/>
          <a:lstStyle/>
          <a:p>
            <a:endParaRPr lang="en-US" altLang="en-US" dirty="0" smtClean="0"/>
          </a:p>
        </p:txBody>
      </p:sp>
    </p:spTree>
    <p:extLst>
      <p:ext uri="{BB962C8B-B14F-4D97-AF65-F5344CB8AC3E}">
        <p14:creationId xmlns:p14="http://schemas.microsoft.com/office/powerpoint/2010/main" val="399031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FC526B28-3B82-49BC-87D2-E881F3374273}" type="slidenum">
              <a:rPr lang="en-US" altLang="en-US" sz="1200" smtClean="0"/>
              <a:pPr/>
              <a:t>6</a:t>
            </a:fld>
            <a:endParaRPr lang="en-US" altLang="en-US" sz="1200"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56800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9F0A2AD1-7F60-416C-9206-B70205E12F1C}" type="slidenum">
              <a:rPr lang="en-US" altLang="en-US" sz="1200" smtClean="0"/>
              <a:pPr/>
              <a:t>7</a:t>
            </a:fld>
            <a:endParaRPr lang="en-US" altLang="en-US" sz="1200"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31853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1E7F382A-FB44-4086-B9C0-8CAB6E803DEA}" type="slidenum">
              <a:rPr lang="en-US" altLang="en-US" sz="1200" smtClean="0"/>
              <a:pPr/>
              <a:t>8</a:t>
            </a:fld>
            <a:endParaRPr lang="en-US" altLang="en-US" sz="1200" smtClean="0"/>
          </a:p>
        </p:txBody>
      </p:sp>
      <p:sp>
        <p:nvSpPr>
          <p:cNvPr id="193539"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193540" name="Rectangle 3"/>
          <p:cNvSpPr>
            <a:spLocks noGrp="1" noChangeArrowheads="1"/>
          </p:cNvSpPr>
          <p:nvPr>
            <p:ph type="body" idx="1"/>
          </p:nvPr>
        </p:nvSpPr>
        <p:spPr>
          <a:xfrm>
            <a:off x="918097" y="4415790"/>
            <a:ext cx="5045620" cy="418338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690329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5E7425EE-095C-49F1-928B-933F15616992}" type="slidenum">
              <a:rPr lang="en-US" altLang="en-US" sz="1200" smtClean="0"/>
              <a:pPr/>
              <a:t>10</a:t>
            </a:fld>
            <a:endParaRPr lang="en-US" altLang="en-US" sz="1200" smtClean="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37563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7927" y="681931"/>
            <a:ext cx="7772400" cy="3432869"/>
          </a:xfrm>
        </p:spPr>
        <p:txBody>
          <a:bodyPr anchor="b">
            <a:noAutofit/>
          </a:bodyPr>
          <a:lstStyle>
            <a:lvl1pPr>
              <a:lnSpc>
                <a:spcPct val="100000"/>
              </a:lnSpc>
              <a:defRPr sz="8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91000"/>
            <a:ext cx="6400800" cy="9144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4/27/2017</a:t>
            </a:fld>
            <a:endParaRPr lang="en-US" dirty="0"/>
          </a:p>
        </p:txBody>
      </p:sp>
      <p:sp>
        <p:nvSpPr>
          <p:cNvPr id="8"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9"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17325060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00092" y="1066800"/>
            <a:ext cx="8229600" cy="4038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6694711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906962"/>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906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720839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C62313-322F-4437-9693-4492539178CC}" type="slidenum">
              <a:rPr lang="en-US"/>
              <a:pPr>
                <a:defRPr/>
              </a:pPr>
              <a:t>‹#›</a:t>
            </a:fld>
            <a:endParaRPr lang="en-US"/>
          </a:p>
        </p:txBody>
      </p:sp>
    </p:spTree>
    <p:extLst>
      <p:ext uri="{BB962C8B-B14F-4D97-AF65-F5344CB8AC3E}">
        <p14:creationId xmlns:p14="http://schemas.microsoft.com/office/powerpoint/2010/main" val="435968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noChangeArrowheads="1"/>
          </p:cNvSpPr>
          <p:nvPr>
            <p:ph type="dt" sz="half" idx="10"/>
          </p:nvPr>
        </p:nvSpPr>
        <p:spPr>
          <a:xfrm>
            <a:off x="1066800" y="83820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838200" y="6248400"/>
            <a:ext cx="561975" cy="365125"/>
          </a:xfrm>
          <a:ln/>
        </p:spPr>
        <p:txBody>
          <a:bodyPr/>
          <a:lstStyle>
            <a:lvl1pPr>
              <a:defRPr/>
            </a:lvl1pPr>
          </a:lstStyle>
          <a:p>
            <a:pPr>
              <a:defRPr/>
            </a:pPr>
            <a:fld id="{2AAD071D-E5C0-4A67-B9D9-ACAF8A432376}" type="slidenum">
              <a:rPr lang="en-US"/>
              <a:pPr>
                <a:defRPr/>
              </a:pPr>
              <a:t>‹#›</a:t>
            </a:fld>
            <a:endParaRPr lang="en-US" dirty="0"/>
          </a:p>
        </p:txBody>
      </p:sp>
    </p:spTree>
    <p:extLst>
      <p:ext uri="{BB962C8B-B14F-4D97-AF65-F5344CB8AC3E}">
        <p14:creationId xmlns:p14="http://schemas.microsoft.com/office/powerpoint/2010/main" val="701348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dirty="0" smtClean="0"/>
              <a:t>Click to edit Master title style</a:t>
            </a:r>
            <a:endParaRPr lang="en-US" dirty="0"/>
          </a:p>
        </p:txBody>
      </p:sp>
      <p:sp>
        <p:nvSpPr>
          <p:cNvPr id="3" name="SmartArt Placeholder 2"/>
          <p:cNvSpPr>
            <a:spLocks noGrp="1"/>
          </p:cNvSpPr>
          <p:nvPr>
            <p:ph type="dgm"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6CF53F-0944-4E45-8A40-98F7F02E0BFF}" type="slidenum">
              <a:rPr lang="en-US"/>
              <a:pPr>
                <a:defRPr/>
              </a:pPr>
              <a:t>‹#›</a:t>
            </a:fld>
            <a:endParaRPr lang="en-US"/>
          </a:p>
        </p:txBody>
      </p:sp>
    </p:spTree>
    <p:extLst>
      <p:ext uri="{BB962C8B-B14F-4D97-AF65-F5344CB8AC3E}">
        <p14:creationId xmlns:p14="http://schemas.microsoft.com/office/powerpoint/2010/main" val="177522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500092" y="1066800"/>
            <a:ext cx="8229600" cy="4038601"/>
          </a:xfrm>
        </p:spPr>
        <p:txBody>
          <a:bodyPr/>
          <a:lstStyle>
            <a:lvl5pPr>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4/27/2017</a:t>
            </a:fld>
            <a:endParaRPr lang="en-US" dirty="0"/>
          </a:p>
        </p:txBody>
      </p:sp>
      <p:sp>
        <p:nvSpPr>
          <p:cNvPr id="8"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9"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9078083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2954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9925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Oval 6"/>
          <p:cNvSpPr/>
          <p:nvPr/>
        </p:nvSpPr>
        <p:spPr>
          <a:xfrm>
            <a:off x="4495800"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4/27/2017</a:t>
            </a:fld>
            <a:endParaRPr lang="en-US" dirty="0"/>
          </a:p>
        </p:txBody>
      </p:sp>
      <p:sp>
        <p:nvSpPr>
          <p:cNvPr id="11"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2"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13366204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066800"/>
            <a:ext cx="4038600" cy="4038601"/>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Content Placeholder 8"/>
          <p:cNvSpPr>
            <a:spLocks noGrp="1"/>
          </p:cNvSpPr>
          <p:nvPr>
            <p:ph sz="quarter" idx="13"/>
          </p:nvPr>
        </p:nvSpPr>
        <p:spPr>
          <a:xfrm>
            <a:off x="365760" y="1066800"/>
            <a:ext cx="4041648" cy="4038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4/27/2017</a:t>
            </a:fld>
            <a:endParaRPr lang="en-US" dirty="0"/>
          </a:p>
        </p:txBody>
      </p:sp>
      <p:sp>
        <p:nvSpPr>
          <p:cNvPr id="10"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1"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12"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4564533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0"/>
            <a:ext cx="4040188"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8200" y="1066800"/>
            <a:ext cx="4041775"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10"/>
          <p:cNvSpPr>
            <a:spLocks noGrp="1"/>
          </p:cNvSpPr>
          <p:nvPr>
            <p:ph sz="quarter" idx="13"/>
          </p:nvPr>
        </p:nvSpPr>
        <p:spPr>
          <a:xfrm>
            <a:off x="457200" y="1676400"/>
            <a:ext cx="4041648"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4672584" y="1676400"/>
            <a:ext cx="4041648"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4/27/2017</a:t>
            </a:fld>
            <a:endParaRPr lang="en-US" dirty="0"/>
          </a:p>
        </p:txBody>
      </p:sp>
      <p:sp>
        <p:nvSpPr>
          <p:cNvPr id="12"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4"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15"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3785570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4/27/2017</a:t>
            </a:fld>
            <a:endParaRPr lang="en-US" dirty="0"/>
          </a:p>
        </p:txBody>
      </p:sp>
      <p:sp>
        <p:nvSpPr>
          <p:cNvPr id="7"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8"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9"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4953902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4/27/2017</a:t>
            </a:fld>
            <a:endParaRPr lang="en-US" dirty="0"/>
          </a:p>
        </p:txBody>
      </p:sp>
      <p:sp>
        <p:nvSpPr>
          <p:cNvPr id="6"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7"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2540060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19137" y="273051"/>
            <a:ext cx="4995863" cy="4908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1"/>
            <a:ext cx="3008313" cy="2743200"/>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4/27/2017</a:t>
            </a:fld>
            <a:endParaRPr lang="en-US" dirty="0"/>
          </a:p>
        </p:txBody>
      </p:sp>
      <p:sp>
        <p:nvSpPr>
          <p:cNvPr id="9"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0"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20865687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3352800"/>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6400" y="464820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4/27/2017</a:t>
            </a:fld>
            <a:endParaRPr lang="en-US" dirty="0"/>
          </a:p>
        </p:txBody>
      </p:sp>
      <p:sp>
        <p:nvSpPr>
          <p:cNvPr id="9"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0"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4408141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21" Type="http://schemas.openxmlformats.org/officeDocument/2006/relationships/image" Target="../media/image5.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jpeg"/><Relationship Id="rId20"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image" Target="../media/image7.gif"/><Relationship Id="rId10" Type="http://schemas.openxmlformats.org/officeDocument/2006/relationships/slideLayout" Target="../slideLayouts/slideLayout10.xml"/><Relationship Id="rId19" Type="http://schemas.microsoft.com/office/2007/relationships/hdphoto" Target="../media/hdphoto2.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0668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0092" y="1371600"/>
            <a:ext cx="8229600" cy="37338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3FC98FD-A00A-4B6E-8BCA-F3595ECF613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descr="C:\Users\kknoepf\AppData\Local\Microsoft\Windows\Temporary Internet Files\Content.IE5\W0YSMFXX\MP900442489[1].jpg"/>
          <p:cNvPicPr>
            <a:picLocks noChangeAspect="1" noChangeArrowheads="1"/>
          </p:cNvPicPr>
          <p:nvPr userDrawn="1"/>
        </p:nvPicPr>
        <p:blipFill rotWithShape="1">
          <a:blip r:embed="rId16" cstate="print">
            <a:duotone>
              <a:schemeClr val="accent6">
                <a:shade val="45000"/>
                <a:satMod val="135000"/>
              </a:schemeClr>
              <a:prstClr val="white"/>
            </a:duotone>
            <a:extLst>
              <a:ext uri="{BEBA8EAE-BF5A-486C-A8C5-ECC9F3942E4B}">
                <a14:imgProps xmlns:a14="http://schemas.microsoft.com/office/drawing/2010/main">
                  <a14:imgLayer r:embed="rId17">
                    <a14:imgEffect>
                      <a14:brightnessContrast bright="40000" contrast="40000"/>
                    </a14:imgEffect>
                  </a14:imgLayer>
                </a14:imgProps>
              </a:ext>
              <a:ext uri="{28A0092B-C50C-407E-A947-70E740481C1C}">
                <a14:useLocalDpi xmlns:a14="http://schemas.microsoft.com/office/drawing/2010/main" val="0"/>
              </a:ext>
            </a:extLst>
          </a:blip>
          <a:srcRect l="7169" t="275" r="4596"/>
          <a:stretch/>
        </p:blipFill>
        <p:spPr bwMode="auto">
          <a:xfrm>
            <a:off x="-76200" y="5234964"/>
            <a:ext cx="2151529" cy="16230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5" descr="C:\Users\kknoepf\AppData\Local\Microsoft\Windows\Temporary Internet Files\Content.IE5\LFH9NO5U\MP900438753[1].jpg"/>
          <p:cNvPicPr>
            <a:picLocks noChangeAspect="1" noChangeArrowheads="1"/>
          </p:cNvPicPr>
          <p:nvPr userDrawn="1"/>
        </p:nvPicPr>
        <p:blipFill>
          <a:blip r:embed="rId18" cstate="print">
            <a:duotone>
              <a:schemeClr val="accent6">
                <a:shade val="45000"/>
                <a:satMod val="135000"/>
              </a:schemeClr>
              <a:prstClr val="white"/>
            </a:duotone>
            <a:extLst>
              <a:ext uri="{BEBA8EAE-BF5A-486C-A8C5-ECC9F3942E4B}">
                <a14:imgProps xmlns:a14="http://schemas.microsoft.com/office/drawing/2010/main">
                  <a14:imgLayer r:embed="rId1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981200" y="5230482"/>
            <a:ext cx="1095862" cy="162751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D:\powerpoint photos\4H historical 28.jpg"/>
          <p:cNvPicPr>
            <a:picLocks noChangeAspect="1" noChangeArrowheads="1"/>
          </p:cNvPicPr>
          <p:nvPr userDrawn="1"/>
        </p:nvPicPr>
        <p:blipFill>
          <a:blip r:embed="rId20"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94940" y="5211971"/>
            <a:ext cx="2575954" cy="1664539"/>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8" name="Picture 16" descr="C:\Users\kknoepf\AppData\Local\Microsoft\Windows\Temporary Internet Files\Content.IE5\SROT25GR\MP900446488[1].jpg"/>
          <p:cNvPicPr>
            <a:picLocks noChangeAspect="1" noChangeArrowheads="1"/>
          </p:cNvPicPr>
          <p:nvPr userDrawn="1"/>
        </p:nvPicPr>
        <p:blipFill>
          <a:blip r:embed="rId21"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0" y="5230482"/>
            <a:ext cx="2441278" cy="16275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kknoepf\AppData\Local\Microsoft\Windows\Temporary Internet Files\Content.IE5\W0YSMFXX\MP900430612[2].jpg"/>
          <p:cNvPicPr>
            <a:picLocks noChangeAspect="1" noChangeArrowheads="1"/>
          </p:cNvPicPr>
          <p:nvPr userDrawn="1"/>
        </p:nvPicPr>
        <p:blipFill rotWithShape="1">
          <a:blip r:embed="rId22" cstate="print">
            <a:duotone>
              <a:schemeClr val="accent6">
                <a:shade val="45000"/>
                <a:satMod val="135000"/>
              </a:schemeClr>
              <a:prstClr val="white"/>
            </a:duotone>
            <a:extLst>
              <a:ext uri="{28A0092B-C50C-407E-A947-70E740481C1C}">
                <a14:useLocalDpi xmlns:a14="http://schemas.microsoft.com/office/drawing/2010/main" val="0"/>
              </a:ext>
            </a:extLst>
          </a:blip>
          <a:srcRect l="52059" t="9474" r="7102"/>
          <a:stretch/>
        </p:blipFill>
        <p:spPr bwMode="auto">
          <a:xfrm>
            <a:off x="5489278" y="5220225"/>
            <a:ext cx="1105662" cy="16275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8444313" y="6077830"/>
            <a:ext cx="656227" cy="703100"/>
          </a:xfrm>
          <a:prstGeom prst="rect">
            <a:avLst/>
          </a:prstGeom>
        </p:spPr>
      </p:pic>
      <p:cxnSp>
        <p:nvCxnSpPr>
          <p:cNvPr id="5" name="Straight Connector 4"/>
          <p:cNvCxnSpPr/>
          <p:nvPr userDrawn="1"/>
        </p:nvCxnSpPr>
        <p:spPr>
          <a:xfrm>
            <a:off x="-76200" y="5211971"/>
            <a:ext cx="9220200" cy="1851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19210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iming>
    <p:tnLst>
      <p:par>
        <p:cTn id="1" dur="indefinite" restart="never" nodeType="tmRoot"/>
      </p:par>
    </p:tnLst>
  </p:timing>
  <p:txStyles>
    <p:titleStyle>
      <a:lvl1pPr algn="ctr" defTabSz="914400" rtl="0" eaLnBrk="1" latinLnBrk="0" hangingPunct="1">
        <a:lnSpc>
          <a:spcPts val="5800"/>
        </a:lnSpc>
        <a:spcBef>
          <a:spcPct val="0"/>
        </a:spcBef>
        <a:buNone/>
        <a:defRPr sz="48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wmf"/><Relationship Id="rId4" Type="http://schemas.openxmlformats.org/officeDocument/2006/relationships/image" Target="../media/image15.wmf"/></Relationships>
</file>

<file path=ppt/slides/_rels/slide5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9.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88587"/>
            <a:ext cx="9296400" cy="7175187"/>
            <a:chOff x="-76200" y="-37095"/>
            <a:chExt cx="9296400" cy="6920263"/>
          </a:xfrm>
        </p:grpSpPr>
        <p:pic>
          <p:nvPicPr>
            <p:cNvPr id="49" name="Picture 7" descr="D:\powerpoint photos\4H historical 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 y="0"/>
              <a:ext cx="3672840" cy="2242763"/>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032" name="Picture 8" descr="C:\Users\kknoepf\AppData\Local\Microsoft\Windows\Temporary Internet Files\Content.IE5\LFH9NO5U\MP90044219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9360" y="4523870"/>
              <a:ext cx="3590840" cy="233413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C:\Users\kknoepf\AppData\Local\Microsoft\Windows\Temporary Internet Files\Content.IE5\W0YSMFXX\MP900430612[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671"/>
            <a:stretch/>
          </p:blipFill>
          <p:spPr bwMode="auto">
            <a:xfrm>
              <a:off x="-76200" y="4443932"/>
              <a:ext cx="2956560" cy="241406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Users\kknoepf\AppData\Local\Microsoft\Windows\Temporary Internet Files\Content.IE5\W0YSMFXX\MP90042656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4494" y="-37095"/>
              <a:ext cx="1862866" cy="235655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D:\powerpoint photos\4H historical 10.jpg"/>
            <p:cNvPicPr>
              <a:picLocks noChangeAspect="1" noChangeArrowheads="1"/>
            </p:cNvPicPr>
            <p:nvPr/>
          </p:nvPicPr>
          <p:blipFill rotWithShape="1">
            <a:blip r:embed="rId7">
              <a:extLst>
                <a:ext uri="{28A0092B-C50C-407E-A947-70E740481C1C}">
                  <a14:useLocalDpi xmlns:a14="http://schemas.microsoft.com/office/drawing/2010/main" val="0"/>
                </a:ext>
              </a:extLst>
            </a:blip>
            <a:srcRect l="3868" t="12760" r="34257"/>
            <a:stretch/>
          </p:blipFill>
          <p:spPr bwMode="auto">
            <a:xfrm>
              <a:off x="3810000" y="4523870"/>
              <a:ext cx="1828800" cy="2341441"/>
            </a:xfrm>
            <a:prstGeom prst="rect">
              <a:avLst/>
            </a:prstGeom>
            <a:noFill/>
            <a:ln w="127000">
              <a:noFill/>
              <a:miter lim="800000"/>
              <a:headEnd/>
              <a:tailEnd/>
            </a:ln>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15240" y="2286372"/>
              <a:ext cx="9128760" cy="2237498"/>
              <a:chOff x="15240" y="2191567"/>
              <a:chExt cx="9128760" cy="2237498"/>
            </a:xfrm>
          </p:grpSpPr>
          <p:sp>
            <p:nvSpPr>
              <p:cNvPr id="7" name="Rectangle 6"/>
              <p:cNvSpPr/>
              <p:nvPr/>
            </p:nvSpPr>
            <p:spPr>
              <a:xfrm>
                <a:off x="15240" y="2191567"/>
                <a:ext cx="6918960" cy="2189368"/>
              </a:xfrm>
              <a:prstGeom prst="rect">
                <a:avLst/>
              </a:prstGeom>
              <a:solidFill>
                <a:srgbClr val="00B050"/>
              </a:solidFill>
              <a:ln w="127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6600FF"/>
                    </a:solidFill>
                  </a:ln>
                </a:endParaRPr>
              </a:p>
            </p:txBody>
          </p:sp>
          <p:sp>
            <p:nvSpPr>
              <p:cNvPr id="14" name="TextBox 13"/>
              <p:cNvSpPr txBox="1"/>
              <p:nvPr/>
            </p:nvSpPr>
            <p:spPr>
              <a:xfrm>
                <a:off x="228600" y="2919557"/>
                <a:ext cx="6172200" cy="923330"/>
              </a:xfrm>
              <a:prstGeom prst="rect">
                <a:avLst/>
              </a:prstGeom>
              <a:noFill/>
            </p:spPr>
            <p:txBody>
              <a:bodyPr wrap="square" rtlCol="0" anchor="ctr">
                <a:spAutoFit/>
              </a:bodyPr>
              <a:lstStyle/>
              <a:p>
                <a:pPr algn="r"/>
                <a:r>
                  <a:rPr lang="en-US" sz="5400" b="1" dirty="0" smtClean="0">
                    <a:ln w="18415" cmpd="sng">
                      <a:solidFill>
                        <a:srgbClr val="FFFFFF"/>
                      </a:solidFill>
                      <a:prstDash val="solid"/>
                    </a:ln>
                    <a:solidFill>
                      <a:srgbClr val="FFFFFF"/>
                    </a:solidFill>
                  </a:rPr>
                  <a:t>4-H Project Work</a:t>
                </a:r>
                <a:endParaRPr lang="en-US" sz="5400" b="1" dirty="0">
                  <a:ln w="18415" cmpd="sng">
                    <a:solidFill>
                      <a:srgbClr val="FFFFFF"/>
                    </a:solidFill>
                    <a:prstDash val="solid"/>
                  </a:ln>
                  <a:solidFill>
                    <a:srgbClr val="FFFFFF"/>
                  </a:solidFill>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55668" y="2191567"/>
                <a:ext cx="2088332" cy="2237498"/>
              </a:xfrm>
              <a:prstGeom prst="rect">
                <a:avLst/>
              </a:prstGeom>
            </p:spPr>
          </p:pic>
          <p:sp>
            <p:nvSpPr>
              <p:cNvPr id="20" name="TextBox 19"/>
              <p:cNvSpPr txBox="1"/>
              <p:nvPr/>
            </p:nvSpPr>
            <p:spPr>
              <a:xfrm>
                <a:off x="2209800" y="3810000"/>
                <a:ext cx="4495800" cy="385895"/>
              </a:xfrm>
              <a:prstGeom prst="rect">
                <a:avLst/>
              </a:prstGeom>
              <a:noFill/>
            </p:spPr>
            <p:txBody>
              <a:bodyPr wrap="square" rtlCol="0">
                <a:spAutoFit/>
              </a:bodyPr>
              <a:lstStyle/>
              <a:p>
                <a:r>
                  <a:rPr lang="en-US" b="1" dirty="0" err="1">
                    <a:solidFill>
                      <a:schemeClr val="bg1"/>
                    </a:solidFill>
                  </a:rPr>
                  <a:t>o</a:t>
                </a:r>
                <a:r>
                  <a:rPr lang="en-US" b="1" dirty="0" err="1" smtClean="0">
                    <a:solidFill>
                      <a:schemeClr val="bg1"/>
                    </a:solidFill>
                  </a:rPr>
                  <a:t>klahoma</a:t>
                </a:r>
                <a:r>
                  <a:rPr lang="en-US" b="1" dirty="0" smtClean="0">
                    <a:solidFill>
                      <a:schemeClr val="bg1"/>
                    </a:solidFill>
                  </a:rPr>
                  <a:t> 4-h </a:t>
                </a:r>
                <a:r>
                  <a:rPr lang="en-US" b="1" dirty="0">
                    <a:solidFill>
                      <a:schemeClr val="bg1"/>
                    </a:solidFill>
                  </a:rPr>
                  <a:t>v</a:t>
                </a:r>
                <a:r>
                  <a:rPr lang="en-US" b="1" dirty="0" smtClean="0">
                    <a:solidFill>
                      <a:schemeClr val="bg1"/>
                    </a:solidFill>
                  </a:rPr>
                  <a:t>olunteer </a:t>
                </a:r>
                <a:r>
                  <a:rPr lang="en-US" b="1" dirty="0">
                    <a:solidFill>
                      <a:schemeClr val="bg1"/>
                    </a:solidFill>
                  </a:rPr>
                  <a:t>d</a:t>
                </a:r>
                <a:r>
                  <a:rPr lang="en-US" b="1" dirty="0" smtClean="0">
                    <a:solidFill>
                      <a:schemeClr val="bg1"/>
                    </a:solidFill>
                  </a:rPr>
                  <a:t>evelopment</a:t>
                </a:r>
                <a:endParaRPr lang="en-US" b="1" dirty="0">
                  <a:solidFill>
                    <a:schemeClr val="bg1"/>
                  </a:solidFill>
                </a:endParaRPr>
              </a:p>
            </p:txBody>
          </p:sp>
        </p:grpSp>
        <p:cxnSp>
          <p:nvCxnSpPr>
            <p:cNvPr id="53" name="Straight Connector 52"/>
            <p:cNvCxnSpPr/>
            <p:nvPr/>
          </p:nvCxnSpPr>
          <p:spPr>
            <a:xfrm>
              <a:off x="5638800" y="4523870"/>
              <a:ext cx="0" cy="2359298"/>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060" name="Picture 36" descr="C:\Users\kknoepf\AppData\Local\Microsoft\Windows\Temporary Internet Files\Content.IE5\SROT25GR\MP900448415[1].jpg"/>
            <p:cNvPicPr>
              <a:picLocks noChangeAspect="1" noChangeArrowheads="1"/>
            </p:cNvPicPr>
            <p:nvPr/>
          </p:nvPicPr>
          <p:blipFill rotWithShape="1">
            <a:blip r:embed="rId9">
              <a:extLst>
                <a:ext uri="{28A0092B-C50C-407E-A947-70E740481C1C}">
                  <a14:useLocalDpi xmlns:a14="http://schemas.microsoft.com/office/drawing/2010/main" val="0"/>
                </a:ext>
              </a:extLst>
            </a:blip>
            <a:srcRect t="8808" r="23341" b="1596"/>
            <a:stretch/>
          </p:blipFill>
          <p:spPr bwMode="auto">
            <a:xfrm>
              <a:off x="6332220" y="0"/>
              <a:ext cx="2887980" cy="2250202"/>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Straight Connector 69"/>
            <p:cNvCxnSpPr/>
            <p:nvPr/>
          </p:nvCxnSpPr>
          <p:spPr>
            <a:xfrm>
              <a:off x="3718560" y="-6249"/>
              <a:ext cx="0" cy="2290277"/>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788920" y="4523870"/>
              <a:ext cx="1021080" cy="23592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5471160" y="0"/>
              <a:ext cx="929640" cy="230522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18"/>
          <p:cNvSpPr txBox="1"/>
          <p:nvPr/>
        </p:nvSpPr>
        <p:spPr>
          <a:xfrm>
            <a:off x="152400" y="2481033"/>
            <a:ext cx="6172200" cy="461665"/>
          </a:xfrm>
          <a:prstGeom prst="rect">
            <a:avLst/>
          </a:prstGeom>
          <a:noFill/>
        </p:spPr>
        <p:txBody>
          <a:bodyPr wrap="square" rtlCol="0" anchor="ctr">
            <a:spAutoFit/>
          </a:bodyPr>
          <a:lstStyle/>
          <a:p>
            <a:pPr algn="r"/>
            <a:r>
              <a:rPr lang="en-US" sz="2400" dirty="0" smtClean="0">
                <a:ln w="18415" cmpd="sng">
                  <a:solidFill>
                    <a:srgbClr val="FFFFFF"/>
                  </a:solidFill>
                  <a:prstDash val="solid"/>
                </a:ln>
                <a:solidFill>
                  <a:srgbClr val="FFFFFF"/>
                </a:solidFill>
              </a:rPr>
              <a:t>Getting the Most </a:t>
            </a:r>
            <a:r>
              <a:rPr lang="en-US" sz="2400" dirty="0">
                <a:ln w="18415" cmpd="sng">
                  <a:solidFill>
                    <a:srgbClr val="FFFFFF"/>
                  </a:solidFill>
                  <a:prstDash val="solid"/>
                </a:ln>
                <a:solidFill>
                  <a:srgbClr val="FFFFFF"/>
                </a:solidFill>
              </a:rPr>
              <a:t>O</a:t>
            </a:r>
            <a:r>
              <a:rPr lang="en-US" sz="2400" dirty="0" smtClean="0">
                <a:ln w="18415" cmpd="sng">
                  <a:solidFill>
                    <a:srgbClr val="FFFFFF"/>
                  </a:solidFill>
                  <a:prstDash val="solid"/>
                </a:ln>
                <a:solidFill>
                  <a:srgbClr val="FFFFFF"/>
                </a:solidFill>
              </a:rPr>
              <a:t>ut of the 4-H Experience</a:t>
            </a:r>
            <a:endParaRPr lang="en-US" sz="2400" dirty="0">
              <a:ln w="18415" cmpd="sng">
                <a:solidFill>
                  <a:srgbClr val="FFFFFF"/>
                </a:solidFill>
                <a:prstDash val="solid"/>
              </a:ln>
              <a:solidFill>
                <a:srgbClr val="FFFFFF"/>
              </a:solidFill>
            </a:endParaRPr>
          </a:p>
        </p:txBody>
      </p:sp>
    </p:spTree>
    <p:extLst>
      <p:ext uri="{BB962C8B-B14F-4D97-AF65-F5344CB8AC3E}">
        <p14:creationId xmlns:p14="http://schemas.microsoft.com/office/powerpoint/2010/main" val="647879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FF6A5AB1-B651-4F4B-B634-8FA1CD5EC995}" type="slidenum">
              <a:rPr lang="en-US" altLang="en-US" sz="1400" smtClean="0"/>
              <a:pPr/>
              <a:t>10</a:t>
            </a:fld>
            <a:endParaRPr lang="en-US" altLang="en-US" sz="1400" smtClean="0"/>
          </a:p>
        </p:txBody>
      </p:sp>
      <p:sp>
        <p:nvSpPr>
          <p:cNvPr id="38915" name="Rectangle 3"/>
          <p:cNvSpPr>
            <a:spLocks noChangeArrowheads="1"/>
          </p:cNvSpPr>
          <p:nvPr/>
        </p:nvSpPr>
        <p:spPr bwMode="auto">
          <a:xfrm>
            <a:off x="685800" y="15240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457200" indent="-457200" algn="l" eaLnBrk="1" hangingPunct="1">
              <a:spcBef>
                <a:spcPct val="20000"/>
              </a:spcBef>
              <a:buClr>
                <a:schemeClr val="hlink"/>
              </a:buClr>
              <a:buFont typeface="Wingdings" panose="05000000000000000000" pitchFamily="2" charset="2"/>
              <a:buChar char="§"/>
            </a:pPr>
            <a:r>
              <a:rPr lang="en-US" altLang="en-US" sz="2700" dirty="0" smtClean="0">
                <a:effectLst/>
                <a:latin typeface="+mj-lt"/>
              </a:rPr>
              <a:t>Aide in selecting, financing and managing.</a:t>
            </a:r>
          </a:p>
          <a:p>
            <a:pPr marL="457200" indent="-457200" algn="l" eaLnBrk="1" hangingPunct="1">
              <a:spcBef>
                <a:spcPct val="20000"/>
              </a:spcBef>
              <a:buClr>
                <a:schemeClr val="hlink"/>
              </a:buClr>
              <a:buFont typeface="Wingdings" panose="05000000000000000000" pitchFamily="2" charset="2"/>
              <a:buChar char="§"/>
            </a:pPr>
            <a:r>
              <a:rPr lang="en-US" altLang="en-US" sz="2700" dirty="0" smtClean="0">
                <a:effectLst/>
                <a:latin typeface="+mj-lt"/>
              </a:rPr>
              <a:t>Guide and support work without doing it for them.</a:t>
            </a:r>
          </a:p>
          <a:p>
            <a:pPr marL="457200" indent="-457200" algn="l" eaLnBrk="1" hangingPunct="1">
              <a:spcBef>
                <a:spcPct val="20000"/>
              </a:spcBef>
              <a:buClr>
                <a:schemeClr val="hlink"/>
              </a:buClr>
              <a:buFont typeface="Wingdings" panose="05000000000000000000" pitchFamily="2" charset="2"/>
              <a:buChar char="§"/>
            </a:pPr>
            <a:r>
              <a:rPr lang="en-US" altLang="en-US" sz="2700" dirty="0" smtClean="0">
                <a:effectLst/>
                <a:latin typeface="+mj-lt"/>
              </a:rPr>
              <a:t>Encourage follow-through and completion.</a:t>
            </a:r>
          </a:p>
          <a:p>
            <a:pPr marL="457200" indent="-457200" algn="l" eaLnBrk="1" hangingPunct="1">
              <a:spcBef>
                <a:spcPct val="20000"/>
              </a:spcBef>
              <a:buClr>
                <a:schemeClr val="hlink"/>
              </a:buClr>
              <a:buFont typeface="Wingdings" panose="05000000000000000000" pitchFamily="2" charset="2"/>
              <a:buChar char="§"/>
            </a:pPr>
            <a:r>
              <a:rPr lang="en-US" altLang="en-US" sz="2700" dirty="0" smtClean="0">
                <a:effectLst/>
                <a:latin typeface="+mj-lt"/>
              </a:rPr>
              <a:t>Give praise and encouragement.</a:t>
            </a:r>
          </a:p>
          <a:p>
            <a:pPr marL="457200" indent="-457200" algn="l" eaLnBrk="1" hangingPunct="1">
              <a:spcBef>
                <a:spcPct val="20000"/>
              </a:spcBef>
              <a:buClr>
                <a:schemeClr val="hlink"/>
              </a:buClr>
              <a:buFont typeface="Wingdings" panose="05000000000000000000" pitchFamily="2" charset="2"/>
              <a:buChar char="§"/>
            </a:pPr>
            <a:r>
              <a:rPr lang="en-US" altLang="en-US" sz="2700" dirty="0" smtClean="0">
                <a:effectLst/>
                <a:latin typeface="+mj-lt"/>
              </a:rPr>
              <a:t>Assist in gathering tools and supplies.</a:t>
            </a:r>
          </a:p>
          <a:p>
            <a:pPr marL="457200" indent="-457200" algn="l" eaLnBrk="1" hangingPunct="1">
              <a:spcBef>
                <a:spcPct val="20000"/>
              </a:spcBef>
              <a:buClr>
                <a:schemeClr val="hlink"/>
              </a:buClr>
              <a:buFont typeface="Wingdings" panose="05000000000000000000" pitchFamily="2" charset="2"/>
              <a:buChar char="§"/>
            </a:pPr>
            <a:endParaRPr lang="en-US" altLang="en-US" sz="2900" dirty="0">
              <a:effectLst/>
              <a:latin typeface="Comic Sans MS" pitchFamily="66" charset="0"/>
            </a:endParaRPr>
          </a:p>
        </p:txBody>
      </p:sp>
      <p:sp>
        <p:nvSpPr>
          <p:cNvPr id="47109" name="Rectangle 27"/>
          <p:cNvSpPr>
            <a:spLocks noChangeArrowheads="1"/>
          </p:cNvSpPr>
          <p:nvPr/>
        </p:nvSpPr>
        <p:spPr bwMode="auto">
          <a:xfrm>
            <a:off x="609600" y="3810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effectLst/>
                <a:latin typeface="+mn-lt"/>
              </a:rPr>
              <a:t>Parent’s Role in</a:t>
            </a:r>
          </a:p>
          <a:p>
            <a:pPr eaLnBrk="1" hangingPunct="1"/>
            <a:r>
              <a:rPr lang="en-US" altLang="en-US" sz="3600" b="1" dirty="0">
                <a:solidFill>
                  <a:schemeClr val="accent6">
                    <a:lumMod val="75000"/>
                  </a:schemeClr>
                </a:solidFill>
                <a:effectLst/>
                <a:latin typeface="+mn-lt"/>
              </a:rPr>
              <a:t>4-H Project Work</a:t>
            </a:r>
          </a:p>
        </p:txBody>
      </p:sp>
    </p:spTree>
    <p:extLst>
      <p:ext uri="{BB962C8B-B14F-4D97-AF65-F5344CB8AC3E}">
        <p14:creationId xmlns:p14="http://schemas.microsoft.com/office/powerpoint/2010/main" val="395656215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box(out)">
                                      <p:cBhvr>
                                        <p:cTn id="7" dur="500"/>
                                        <p:tgtEl>
                                          <p:spTgt spid="38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box(out)">
                                      <p:cBhvr>
                                        <p:cTn id="12" dur="500"/>
                                        <p:tgtEl>
                                          <p:spTgt spid="389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box(out)">
                                      <p:cBhvr>
                                        <p:cTn id="17" dur="500"/>
                                        <p:tgtEl>
                                          <p:spTgt spid="389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box(out)">
                                      <p:cBhvr>
                                        <p:cTn id="22" dur="500"/>
                                        <p:tgtEl>
                                          <p:spTgt spid="389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animEffect transition="in" filter="box(out)">
                                      <p:cBhvr>
                                        <p:cTn id="27" dur="500"/>
                                        <p:tgtEl>
                                          <p:spTgt spid="38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4AEB0143-F943-496D-9B5F-20CD20041C19}" type="slidenum">
              <a:rPr lang="en-US" altLang="en-US" sz="1400" smtClean="0"/>
              <a:pPr/>
              <a:t>11</a:t>
            </a:fld>
            <a:endParaRPr lang="en-US" altLang="en-US" sz="1400" smtClean="0"/>
          </a:p>
        </p:txBody>
      </p:sp>
      <p:sp>
        <p:nvSpPr>
          <p:cNvPr id="52226" name="Rectangle 2"/>
          <p:cNvSpPr>
            <a:spLocks noChangeArrowheads="1"/>
          </p:cNvSpPr>
          <p:nvPr/>
        </p:nvSpPr>
        <p:spPr bwMode="auto">
          <a:xfrm>
            <a:off x="685800" y="1676400"/>
            <a:ext cx="7696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anose="05000000000000000000" pitchFamily="2" charset="2"/>
              <a:buChar char="§"/>
            </a:pPr>
            <a:r>
              <a:rPr lang="en-US" altLang="en-US" dirty="0">
                <a:effectLst/>
                <a:latin typeface="+mj-lt"/>
              </a:rPr>
              <a:t>Encourage record keeping. </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Provide support and transportation.</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Assist organizational, project, activity and teen leaders.</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Become a project or activity leader.</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Serve on committees to plan and implement club activities or project meetings.</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Become a certified 4-H volunteer.</a:t>
            </a:r>
          </a:p>
        </p:txBody>
      </p:sp>
      <p:sp>
        <p:nvSpPr>
          <p:cNvPr id="48133" name="Rectangle 4"/>
          <p:cNvSpPr>
            <a:spLocks noChangeArrowheads="1"/>
          </p:cNvSpPr>
          <p:nvPr/>
        </p:nvSpPr>
        <p:spPr bwMode="auto">
          <a:xfrm>
            <a:off x="609600" y="3810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effectLst/>
                <a:latin typeface="+mn-lt"/>
              </a:rPr>
              <a:t>Parent’s Role in</a:t>
            </a:r>
          </a:p>
          <a:p>
            <a:pPr eaLnBrk="1" hangingPunct="1"/>
            <a:r>
              <a:rPr lang="en-US" altLang="en-US" sz="3600" b="1" dirty="0">
                <a:solidFill>
                  <a:schemeClr val="accent6">
                    <a:lumMod val="75000"/>
                  </a:schemeClr>
                </a:solidFill>
                <a:effectLst/>
                <a:latin typeface="+mn-lt"/>
              </a:rPr>
              <a:t>4-H Project Work</a:t>
            </a:r>
          </a:p>
        </p:txBody>
      </p:sp>
    </p:spTree>
    <p:extLst>
      <p:ext uri="{BB962C8B-B14F-4D97-AF65-F5344CB8AC3E}">
        <p14:creationId xmlns:p14="http://schemas.microsoft.com/office/powerpoint/2010/main" val="240046987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animEffect transition="in" filter="box(out)">
                                      <p:cBhvr>
                                        <p:cTn id="7" dur="500"/>
                                        <p:tgtEl>
                                          <p:spTgt spid="522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2226">
                                            <p:txEl>
                                              <p:pRg st="1" end="1"/>
                                            </p:txEl>
                                          </p:spTgt>
                                        </p:tgtEl>
                                        <p:attrNameLst>
                                          <p:attrName>style.visibility</p:attrName>
                                        </p:attrNameLst>
                                      </p:cBhvr>
                                      <p:to>
                                        <p:strVal val="visible"/>
                                      </p:to>
                                    </p:set>
                                    <p:animEffect transition="in" filter="box(out)">
                                      <p:cBhvr>
                                        <p:cTn id="12" dur="500"/>
                                        <p:tgtEl>
                                          <p:spTgt spid="522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2226">
                                            <p:txEl>
                                              <p:pRg st="2" end="2"/>
                                            </p:txEl>
                                          </p:spTgt>
                                        </p:tgtEl>
                                        <p:attrNameLst>
                                          <p:attrName>style.visibility</p:attrName>
                                        </p:attrNameLst>
                                      </p:cBhvr>
                                      <p:to>
                                        <p:strVal val="visible"/>
                                      </p:to>
                                    </p:set>
                                    <p:animEffect transition="in" filter="box(out)">
                                      <p:cBhvr>
                                        <p:cTn id="17" dur="500"/>
                                        <p:tgtEl>
                                          <p:spTgt spid="5222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2226">
                                            <p:txEl>
                                              <p:pRg st="3" end="3"/>
                                            </p:txEl>
                                          </p:spTgt>
                                        </p:tgtEl>
                                        <p:attrNameLst>
                                          <p:attrName>style.visibility</p:attrName>
                                        </p:attrNameLst>
                                      </p:cBhvr>
                                      <p:to>
                                        <p:strVal val="visible"/>
                                      </p:to>
                                    </p:set>
                                    <p:animEffect transition="in" filter="box(out)">
                                      <p:cBhvr>
                                        <p:cTn id="22" dur="500"/>
                                        <p:tgtEl>
                                          <p:spTgt spid="5222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2226">
                                            <p:txEl>
                                              <p:pRg st="4" end="4"/>
                                            </p:txEl>
                                          </p:spTgt>
                                        </p:tgtEl>
                                        <p:attrNameLst>
                                          <p:attrName>style.visibility</p:attrName>
                                        </p:attrNameLst>
                                      </p:cBhvr>
                                      <p:to>
                                        <p:strVal val="visible"/>
                                      </p:to>
                                    </p:set>
                                    <p:animEffect transition="in" filter="box(out)">
                                      <p:cBhvr>
                                        <p:cTn id="27" dur="500"/>
                                        <p:tgtEl>
                                          <p:spTgt spid="5222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2226">
                                            <p:txEl>
                                              <p:pRg st="5" end="5"/>
                                            </p:txEl>
                                          </p:spTgt>
                                        </p:tgtEl>
                                        <p:attrNameLst>
                                          <p:attrName>style.visibility</p:attrName>
                                        </p:attrNameLst>
                                      </p:cBhvr>
                                      <p:to>
                                        <p:strVal val="visible"/>
                                      </p:to>
                                    </p:set>
                                    <p:animEffect transition="in" filter="box(out)">
                                      <p:cBhvr>
                                        <p:cTn id="32" dur="500"/>
                                        <p:tgtEl>
                                          <p:spTgt spid="522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Slide Number Placeholder 6"/>
          <p:cNvSpPr>
            <a:spLocks noGrp="1"/>
          </p:cNvSpPr>
          <p:nvPr>
            <p:ph type="sldNum" sz="quarter" idx="12"/>
          </p:nvPr>
        </p:nvSpPr>
        <p:spPr>
          <a:xfrm>
            <a:off x="1495425" y="6340475"/>
            <a:ext cx="561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1DE45CD3-EFDC-496C-A42D-B781070DAE2B}" type="slidenum">
              <a:rPr lang="en-US" altLang="en-US" sz="1400" smtClean="0"/>
              <a:pPr/>
              <a:t>12</a:t>
            </a:fld>
            <a:endParaRPr lang="en-US" altLang="en-US" sz="1400" dirty="0" smtClean="0"/>
          </a:p>
        </p:txBody>
      </p:sp>
      <p:sp>
        <p:nvSpPr>
          <p:cNvPr id="135170" name="Rectangle 2"/>
          <p:cNvSpPr>
            <a:spLocks noGrp="1" noChangeArrowheads="1"/>
          </p:cNvSpPr>
          <p:nvPr>
            <p:ph type="body" sz="half" idx="1"/>
          </p:nvPr>
        </p:nvSpPr>
        <p:spPr>
          <a:xfrm>
            <a:off x="762000" y="2133600"/>
            <a:ext cx="4419600" cy="3657600"/>
          </a:xfrm>
        </p:spPr>
        <p:txBody>
          <a:bodyPr/>
          <a:lstStyle/>
          <a:p>
            <a:pPr>
              <a:buClr>
                <a:schemeClr val="hlink"/>
              </a:buClr>
              <a:buFont typeface="Wingdings" panose="05000000000000000000" pitchFamily="2" charset="2"/>
              <a:buChar char="§"/>
            </a:pPr>
            <a:r>
              <a:rPr lang="en-US" altLang="en-US" dirty="0" smtClean="0">
                <a:solidFill>
                  <a:schemeClr val="tx1"/>
                </a:solidFill>
              </a:rPr>
              <a:t>Set Goals</a:t>
            </a:r>
          </a:p>
          <a:p>
            <a:pPr>
              <a:buClr>
                <a:schemeClr val="hlink"/>
              </a:buClr>
              <a:buFont typeface="Wingdings" panose="05000000000000000000" pitchFamily="2" charset="2"/>
              <a:buChar char="§"/>
            </a:pPr>
            <a:r>
              <a:rPr lang="en-US" altLang="en-US" dirty="0" smtClean="0">
                <a:solidFill>
                  <a:schemeClr val="tx1"/>
                </a:solidFill>
              </a:rPr>
              <a:t>Work the Plan</a:t>
            </a:r>
          </a:p>
          <a:p>
            <a:pPr>
              <a:buClr>
                <a:schemeClr val="hlink"/>
              </a:buClr>
              <a:buFont typeface="Wingdings" panose="05000000000000000000" pitchFamily="2" charset="2"/>
              <a:buChar char="§"/>
            </a:pPr>
            <a:r>
              <a:rPr lang="en-US" altLang="en-US" dirty="0" smtClean="0">
                <a:solidFill>
                  <a:schemeClr val="tx1"/>
                </a:solidFill>
              </a:rPr>
              <a:t>Present Your Work</a:t>
            </a:r>
          </a:p>
          <a:p>
            <a:pPr>
              <a:buClr>
                <a:schemeClr val="hlink"/>
              </a:buClr>
              <a:buFont typeface="Wingdings" panose="05000000000000000000" pitchFamily="2" charset="2"/>
              <a:buChar char="§"/>
            </a:pPr>
            <a:r>
              <a:rPr lang="en-US" altLang="en-US" dirty="0" smtClean="0">
                <a:solidFill>
                  <a:schemeClr val="tx1"/>
                </a:solidFill>
              </a:rPr>
              <a:t>Seek Evaluation</a:t>
            </a:r>
          </a:p>
          <a:p>
            <a:pPr>
              <a:buClr>
                <a:schemeClr val="hlink"/>
              </a:buClr>
              <a:buFont typeface="Wingdings" panose="05000000000000000000" pitchFamily="2" charset="2"/>
              <a:buChar char="§"/>
            </a:pPr>
            <a:r>
              <a:rPr lang="en-US" altLang="en-US" dirty="0" smtClean="0">
                <a:solidFill>
                  <a:schemeClr val="tx1"/>
                </a:solidFill>
              </a:rPr>
              <a:t>Refine Skills</a:t>
            </a:r>
          </a:p>
          <a:p>
            <a:pPr>
              <a:buClr>
                <a:schemeClr val="hlink"/>
              </a:buClr>
              <a:buFont typeface="Wingdings" panose="05000000000000000000" pitchFamily="2" charset="2"/>
              <a:buChar char="§"/>
            </a:pPr>
            <a:r>
              <a:rPr lang="en-US" altLang="en-US" dirty="0" smtClean="0">
                <a:solidFill>
                  <a:schemeClr val="tx1"/>
                </a:solidFill>
              </a:rPr>
              <a:t>Set </a:t>
            </a:r>
            <a:r>
              <a:rPr lang="en-US" altLang="en-US" i="1" dirty="0" smtClean="0">
                <a:solidFill>
                  <a:schemeClr val="tx1"/>
                </a:solidFill>
              </a:rPr>
              <a:t>New</a:t>
            </a:r>
            <a:r>
              <a:rPr lang="en-US" altLang="en-US" dirty="0" smtClean="0">
                <a:solidFill>
                  <a:schemeClr val="tx1"/>
                </a:solidFill>
              </a:rPr>
              <a:t> Goals</a:t>
            </a:r>
            <a:endParaRPr lang="en-US" altLang="en-US" sz="2400" dirty="0" smtClean="0">
              <a:solidFill>
                <a:schemeClr val="tx1"/>
              </a:solidFill>
            </a:endParaRPr>
          </a:p>
          <a:p>
            <a:pPr>
              <a:buClr>
                <a:srgbClr val="009900"/>
              </a:buClr>
            </a:pPr>
            <a:endParaRPr lang="en-US" altLang="en-US" sz="2400" dirty="0" smtClean="0"/>
          </a:p>
        </p:txBody>
      </p:sp>
      <p:pic>
        <p:nvPicPr>
          <p:cNvPr id="49156" name="Picture 3" descr="MVC-005F"/>
          <p:cNvPicPr>
            <a:picLocks noChangeAspect="1" noChangeArrowheads="1"/>
          </p:cNvPicPr>
          <p:nvPr/>
        </p:nvPicPr>
        <p:blipFill>
          <a:blip r:embed="rId3">
            <a:extLst>
              <a:ext uri="{28A0092B-C50C-407E-A947-70E740481C1C}">
                <a14:useLocalDpi xmlns:a14="http://schemas.microsoft.com/office/drawing/2010/main" val="0"/>
              </a:ext>
            </a:extLst>
          </a:blip>
          <a:srcRect l="11250" t="23334" r="8749" b="3334"/>
          <a:stretch>
            <a:fillRect/>
          </a:stretch>
        </p:blipFill>
        <p:spPr bwMode="auto">
          <a:xfrm>
            <a:off x="5486400" y="1905000"/>
            <a:ext cx="2438400" cy="2948763"/>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135173" name="Rectangle 5"/>
          <p:cNvSpPr>
            <a:spLocks noChangeArrowheads="1"/>
          </p:cNvSpPr>
          <p:nvPr/>
        </p:nvSpPr>
        <p:spPr bwMode="auto">
          <a:xfrm>
            <a:off x="609600" y="381000"/>
            <a:ext cx="80010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effectLst/>
                <a:latin typeface="+mn-lt"/>
              </a:rPr>
              <a:t>Making it Happen</a:t>
            </a:r>
            <a:endParaRPr lang="en-US" sz="1800" b="1" dirty="0">
              <a:solidFill>
                <a:schemeClr val="accent6">
                  <a:lumMod val="75000"/>
                </a:schemeClr>
              </a:solidFill>
              <a:effectLst/>
              <a:latin typeface="+mn-lt"/>
            </a:endParaRPr>
          </a:p>
        </p:txBody>
      </p:sp>
    </p:spTree>
    <p:extLst>
      <p:ext uri="{BB962C8B-B14F-4D97-AF65-F5344CB8AC3E}">
        <p14:creationId xmlns:p14="http://schemas.microsoft.com/office/powerpoint/2010/main" val="77725685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5170">
                                            <p:txEl>
                                              <p:pRg st="0" end="0"/>
                                            </p:txEl>
                                          </p:spTgt>
                                        </p:tgtEl>
                                        <p:attrNameLst>
                                          <p:attrName>style.visibility</p:attrName>
                                        </p:attrNameLst>
                                      </p:cBhvr>
                                      <p:to>
                                        <p:strVal val="visible"/>
                                      </p:to>
                                    </p:set>
                                    <p:animEffect transition="in" filter="box(out)">
                                      <p:cBhvr>
                                        <p:cTn id="7" dur="500"/>
                                        <p:tgtEl>
                                          <p:spTgt spid="1351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5170">
                                            <p:txEl>
                                              <p:pRg st="1" end="1"/>
                                            </p:txEl>
                                          </p:spTgt>
                                        </p:tgtEl>
                                        <p:attrNameLst>
                                          <p:attrName>style.visibility</p:attrName>
                                        </p:attrNameLst>
                                      </p:cBhvr>
                                      <p:to>
                                        <p:strVal val="visible"/>
                                      </p:to>
                                    </p:set>
                                    <p:animEffect transition="in" filter="box(out)">
                                      <p:cBhvr>
                                        <p:cTn id="12" dur="500"/>
                                        <p:tgtEl>
                                          <p:spTgt spid="13517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35170">
                                            <p:txEl>
                                              <p:pRg st="2" end="2"/>
                                            </p:txEl>
                                          </p:spTgt>
                                        </p:tgtEl>
                                        <p:attrNameLst>
                                          <p:attrName>style.visibility</p:attrName>
                                        </p:attrNameLst>
                                      </p:cBhvr>
                                      <p:to>
                                        <p:strVal val="visible"/>
                                      </p:to>
                                    </p:set>
                                    <p:animEffect transition="in" filter="box(out)">
                                      <p:cBhvr>
                                        <p:cTn id="17" dur="500"/>
                                        <p:tgtEl>
                                          <p:spTgt spid="13517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35170">
                                            <p:txEl>
                                              <p:pRg st="3" end="3"/>
                                            </p:txEl>
                                          </p:spTgt>
                                        </p:tgtEl>
                                        <p:attrNameLst>
                                          <p:attrName>style.visibility</p:attrName>
                                        </p:attrNameLst>
                                      </p:cBhvr>
                                      <p:to>
                                        <p:strVal val="visible"/>
                                      </p:to>
                                    </p:set>
                                    <p:animEffect transition="in" filter="box(out)">
                                      <p:cBhvr>
                                        <p:cTn id="22" dur="500"/>
                                        <p:tgtEl>
                                          <p:spTgt spid="13517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35170">
                                            <p:txEl>
                                              <p:pRg st="4" end="4"/>
                                            </p:txEl>
                                          </p:spTgt>
                                        </p:tgtEl>
                                        <p:attrNameLst>
                                          <p:attrName>style.visibility</p:attrName>
                                        </p:attrNameLst>
                                      </p:cBhvr>
                                      <p:to>
                                        <p:strVal val="visible"/>
                                      </p:to>
                                    </p:set>
                                    <p:animEffect transition="in" filter="box(out)">
                                      <p:cBhvr>
                                        <p:cTn id="27" dur="500"/>
                                        <p:tgtEl>
                                          <p:spTgt spid="13517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35170">
                                            <p:txEl>
                                              <p:pRg st="5" end="5"/>
                                            </p:txEl>
                                          </p:spTgt>
                                        </p:tgtEl>
                                        <p:attrNameLst>
                                          <p:attrName>style.visibility</p:attrName>
                                        </p:attrNameLst>
                                      </p:cBhvr>
                                      <p:to>
                                        <p:strVal val="visible"/>
                                      </p:to>
                                    </p:set>
                                    <p:animEffect transition="in" filter="box(out)">
                                      <p:cBhvr>
                                        <p:cTn id="32" dur="500"/>
                                        <p:tgtEl>
                                          <p:spTgt spid="1351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1BF95E3F-9F6E-4667-B4C7-DDA4121E1044}" type="slidenum">
              <a:rPr lang="en-US" altLang="en-US" sz="1400" smtClean="0"/>
              <a:pPr/>
              <a:t>13</a:t>
            </a:fld>
            <a:endParaRPr lang="en-US" altLang="en-US" sz="1400" smtClean="0"/>
          </a:p>
        </p:txBody>
      </p:sp>
      <p:sp>
        <p:nvSpPr>
          <p:cNvPr id="123906" name="Rectangle 2"/>
          <p:cNvSpPr>
            <a:spLocks noChangeArrowheads="1"/>
          </p:cNvSpPr>
          <p:nvPr/>
        </p:nvSpPr>
        <p:spPr bwMode="auto">
          <a:xfrm>
            <a:off x="685800" y="19050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AutoNum type="arabicPeriod"/>
            </a:pPr>
            <a:r>
              <a:rPr lang="en-US" altLang="en-US" dirty="0">
                <a:effectLst/>
                <a:latin typeface="+mj-lt"/>
              </a:rPr>
              <a:t>Commitment to accomplishing goals.</a:t>
            </a:r>
          </a:p>
          <a:p>
            <a:pPr algn="l" eaLnBrk="1" hangingPunct="1">
              <a:spcBef>
                <a:spcPct val="20000"/>
              </a:spcBef>
              <a:buClr>
                <a:schemeClr val="hlink"/>
              </a:buClr>
              <a:buFont typeface="Wingdings" pitchFamily="2" charset="2"/>
              <a:buAutoNum type="arabicPeriod"/>
            </a:pPr>
            <a:r>
              <a:rPr lang="en-US" altLang="en-US" dirty="0">
                <a:effectLst/>
                <a:latin typeface="+mj-lt"/>
              </a:rPr>
              <a:t>Devote time to 4-H.</a:t>
            </a:r>
          </a:p>
          <a:p>
            <a:pPr algn="l" eaLnBrk="1" hangingPunct="1">
              <a:spcBef>
                <a:spcPct val="20000"/>
              </a:spcBef>
              <a:buClr>
                <a:schemeClr val="hlink"/>
              </a:buClr>
              <a:buFont typeface="Wingdings" pitchFamily="2" charset="2"/>
              <a:buAutoNum type="arabicPeriod"/>
            </a:pPr>
            <a:r>
              <a:rPr lang="en-US" altLang="en-US" dirty="0">
                <a:effectLst/>
                <a:latin typeface="+mj-lt"/>
              </a:rPr>
              <a:t>Have an objective outside resource person.</a:t>
            </a:r>
          </a:p>
          <a:p>
            <a:pPr algn="l" eaLnBrk="1" hangingPunct="1">
              <a:spcBef>
                <a:spcPct val="20000"/>
              </a:spcBef>
              <a:buClr>
                <a:schemeClr val="hlink"/>
              </a:buClr>
              <a:buFont typeface="Wingdings" pitchFamily="2" charset="2"/>
              <a:buAutoNum type="arabicPeriod"/>
            </a:pPr>
            <a:r>
              <a:rPr lang="en-US" altLang="en-US" dirty="0">
                <a:effectLst/>
                <a:latin typeface="+mj-lt"/>
              </a:rPr>
              <a:t>Encourage group projects and activities as member matures.</a:t>
            </a:r>
          </a:p>
          <a:p>
            <a:pPr algn="l" eaLnBrk="1" hangingPunct="1">
              <a:spcBef>
                <a:spcPct val="20000"/>
              </a:spcBef>
              <a:buClr>
                <a:schemeClr val="hlink"/>
              </a:buClr>
              <a:buFont typeface="Wingdings" pitchFamily="2" charset="2"/>
              <a:buAutoNum type="arabicPeriod"/>
            </a:pPr>
            <a:r>
              <a:rPr lang="en-US" altLang="en-US" dirty="0">
                <a:effectLst/>
                <a:latin typeface="+mj-lt"/>
              </a:rPr>
              <a:t>Beware of burnout.</a:t>
            </a:r>
          </a:p>
          <a:p>
            <a:pPr algn="l" eaLnBrk="1" hangingPunct="1">
              <a:spcBef>
                <a:spcPct val="20000"/>
              </a:spcBef>
              <a:buClr>
                <a:schemeClr val="hlink"/>
              </a:buClr>
              <a:buFont typeface="Wingdings" pitchFamily="2" charset="2"/>
              <a:buAutoNum type="arabicPeriod"/>
            </a:pPr>
            <a:r>
              <a:rPr lang="en-US" altLang="en-US" dirty="0">
                <a:effectLst/>
                <a:latin typeface="+mj-lt"/>
              </a:rPr>
              <a:t>Plan around known conflicts.</a:t>
            </a:r>
          </a:p>
        </p:txBody>
      </p:sp>
      <p:sp>
        <p:nvSpPr>
          <p:cNvPr id="50181" name="Rectangle 4"/>
          <p:cNvSpPr>
            <a:spLocks noChangeArrowheads="1"/>
          </p:cNvSpPr>
          <p:nvPr/>
        </p:nvSpPr>
        <p:spPr bwMode="auto">
          <a:xfrm>
            <a:off x="609600" y="381000"/>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effectLst/>
                <a:latin typeface="+mn-lt"/>
              </a:rPr>
              <a:t>10 Steps</a:t>
            </a:r>
          </a:p>
          <a:p>
            <a:pPr eaLnBrk="1" hangingPunct="1"/>
            <a:r>
              <a:rPr lang="en-US" altLang="en-US" sz="3600" b="1" dirty="0">
                <a:solidFill>
                  <a:schemeClr val="accent6">
                    <a:lumMod val="75000"/>
                  </a:schemeClr>
                </a:solidFill>
                <a:effectLst/>
                <a:latin typeface="+mn-lt"/>
              </a:rPr>
              <a:t>to a Quality 4-H Project</a:t>
            </a:r>
          </a:p>
        </p:txBody>
      </p:sp>
    </p:spTree>
    <p:extLst>
      <p:ext uri="{BB962C8B-B14F-4D97-AF65-F5344CB8AC3E}">
        <p14:creationId xmlns:p14="http://schemas.microsoft.com/office/powerpoint/2010/main" val="3949227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3906">
                                            <p:txEl>
                                              <p:pRg st="0" end="0"/>
                                            </p:txEl>
                                          </p:spTgt>
                                        </p:tgtEl>
                                        <p:attrNameLst>
                                          <p:attrName>style.visibility</p:attrName>
                                        </p:attrNameLst>
                                      </p:cBhvr>
                                      <p:to>
                                        <p:strVal val="visible"/>
                                      </p:to>
                                    </p:set>
                                    <p:animEffect transition="in" filter="box(out)">
                                      <p:cBhvr>
                                        <p:cTn id="7" dur="500"/>
                                        <p:tgtEl>
                                          <p:spTgt spid="1239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3906">
                                            <p:txEl>
                                              <p:pRg st="1" end="1"/>
                                            </p:txEl>
                                          </p:spTgt>
                                        </p:tgtEl>
                                        <p:attrNameLst>
                                          <p:attrName>style.visibility</p:attrName>
                                        </p:attrNameLst>
                                      </p:cBhvr>
                                      <p:to>
                                        <p:strVal val="visible"/>
                                      </p:to>
                                    </p:set>
                                    <p:animEffect transition="in" filter="box(out)">
                                      <p:cBhvr>
                                        <p:cTn id="12" dur="500"/>
                                        <p:tgtEl>
                                          <p:spTgt spid="1239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23906">
                                            <p:txEl>
                                              <p:pRg st="2" end="2"/>
                                            </p:txEl>
                                          </p:spTgt>
                                        </p:tgtEl>
                                        <p:attrNameLst>
                                          <p:attrName>style.visibility</p:attrName>
                                        </p:attrNameLst>
                                      </p:cBhvr>
                                      <p:to>
                                        <p:strVal val="visible"/>
                                      </p:to>
                                    </p:set>
                                    <p:animEffect transition="in" filter="box(out)">
                                      <p:cBhvr>
                                        <p:cTn id="17" dur="500"/>
                                        <p:tgtEl>
                                          <p:spTgt spid="12390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23906">
                                            <p:txEl>
                                              <p:pRg st="3" end="3"/>
                                            </p:txEl>
                                          </p:spTgt>
                                        </p:tgtEl>
                                        <p:attrNameLst>
                                          <p:attrName>style.visibility</p:attrName>
                                        </p:attrNameLst>
                                      </p:cBhvr>
                                      <p:to>
                                        <p:strVal val="visible"/>
                                      </p:to>
                                    </p:set>
                                    <p:animEffect transition="in" filter="box(out)">
                                      <p:cBhvr>
                                        <p:cTn id="22" dur="500"/>
                                        <p:tgtEl>
                                          <p:spTgt spid="12390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23906">
                                            <p:txEl>
                                              <p:pRg st="4" end="4"/>
                                            </p:txEl>
                                          </p:spTgt>
                                        </p:tgtEl>
                                        <p:attrNameLst>
                                          <p:attrName>style.visibility</p:attrName>
                                        </p:attrNameLst>
                                      </p:cBhvr>
                                      <p:to>
                                        <p:strVal val="visible"/>
                                      </p:to>
                                    </p:set>
                                    <p:animEffect transition="in" filter="box(out)">
                                      <p:cBhvr>
                                        <p:cTn id="27" dur="500"/>
                                        <p:tgtEl>
                                          <p:spTgt spid="12390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23906">
                                            <p:txEl>
                                              <p:pRg st="5" end="5"/>
                                            </p:txEl>
                                          </p:spTgt>
                                        </p:tgtEl>
                                        <p:attrNameLst>
                                          <p:attrName>style.visibility</p:attrName>
                                        </p:attrNameLst>
                                      </p:cBhvr>
                                      <p:to>
                                        <p:strVal val="visible"/>
                                      </p:to>
                                    </p:set>
                                    <p:animEffect transition="in" filter="box(out)">
                                      <p:cBhvr>
                                        <p:cTn id="32" dur="500"/>
                                        <p:tgtEl>
                                          <p:spTgt spid="1239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8F78F892-9230-4467-BBD4-32985FCF6FCA}" type="slidenum">
              <a:rPr lang="en-US" altLang="en-US" sz="1400" smtClean="0"/>
              <a:pPr/>
              <a:t>14</a:t>
            </a:fld>
            <a:endParaRPr lang="en-US" altLang="en-US" sz="1400" smtClean="0"/>
          </a:p>
        </p:txBody>
      </p:sp>
      <p:sp>
        <p:nvSpPr>
          <p:cNvPr id="124930" name="Rectangle 1026"/>
          <p:cNvSpPr>
            <a:spLocks noChangeArrowheads="1"/>
          </p:cNvSpPr>
          <p:nvPr/>
        </p:nvSpPr>
        <p:spPr bwMode="auto">
          <a:xfrm>
            <a:off x="685800" y="1752600"/>
            <a:ext cx="7848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AutoNum type="arabicPeriod" startAt="7"/>
            </a:pPr>
            <a:r>
              <a:rPr lang="en-US" altLang="en-US" sz="2000" dirty="0">
                <a:effectLst/>
                <a:latin typeface="+mj-lt"/>
              </a:rPr>
              <a:t>Be creative!  Think big!  Look for opportunities!  Reach out and include others!</a:t>
            </a:r>
          </a:p>
          <a:p>
            <a:pPr algn="l" eaLnBrk="1" hangingPunct="1">
              <a:spcBef>
                <a:spcPct val="20000"/>
              </a:spcBef>
              <a:buClr>
                <a:schemeClr val="hlink"/>
              </a:buClr>
              <a:buFont typeface="Wingdings" pitchFamily="2" charset="2"/>
              <a:buAutoNum type="arabicPeriod" startAt="7"/>
            </a:pPr>
            <a:r>
              <a:rPr lang="en-US" altLang="en-US" sz="2000" dirty="0">
                <a:effectLst/>
                <a:latin typeface="+mj-lt"/>
              </a:rPr>
              <a:t>Ask serious questions:</a:t>
            </a:r>
          </a:p>
          <a:p>
            <a:pPr lvl="1" algn="l" eaLnBrk="1" hangingPunct="1">
              <a:spcBef>
                <a:spcPct val="20000"/>
              </a:spcBef>
              <a:buClr>
                <a:schemeClr val="hlink"/>
              </a:buClr>
              <a:buFontTx/>
              <a:buChar char="-"/>
            </a:pPr>
            <a:r>
              <a:rPr lang="en-US" altLang="en-US" sz="2000" dirty="0">
                <a:effectLst/>
                <a:latin typeface="+mj-lt"/>
              </a:rPr>
              <a:t>Is the activity important enough to justify the time it takes?</a:t>
            </a:r>
          </a:p>
          <a:p>
            <a:pPr lvl="1" algn="l" eaLnBrk="1" hangingPunct="1">
              <a:spcBef>
                <a:spcPct val="20000"/>
              </a:spcBef>
              <a:buClr>
                <a:schemeClr val="hlink"/>
              </a:buClr>
              <a:buFontTx/>
              <a:buChar char="-"/>
            </a:pPr>
            <a:r>
              <a:rPr lang="en-US" altLang="en-US" sz="2000" dirty="0">
                <a:effectLst/>
                <a:latin typeface="+mj-lt"/>
              </a:rPr>
              <a:t>Who will benefit from what I am planning?</a:t>
            </a:r>
          </a:p>
          <a:p>
            <a:pPr lvl="1" algn="l" eaLnBrk="1" hangingPunct="1">
              <a:spcBef>
                <a:spcPct val="20000"/>
              </a:spcBef>
              <a:buClr>
                <a:schemeClr val="hlink"/>
              </a:buClr>
              <a:buFontTx/>
              <a:buChar char="-"/>
            </a:pPr>
            <a:r>
              <a:rPr lang="en-US" altLang="en-US" sz="2000" dirty="0">
                <a:effectLst/>
                <a:latin typeface="+mj-lt"/>
              </a:rPr>
              <a:t>Do my community service activities deal with real needs and issues?</a:t>
            </a:r>
          </a:p>
          <a:p>
            <a:pPr lvl="1" algn="l" eaLnBrk="1" hangingPunct="1">
              <a:spcBef>
                <a:spcPct val="20000"/>
              </a:spcBef>
              <a:buClr>
                <a:schemeClr val="hlink"/>
              </a:buClr>
              <a:buFontTx/>
              <a:buChar char="-"/>
            </a:pPr>
            <a:r>
              <a:rPr lang="en-US" altLang="en-US" sz="2000" dirty="0">
                <a:effectLst/>
                <a:latin typeface="+mj-lt"/>
              </a:rPr>
              <a:t>What are my motives?</a:t>
            </a:r>
          </a:p>
        </p:txBody>
      </p:sp>
      <p:sp>
        <p:nvSpPr>
          <p:cNvPr id="51205" name="Rectangle 1028"/>
          <p:cNvSpPr>
            <a:spLocks noChangeArrowheads="1"/>
          </p:cNvSpPr>
          <p:nvPr/>
        </p:nvSpPr>
        <p:spPr bwMode="auto">
          <a:xfrm>
            <a:off x="609600" y="3810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effectLst/>
                <a:latin typeface="+mn-lt"/>
              </a:rPr>
              <a:t>10 Steps</a:t>
            </a:r>
          </a:p>
          <a:p>
            <a:pPr eaLnBrk="1" hangingPunct="1"/>
            <a:r>
              <a:rPr lang="en-US" altLang="en-US" sz="3600" b="1" dirty="0">
                <a:solidFill>
                  <a:schemeClr val="accent6">
                    <a:lumMod val="75000"/>
                  </a:schemeClr>
                </a:solidFill>
                <a:effectLst/>
                <a:latin typeface="+mn-lt"/>
              </a:rPr>
              <a:t>to a Quality 4-H Project</a:t>
            </a:r>
          </a:p>
        </p:txBody>
      </p:sp>
    </p:spTree>
    <p:extLst>
      <p:ext uri="{BB962C8B-B14F-4D97-AF65-F5344CB8AC3E}">
        <p14:creationId xmlns:p14="http://schemas.microsoft.com/office/powerpoint/2010/main" val="346496696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4930">
                                            <p:txEl>
                                              <p:pRg st="0" end="0"/>
                                            </p:txEl>
                                          </p:spTgt>
                                        </p:tgtEl>
                                        <p:attrNameLst>
                                          <p:attrName>style.visibility</p:attrName>
                                        </p:attrNameLst>
                                      </p:cBhvr>
                                      <p:to>
                                        <p:strVal val="visible"/>
                                      </p:to>
                                    </p:set>
                                    <p:animEffect transition="in" filter="box(out)">
                                      <p:cBhvr>
                                        <p:cTn id="7" dur="500"/>
                                        <p:tgtEl>
                                          <p:spTgt spid="1249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4930">
                                            <p:txEl>
                                              <p:pRg st="1" end="1"/>
                                            </p:txEl>
                                          </p:spTgt>
                                        </p:tgtEl>
                                        <p:attrNameLst>
                                          <p:attrName>style.visibility</p:attrName>
                                        </p:attrNameLst>
                                      </p:cBhvr>
                                      <p:to>
                                        <p:strVal val="visible"/>
                                      </p:to>
                                    </p:set>
                                    <p:animEffect transition="in" filter="box(out)">
                                      <p:cBhvr>
                                        <p:cTn id="12" dur="500"/>
                                        <p:tgtEl>
                                          <p:spTgt spid="124930">
                                            <p:txEl>
                                              <p:pRg st="1" end="1"/>
                                            </p:tx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24930">
                                            <p:txEl>
                                              <p:pRg st="2" end="2"/>
                                            </p:txEl>
                                          </p:spTgt>
                                        </p:tgtEl>
                                        <p:attrNameLst>
                                          <p:attrName>style.visibility</p:attrName>
                                        </p:attrNameLst>
                                      </p:cBhvr>
                                      <p:to>
                                        <p:strVal val="visible"/>
                                      </p:to>
                                    </p:set>
                                    <p:animEffect transition="in" filter="box(out)">
                                      <p:cBhvr>
                                        <p:cTn id="15" dur="500"/>
                                        <p:tgtEl>
                                          <p:spTgt spid="124930">
                                            <p:txEl>
                                              <p:pRg st="2" end="2"/>
                                            </p:txEl>
                                          </p:spTgt>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124930">
                                            <p:txEl>
                                              <p:pRg st="3" end="3"/>
                                            </p:txEl>
                                          </p:spTgt>
                                        </p:tgtEl>
                                        <p:attrNameLst>
                                          <p:attrName>style.visibility</p:attrName>
                                        </p:attrNameLst>
                                      </p:cBhvr>
                                      <p:to>
                                        <p:strVal val="visible"/>
                                      </p:to>
                                    </p:set>
                                    <p:animEffect transition="in" filter="box(out)">
                                      <p:cBhvr>
                                        <p:cTn id="18" dur="500"/>
                                        <p:tgtEl>
                                          <p:spTgt spid="124930">
                                            <p:txEl>
                                              <p:pRg st="3" end="3"/>
                                            </p:txEl>
                                          </p:spTgt>
                                        </p:tgtEl>
                                      </p:cBhvr>
                                    </p:animEffect>
                                  </p:childTnLst>
                                </p:cTn>
                              </p:par>
                              <p:par>
                                <p:cTn id="19" presetID="4" presetClass="entr" presetSubtype="32" fill="hold" grpId="0" nodeType="withEffect">
                                  <p:stCondLst>
                                    <p:cond delay="0"/>
                                  </p:stCondLst>
                                  <p:childTnLst>
                                    <p:set>
                                      <p:cBhvr>
                                        <p:cTn id="20" dur="1" fill="hold">
                                          <p:stCondLst>
                                            <p:cond delay="0"/>
                                          </p:stCondLst>
                                        </p:cTn>
                                        <p:tgtEl>
                                          <p:spTgt spid="124930">
                                            <p:txEl>
                                              <p:pRg st="4" end="4"/>
                                            </p:txEl>
                                          </p:spTgt>
                                        </p:tgtEl>
                                        <p:attrNameLst>
                                          <p:attrName>style.visibility</p:attrName>
                                        </p:attrNameLst>
                                      </p:cBhvr>
                                      <p:to>
                                        <p:strVal val="visible"/>
                                      </p:to>
                                    </p:set>
                                    <p:animEffect transition="in" filter="box(out)">
                                      <p:cBhvr>
                                        <p:cTn id="21" dur="500"/>
                                        <p:tgtEl>
                                          <p:spTgt spid="124930">
                                            <p:txEl>
                                              <p:pRg st="4" end="4"/>
                                            </p:txEl>
                                          </p:spTgt>
                                        </p:tgtEl>
                                      </p:cBhvr>
                                    </p:animEffect>
                                  </p:childTnLst>
                                </p:cTn>
                              </p:par>
                              <p:par>
                                <p:cTn id="22" presetID="4" presetClass="entr" presetSubtype="32" fill="hold" grpId="0" nodeType="withEffect">
                                  <p:stCondLst>
                                    <p:cond delay="0"/>
                                  </p:stCondLst>
                                  <p:childTnLst>
                                    <p:set>
                                      <p:cBhvr>
                                        <p:cTn id="23" dur="1" fill="hold">
                                          <p:stCondLst>
                                            <p:cond delay="0"/>
                                          </p:stCondLst>
                                        </p:cTn>
                                        <p:tgtEl>
                                          <p:spTgt spid="124930">
                                            <p:txEl>
                                              <p:pRg st="5" end="5"/>
                                            </p:txEl>
                                          </p:spTgt>
                                        </p:tgtEl>
                                        <p:attrNameLst>
                                          <p:attrName>style.visibility</p:attrName>
                                        </p:attrNameLst>
                                      </p:cBhvr>
                                      <p:to>
                                        <p:strVal val="visible"/>
                                      </p:to>
                                    </p:set>
                                    <p:animEffect transition="in" filter="box(out)">
                                      <p:cBhvr>
                                        <p:cTn id="24" dur="500"/>
                                        <p:tgtEl>
                                          <p:spTgt spid="1249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57989AD0-B632-45F3-84C6-CD3832DF2EBB}" type="slidenum">
              <a:rPr lang="en-US" altLang="en-US" sz="1400" smtClean="0"/>
              <a:pPr/>
              <a:t>15</a:t>
            </a:fld>
            <a:endParaRPr lang="en-US" altLang="en-US" sz="1400" smtClean="0"/>
          </a:p>
        </p:txBody>
      </p:sp>
      <p:sp>
        <p:nvSpPr>
          <p:cNvPr id="116738" name="Rectangle 1026"/>
          <p:cNvSpPr>
            <a:spLocks noChangeArrowheads="1"/>
          </p:cNvSpPr>
          <p:nvPr/>
        </p:nvSpPr>
        <p:spPr bwMode="auto">
          <a:xfrm>
            <a:off x="762000" y="1905000"/>
            <a:ext cx="6858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AutoNum type="arabicPeriod" startAt="9"/>
            </a:pPr>
            <a:r>
              <a:rPr lang="en-US" altLang="en-US" sz="3000" dirty="0">
                <a:effectLst/>
                <a:latin typeface="+mj-lt"/>
              </a:rPr>
              <a:t>Expect setbacks and adjust accordingly.</a:t>
            </a:r>
          </a:p>
          <a:p>
            <a:pPr algn="l" eaLnBrk="1" hangingPunct="1">
              <a:spcBef>
                <a:spcPct val="20000"/>
              </a:spcBef>
              <a:buClr>
                <a:schemeClr val="hlink"/>
              </a:buClr>
              <a:buFont typeface="Wingdings" pitchFamily="2" charset="2"/>
              <a:buAutoNum type="arabicPeriod" startAt="9"/>
            </a:pPr>
            <a:r>
              <a:rPr lang="en-US" altLang="en-US" sz="3000" dirty="0">
                <a:effectLst/>
                <a:latin typeface="+mj-lt"/>
              </a:rPr>
              <a:t>Encourage personal growth – stretch!</a:t>
            </a:r>
            <a:endParaRPr lang="en-US" altLang="en-US" sz="2600" dirty="0">
              <a:effectLst/>
              <a:latin typeface="+mj-lt"/>
            </a:endParaRPr>
          </a:p>
        </p:txBody>
      </p:sp>
      <p:sp>
        <p:nvSpPr>
          <p:cNvPr id="52230" name="Rectangle 1028"/>
          <p:cNvSpPr>
            <a:spLocks noChangeArrowheads="1"/>
          </p:cNvSpPr>
          <p:nvPr/>
        </p:nvSpPr>
        <p:spPr bwMode="auto">
          <a:xfrm>
            <a:off x="609600" y="3810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effectLst/>
                <a:latin typeface="+mn-lt"/>
              </a:rPr>
              <a:t>10 Steps</a:t>
            </a:r>
          </a:p>
          <a:p>
            <a:pPr eaLnBrk="1" hangingPunct="1"/>
            <a:r>
              <a:rPr lang="en-US" altLang="en-US" sz="3600" b="1" dirty="0">
                <a:solidFill>
                  <a:schemeClr val="accent6">
                    <a:lumMod val="75000"/>
                  </a:schemeClr>
                </a:solidFill>
                <a:effectLst/>
                <a:latin typeface="+mn-lt"/>
              </a:rPr>
              <a:t>to a Quality 4-H Project</a:t>
            </a:r>
          </a:p>
        </p:txBody>
      </p:sp>
      <p:pic>
        <p:nvPicPr>
          <p:cNvPr id="52229" name="Picture 1031" descr="BS0102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3073398"/>
            <a:ext cx="2324100" cy="206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484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6738">
                                            <p:txEl>
                                              <p:pRg st="0" end="0"/>
                                            </p:txEl>
                                          </p:spTgt>
                                        </p:tgtEl>
                                        <p:attrNameLst>
                                          <p:attrName>style.visibility</p:attrName>
                                        </p:attrNameLst>
                                      </p:cBhvr>
                                      <p:to>
                                        <p:strVal val="visible"/>
                                      </p:to>
                                    </p:set>
                                    <p:animEffect transition="in" filter="box(out)">
                                      <p:cBhvr>
                                        <p:cTn id="7" dur="500"/>
                                        <p:tgtEl>
                                          <p:spTgt spid="1167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6738">
                                            <p:txEl>
                                              <p:pRg st="1" end="1"/>
                                            </p:txEl>
                                          </p:spTgt>
                                        </p:tgtEl>
                                        <p:attrNameLst>
                                          <p:attrName>style.visibility</p:attrName>
                                        </p:attrNameLst>
                                      </p:cBhvr>
                                      <p:to>
                                        <p:strVal val="visible"/>
                                      </p:to>
                                    </p:set>
                                    <p:animEffect transition="in" filter="box(out)">
                                      <p:cBhvr>
                                        <p:cTn id="12" dur="500"/>
                                        <p:tgtEl>
                                          <p:spTgt spid="1167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6"/>
          <p:cNvSpPr>
            <a:spLocks noGrp="1"/>
          </p:cNvSpPr>
          <p:nvPr>
            <p:ph type="sldNum" sz="quarter" idx="12"/>
          </p:nvPr>
        </p:nvSpPr>
        <p:spPr>
          <a:xfrm>
            <a:off x="1447800" y="6324600"/>
            <a:ext cx="561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EBE8D880-64D6-4305-B591-41D794684252}" type="slidenum">
              <a:rPr lang="en-US" altLang="en-US" sz="1400" smtClean="0"/>
              <a:pPr/>
              <a:t>16</a:t>
            </a:fld>
            <a:endParaRPr lang="en-US" altLang="en-US" sz="1400" dirty="0" smtClean="0"/>
          </a:p>
        </p:txBody>
      </p:sp>
      <p:sp>
        <p:nvSpPr>
          <p:cNvPr id="205830" name="Rectangle 6"/>
          <p:cNvSpPr>
            <a:spLocks noChangeArrowheads="1"/>
          </p:cNvSpPr>
          <p:nvPr/>
        </p:nvSpPr>
        <p:spPr bwMode="auto">
          <a:xfrm>
            <a:off x="685800" y="1676400"/>
            <a:ext cx="5791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lnSpc>
                <a:spcPct val="90000"/>
              </a:lnSpc>
              <a:spcBef>
                <a:spcPct val="20000"/>
              </a:spcBef>
              <a:buClr>
                <a:schemeClr val="hlink"/>
              </a:buClr>
              <a:buFont typeface="Wingdings" panose="05000000000000000000" pitchFamily="2" charset="2"/>
              <a:buChar char="§"/>
            </a:pPr>
            <a:r>
              <a:rPr lang="en-US" altLang="en-US" sz="2200" dirty="0">
                <a:effectLst/>
                <a:latin typeface="+mj-lt"/>
              </a:rPr>
              <a:t>Meetings and project work are more interesting and have a better-balance.</a:t>
            </a:r>
          </a:p>
          <a:p>
            <a:pPr algn="l" eaLnBrk="1" hangingPunct="1">
              <a:lnSpc>
                <a:spcPct val="90000"/>
              </a:lnSpc>
              <a:spcBef>
                <a:spcPct val="20000"/>
              </a:spcBef>
              <a:buClr>
                <a:schemeClr val="hlink"/>
              </a:buClr>
              <a:buFont typeface="Wingdings" panose="05000000000000000000" pitchFamily="2" charset="2"/>
              <a:buChar char="§"/>
            </a:pPr>
            <a:r>
              <a:rPr lang="en-US" altLang="en-US" sz="2200" dirty="0">
                <a:effectLst/>
                <a:latin typeface="+mj-lt"/>
              </a:rPr>
              <a:t>Allows member(s) to take part.</a:t>
            </a:r>
          </a:p>
          <a:p>
            <a:pPr algn="l" eaLnBrk="1" hangingPunct="1">
              <a:lnSpc>
                <a:spcPct val="90000"/>
              </a:lnSpc>
              <a:spcBef>
                <a:spcPct val="20000"/>
              </a:spcBef>
              <a:buClr>
                <a:schemeClr val="hlink"/>
              </a:buClr>
              <a:buFont typeface="Wingdings" panose="05000000000000000000" pitchFamily="2" charset="2"/>
              <a:buChar char="§"/>
            </a:pPr>
            <a:r>
              <a:rPr lang="en-US" altLang="en-US" sz="2200" dirty="0">
                <a:effectLst/>
                <a:latin typeface="+mj-lt"/>
              </a:rPr>
              <a:t>Gives families a feeling of security and direction.</a:t>
            </a:r>
          </a:p>
          <a:p>
            <a:pPr algn="l" eaLnBrk="1" hangingPunct="1">
              <a:lnSpc>
                <a:spcPct val="90000"/>
              </a:lnSpc>
              <a:spcBef>
                <a:spcPct val="20000"/>
              </a:spcBef>
              <a:buClr>
                <a:schemeClr val="hlink"/>
              </a:buClr>
              <a:buFont typeface="Wingdings" panose="05000000000000000000" pitchFamily="2" charset="2"/>
              <a:buChar char="§"/>
            </a:pPr>
            <a:r>
              <a:rPr lang="en-US" altLang="en-US" sz="2200" dirty="0">
                <a:effectLst/>
                <a:latin typeface="+mj-lt"/>
              </a:rPr>
              <a:t>Sets an example and provides experience in planning ahead.</a:t>
            </a:r>
          </a:p>
          <a:p>
            <a:pPr algn="l" eaLnBrk="1" hangingPunct="1">
              <a:lnSpc>
                <a:spcPct val="90000"/>
              </a:lnSpc>
              <a:spcBef>
                <a:spcPct val="20000"/>
              </a:spcBef>
              <a:buClr>
                <a:schemeClr val="hlink"/>
              </a:buClr>
              <a:buFont typeface="Wingdings" panose="05000000000000000000" pitchFamily="2" charset="2"/>
              <a:buChar char="§"/>
            </a:pPr>
            <a:r>
              <a:rPr lang="en-US" altLang="en-US" sz="2200" dirty="0">
                <a:effectLst/>
                <a:latin typeface="+mj-lt"/>
              </a:rPr>
              <a:t>Helps distribute the leadership and various responsibilities.</a:t>
            </a:r>
          </a:p>
        </p:txBody>
      </p:sp>
      <p:sp>
        <p:nvSpPr>
          <p:cNvPr id="53254" name="Rectangle 123"/>
          <p:cNvSpPr>
            <a:spLocks noChangeArrowheads="1"/>
          </p:cNvSpPr>
          <p:nvPr/>
        </p:nvSpPr>
        <p:spPr bwMode="auto">
          <a:xfrm>
            <a:off x="609600" y="381000"/>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effectLst/>
                <a:latin typeface="+mn-lt"/>
              </a:rPr>
              <a:t>Reasons for Planning</a:t>
            </a:r>
          </a:p>
        </p:txBody>
      </p:sp>
      <p:pic>
        <p:nvPicPr>
          <p:cNvPr id="53253" name="Picture 127" descr="PE0182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4937" y="2247900"/>
            <a:ext cx="23018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54697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5830">
                                            <p:txEl>
                                              <p:pRg st="0" end="0"/>
                                            </p:txEl>
                                          </p:spTgt>
                                        </p:tgtEl>
                                        <p:attrNameLst>
                                          <p:attrName>style.visibility</p:attrName>
                                        </p:attrNameLst>
                                      </p:cBhvr>
                                      <p:to>
                                        <p:strVal val="visible"/>
                                      </p:to>
                                    </p:set>
                                    <p:animEffect transition="in" filter="box(out)">
                                      <p:cBhvr>
                                        <p:cTn id="7" dur="500"/>
                                        <p:tgtEl>
                                          <p:spTgt spid="2058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05830">
                                            <p:txEl>
                                              <p:pRg st="1" end="1"/>
                                            </p:txEl>
                                          </p:spTgt>
                                        </p:tgtEl>
                                        <p:attrNameLst>
                                          <p:attrName>style.visibility</p:attrName>
                                        </p:attrNameLst>
                                      </p:cBhvr>
                                      <p:to>
                                        <p:strVal val="visible"/>
                                      </p:to>
                                    </p:set>
                                    <p:animEffect transition="in" filter="box(out)">
                                      <p:cBhvr>
                                        <p:cTn id="12" dur="500"/>
                                        <p:tgtEl>
                                          <p:spTgt spid="2058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05830">
                                            <p:txEl>
                                              <p:pRg st="2" end="2"/>
                                            </p:txEl>
                                          </p:spTgt>
                                        </p:tgtEl>
                                        <p:attrNameLst>
                                          <p:attrName>style.visibility</p:attrName>
                                        </p:attrNameLst>
                                      </p:cBhvr>
                                      <p:to>
                                        <p:strVal val="visible"/>
                                      </p:to>
                                    </p:set>
                                    <p:animEffect transition="in" filter="box(out)">
                                      <p:cBhvr>
                                        <p:cTn id="17" dur="500"/>
                                        <p:tgtEl>
                                          <p:spTgt spid="20583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05830">
                                            <p:txEl>
                                              <p:pRg st="3" end="3"/>
                                            </p:txEl>
                                          </p:spTgt>
                                        </p:tgtEl>
                                        <p:attrNameLst>
                                          <p:attrName>style.visibility</p:attrName>
                                        </p:attrNameLst>
                                      </p:cBhvr>
                                      <p:to>
                                        <p:strVal val="visible"/>
                                      </p:to>
                                    </p:set>
                                    <p:animEffect transition="in" filter="box(out)">
                                      <p:cBhvr>
                                        <p:cTn id="22" dur="500"/>
                                        <p:tgtEl>
                                          <p:spTgt spid="20583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05830">
                                            <p:txEl>
                                              <p:pRg st="4" end="4"/>
                                            </p:txEl>
                                          </p:spTgt>
                                        </p:tgtEl>
                                        <p:attrNameLst>
                                          <p:attrName>style.visibility</p:attrName>
                                        </p:attrNameLst>
                                      </p:cBhvr>
                                      <p:to>
                                        <p:strVal val="visible"/>
                                      </p:to>
                                    </p:set>
                                    <p:animEffect transition="in" filter="box(out)">
                                      <p:cBhvr>
                                        <p:cTn id="27" dur="500"/>
                                        <p:tgtEl>
                                          <p:spTgt spid="2058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0"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Slide Number Placeholder 6"/>
          <p:cNvSpPr>
            <a:spLocks noGrp="1"/>
          </p:cNvSpPr>
          <p:nvPr>
            <p:ph type="sldNum" sz="quarter" idx="12"/>
          </p:nvPr>
        </p:nvSpPr>
        <p:spPr>
          <a:xfrm>
            <a:off x="1447800" y="6324600"/>
            <a:ext cx="561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2081086F-0870-47E2-83B3-BA04C0086CB4}" type="slidenum">
              <a:rPr lang="en-US" altLang="en-US" sz="1400" smtClean="0"/>
              <a:pPr/>
              <a:t>17</a:t>
            </a:fld>
            <a:endParaRPr lang="en-US" altLang="en-US" sz="1400" dirty="0" smtClean="0"/>
          </a:p>
        </p:txBody>
      </p:sp>
      <p:sp>
        <p:nvSpPr>
          <p:cNvPr id="209923" name="Rectangle 3"/>
          <p:cNvSpPr>
            <a:spLocks noGrp="1" noChangeArrowheads="1"/>
          </p:cNvSpPr>
          <p:nvPr>
            <p:ph type="body" sz="half" idx="2"/>
          </p:nvPr>
        </p:nvSpPr>
        <p:spPr>
          <a:xfrm>
            <a:off x="762000" y="1828800"/>
            <a:ext cx="7696200" cy="3962400"/>
          </a:xfrm>
        </p:spPr>
        <p:txBody>
          <a:bodyPr>
            <a:normAutofit/>
          </a:bodyPr>
          <a:lstStyle/>
          <a:p>
            <a:pPr>
              <a:buClr>
                <a:schemeClr val="accent1"/>
              </a:buClr>
              <a:buFont typeface="Wingdings" pitchFamily="2" charset="2"/>
              <a:buNone/>
            </a:pPr>
            <a:r>
              <a:rPr lang="en-US" altLang="en-US" sz="2800" dirty="0" smtClean="0">
                <a:solidFill>
                  <a:schemeClr val="tx1"/>
                </a:solidFill>
              </a:rPr>
              <a:t>Planning is determining what</a:t>
            </a:r>
          </a:p>
          <a:p>
            <a:pPr>
              <a:buClr>
                <a:schemeClr val="accent1"/>
              </a:buClr>
              <a:buFont typeface="Wingdings" pitchFamily="2" charset="2"/>
              <a:buNone/>
            </a:pPr>
            <a:r>
              <a:rPr lang="en-US" altLang="en-US" sz="2800" dirty="0" smtClean="0">
                <a:solidFill>
                  <a:schemeClr val="tx1"/>
                </a:solidFill>
              </a:rPr>
              <a:t>you want to accomplish, working</a:t>
            </a:r>
          </a:p>
          <a:p>
            <a:pPr>
              <a:buClr>
                <a:schemeClr val="accent1"/>
              </a:buClr>
              <a:buFont typeface="Wingdings" pitchFamily="2" charset="2"/>
              <a:buNone/>
            </a:pPr>
            <a:r>
              <a:rPr lang="en-US" altLang="en-US" sz="2800" dirty="0" smtClean="0">
                <a:solidFill>
                  <a:schemeClr val="tx1"/>
                </a:solidFill>
              </a:rPr>
              <a:t>out beforehand how it is to be </a:t>
            </a:r>
          </a:p>
          <a:p>
            <a:pPr>
              <a:buClr>
                <a:schemeClr val="accent1"/>
              </a:buClr>
              <a:buFont typeface="Wingdings" pitchFamily="2" charset="2"/>
              <a:buNone/>
            </a:pPr>
            <a:r>
              <a:rPr lang="en-US" altLang="en-US" sz="2800" dirty="0" smtClean="0">
                <a:solidFill>
                  <a:schemeClr val="tx1"/>
                </a:solidFill>
              </a:rPr>
              <a:t>done, deciding who will be</a:t>
            </a:r>
          </a:p>
          <a:p>
            <a:pPr>
              <a:buClr>
                <a:schemeClr val="accent1"/>
              </a:buClr>
              <a:buFont typeface="Wingdings" pitchFamily="2" charset="2"/>
              <a:buNone/>
            </a:pPr>
            <a:r>
              <a:rPr lang="en-US" altLang="en-US" sz="2800" dirty="0" smtClean="0">
                <a:solidFill>
                  <a:schemeClr val="tx1"/>
                </a:solidFill>
              </a:rPr>
              <a:t>responsible for each step, and</a:t>
            </a:r>
          </a:p>
          <a:p>
            <a:pPr>
              <a:buClr>
                <a:schemeClr val="accent1"/>
              </a:buClr>
              <a:buFont typeface="Wingdings" pitchFamily="2" charset="2"/>
              <a:buNone/>
            </a:pPr>
            <a:r>
              <a:rPr lang="en-US" altLang="en-US" sz="2800" dirty="0" smtClean="0">
                <a:solidFill>
                  <a:schemeClr val="tx1"/>
                </a:solidFill>
              </a:rPr>
              <a:t>having every phase written down.</a:t>
            </a:r>
          </a:p>
        </p:txBody>
      </p:sp>
      <p:sp>
        <p:nvSpPr>
          <p:cNvPr id="54277" name="Rectangle 9"/>
          <p:cNvSpPr>
            <a:spLocks noChangeArrowheads="1"/>
          </p:cNvSpPr>
          <p:nvPr/>
        </p:nvSpPr>
        <p:spPr bwMode="auto">
          <a:xfrm>
            <a:off x="609600" y="3810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effectLst/>
                <a:latin typeface="+mn-lt"/>
              </a:rPr>
              <a:t>What is Planning?</a:t>
            </a:r>
          </a:p>
        </p:txBody>
      </p:sp>
    </p:spTree>
    <p:extLst>
      <p:ext uri="{BB962C8B-B14F-4D97-AF65-F5344CB8AC3E}">
        <p14:creationId xmlns:p14="http://schemas.microsoft.com/office/powerpoint/2010/main" val="281930893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animEffect transition="in" filter="box(out)">
                                      <p:cBhvr>
                                        <p:cTn id="7" dur="500"/>
                                        <p:tgtEl>
                                          <p:spTgt spid="2099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09923">
                                            <p:txEl>
                                              <p:pRg st="1" end="1"/>
                                            </p:txEl>
                                          </p:spTgt>
                                        </p:tgtEl>
                                        <p:attrNameLst>
                                          <p:attrName>style.visibility</p:attrName>
                                        </p:attrNameLst>
                                      </p:cBhvr>
                                      <p:to>
                                        <p:strVal val="visible"/>
                                      </p:to>
                                    </p:set>
                                    <p:animEffect transition="in" filter="box(out)">
                                      <p:cBhvr>
                                        <p:cTn id="12" dur="500"/>
                                        <p:tgtEl>
                                          <p:spTgt spid="2099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09923">
                                            <p:txEl>
                                              <p:pRg st="2" end="2"/>
                                            </p:txEl>
                                          </p:spTgt>
                                        </p:tgtEl>
                                        <p:attrNameLst>
                                          <p:attrName>style.visibility</p:attrName>
                                        </p:attrNameLst>
                                      </p:cBhvr>
                                      <p:to>
                                        <p:strVal val="visible"/>
                                      </p:to>
                                    </p:set>
                                    <p:animEffect transition="in" filter="box(out)">
                                      <p:cBhvr>
                                        <p:cTn id="17" dur="500"/>
                                        <p:tgtEl>
                                          <p:spTgt spid="2099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09923">
                                            <p:txEl>
                                              <p:pRg st="3" end="3"/>
                                            </p:txEl>
                                          </p:spTgt>
                                        </p:tgtEl>
                                        <p:attrNameLst>
                                          <p:attrName>style.visibility</p:attrName>
                                        </p:attrNameLst>
                                      </p:cBhvr>
                                      <p:to>
                                        <p:strVal val="visible"/>
                                      </p:to>
                                    </p:set>
                                    <p:animEffect transition="in" filter="box(out)">
                                      <p:cBhvr>
                                        <p:cTn id="22" dur="500"/>
                                        <p:tgtEl>
                                          <p:spTgt spid="2099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09923">
                                            <p:txEl>
                                              <p:pRg st="4" end="4"/>
                                            </p:txEl>
                                          </p:spTgt>
                                        </p:tgtEl>
                                        <p:attrNameLst>
                                          <p:attrName>style.visibility</p:attrName>
                                        </p:attrNameLst>
                                      </p:cBhvr>
                                      <p:to>
                                        <p:strVal val="visible"/>
                                      </p:to>
                                    </p:set>
                                    <p:animEffect transition="in" filter="box(out)">
                                      <p:cBhvr>
                                        <p:cTn id="27" dur="500"/>
                                        <p:tgtEl>
                                          <p:spTgt spid="2099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09923">
                                            <p:txEl>
                                              <p:pRg st="5" end="5"/>
                                            </p:txEl>
                                          </p:spTgt>
                                        </p:tgtEl>
                                        <p:attrNameLst>
                                          <p:attrName>style.visibility</p:attrName>
                                        </p:attrNameLst>
                                      </p:cBhvr>
                                      <p:to>
                                        <p:strVal val="visible"/>
                                      </p:to>
                                    </p:set>
                                    <p:animEffect transition="in" filter="box(out)">
                                      <p:cBhvr>
                                        <p:cTn id="32" dur="500"/>
                                        <p:tgtEl>
                                          <p:spTgt spid="2099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F5227B98-8970-438A-9BEE-9073642FE874}" type="slidenum">
              <a:rPr lang="en-US" altLang="en-US" sz="1400" smtClean="0"/>
              <a:pPr/>
              <a:t>18</a:t>
            </a:fld>
            <a:endParaRPr lang="en-US" altLang="en-US" sz="1400" smtClean="0"/>
          </a:p>
        </p:txBody>
      </p:sp>
      <p:sp>
        <p:nvSpPr>
          <p:cNvPr id="173058" name="Rectangle 2"/>
          <p:cNvSpPr>
            <a:spLocks noChangeArrowheads="1"/>
          </p:cNvSpPr>
          <p:nvPr/>
        </p:nvSpPr>
        <p:spPr bwMode="auto">
          <a:xfrm>
            <a:off x="685800" y="1981200"/>
            <a:ext cx="8458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AutoNum type="arabicPeriod"/>
            </a:pPr>
            <a:r>
              <a:rPr lang="en-US" altLang="en-US" sz="2500" dirty="0">
                <a:effectLst/>
                <a:latin typeface="+mj-lt"/>
              </a:rPr>
              <a:t>Set a broad goal or objective.</a:t>
            </a:r>
          </a:p>
          <a:p>
            <a:pPr algn="l" eaLnBrk="1" hangingPunct="1">
              <a:spcBef>
                <a:spcPct val="20000"/>
              </a:spcBef>
              <a:buClr>
                <a:schemeClr val="hlink"/>
              </a:buClr>
              <a:buFont typeface="Wingdings" pitchFamily="2" charset="2"/>
              <a:buAutoNum type="arabicPeriod"/>
            </a:pPr>
            <a:r>
              <a:rPr lang="en-US" altLang="en-US" sz="2500" dirty="0">
                <a:effectLst/>
                <a:latin typeface="+mj-lt"/>
              </a:rPr>
              <a:t>Decide what form the project will take.</a:t>
            </a:r>
          </a:p>
          <a:p>
            <a:pPr algn="l" eaLnBrk="1" hangingPunct="1">
              <a:spcBef>
                <a:spcPct val="20000"/>
              </a:spcBef>
              <a:buClr>
                <a:schemeClr val="hlink"/>
              </a:buClr>
              <a:buFont typeface="Wingdings" pitchFamily="2" charset="2"/>
              <a:buAutoNum type="arabicPeriod"/>
            </a:pPr>
            <a:r>
              <a:rPr lang="en-US" altLang="en-US" sz="2500" dirty="0">
                <a:effectLst/>
                <a:latin typeface="+mj-lt"/>
              </a:rPr>
              <a:t>Get everyone affected involved.</a:t>
            </a:r>
          </a:p>
          <a:p>
            <a:pPr algn="l" eaLnBrk="1" hangingPunct="1">
              <a:spcBef>
                <a:spcPct val="20000"/>
              </a:spcBef>
              <a:buClr>
                <a:schemeClr val="hlink"/>
              </a:buClr>
              <a:buFont typeface="Wingdings" pitchFamily="2" charset="2"/>
              <a:buAutoNum type="arabicPeriod"/>
            </a:pPr>
            <a:r>
              <a:rPr lang="en-US" altLang="en-US" sz="2500" dirty="0">
                <a:effectLst/>
                <a:latin typeface="+mj-lt"/>
              </a:rPr>
              <a:t>Consider the resources available.</a:t>
            </a:r>
          </a:p>
          <a:p>
            <a:pPr algn="l" eaLnBrk="1" hangingPunct="1">
              <a:spcBef>
                <a:spcPct val="20000"/>
              </a:spcBef>
              <a:buClr>
                <a:schemeClr val="hlink"/>
              </a:buClr>
              <a:buFont typeface="Wingdings" pitchFamily="2" charset="2"/>
              <a:buAutoNum type="arabicPeriod"/>
            </a:pPr>
            <a:r>
              <a:rPr lang="en-US" altLang="en-US" sz="2500" dirty="0">
                <a:effectLst/>
                <a:latin typeface="+mj-lt"/>
              </a:rPr>
              <a:t>Develop a step-by-step course of action to complete.  (Step five is done concurrently with step six.)</a:t>
            </a:r>
          </a:p>
        </p:txBody>
      </p:sp>
      <p:sp>
        <p:nvSpPr>
          <p:cNvPr id="55301" name="Rectangle 10"/>
          <p:cNvSpPr>
            <a:spLocks noChangeArrowheads="1"/>
          </p:cNvSpPr>
          <p:nvPr/>
        </p:nvSpPr>
        <p:spPr bwMode="auto">
          <a:xfrm>
            <a:off x="609600" y="3810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effectLst/>
                <a:latin typeface="+mn-lt"/>
              </a:rPr>
              <a:t>Steps in Planning</a:t>
            </a:r>
          </a:p>
        </p:txBody>
      </p:sp>
    </p:spTree>
    <p:extLst>
      <p:ext uri="{BB962C8B-B14F-4D97-AF65-F5344CB8AC3E}">
        <p14:creationId xmlns:p14="http://schemas.microsoft.com/office/powerpoint/2010/main" val="278851333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3058">
                                            <p:txEl>
                                              <p:pRg st="0" end="0"/>
                                            </p:txEl>
                                          </p:spTgt>
                                        </p:tgtEl>
                                        <p:attrNameLst>
                                          <p:attrName>style.visibility</p:attrName>
                                        </p:attrNameLst>
                                      </p:cBhvr>
                                      <p:to>
                                        <p:strVal val="visible"/>
                                      </p:to>
                                    </p:set>
                                    <p:animEffect transition="in" filter="box(out)">
                                      <p:cBhvr>
                                        <p:cTn id="7" dur="500"/>
                                        <p:tgtEl>
                                          <p:spTgt spid="1730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3058">
                                            <p:txEl>
                                              <p:pRg st="1" end="1"/>
                                            </p:txEl>
                                          </p:spTgt>
                                        </p:tgtEl>
                                        <p:attrNameLst>
                                          <p:attrName>style.visibility</p:attrName>
                                        </p:attrNameLst>
                                      </p:cBhvr>
                                      <p:to>
                                        <p:strVal val="visible"/>
                                      </p:to>
                                    </p:set>
                                    <p:animEffect transition="in" filter="box(out)">
                                      <p:cBhvr>
                                        <p:cTn id="12" dur="500"/>
                                        <p:tgtEl>
                                          <p:spTgt spid="1730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73058">
                                            <p:txEl>
                                              <p:pRg st="2" end="2"/>
                                            </p:txEl>
                                          </p:spTgt>
                                        </p:tgtEl>
                                        <p:attrNameLst>
                                          <p:attrName>style.visibility</p:attrName>
                                        </p:attrNameLst>
                                      </p:cBhvr>
                                      <p:to>
                                        <p:strVal val="visible"/>
                                      </p:to>
                                    </p:set>
                                    <p:animEffect transition="in" filter="box(out)">
                                      <p:cBhvr>
                                        <p:cTn id="17" dur="500"/>
                                        <p:tgtEl>
                                          <p:spTgt spid="17305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73058">
                                            <p:txEl>
                                              <p:pRg st="3" end="3"/>
                                            </p:txEl>
                                          </p:spTgt>
                                        </p:tgtEl>
                                        <p:attrNameLst>
                                          <p:attrName>style.visibility</p:attrName>
                                        </p:attrNameLst>
                                      </p:cBhvr>
                                      <p:to>
                                        <p:strVal val="visible"/>
                                      </p:to>
                                    </p:set>
                                    <p:animEffect transition="in" filter="box(out)">
                                      <p:cBhvr>
                                        <p:cTn id="22" dur="500"/>
                                        <p:tgtEl>
                                          <p:spTgt spid="17305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73058">
                                            <p:txEl>
                                              <p:pRg st="4" end="4"/>
                                            </p:txEl>
                                          </p:spTgt>
                                        </p:tgtEl>
                                        <p:attrNameLst>
                                          <p:attrName>style.visibility</p:attrName>
                                        </p:attrNameLst>
                                      </p:cBhvr>
                                      <p:to>
                                        <p:strVal val="visible"/>
                                      </p:to>
                                    </p:set>
                                    <p:animEffect transition="in" filter="box(out)">
                                      <p:cBhvr>
                                        <p:cTn id="27" dur="500"/>
                                        <p:tgtEl>
                                          <p:spTgt spid="1730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154E33F7-0582-4892-9C92-DE6EBACC5432}" type="slidenum">
              <a:rPr lang="en-US" altLang="en-US" sz="1400" smtClean="0"/>
              <a:pPr/>
              <a:t>19</a:t>
            </a:fld>
            <a:endParaRPr lang="en-US" altLang="en-US" sz="1400" smtClean="0"/>
          </a:p>
        </p:txBody>
      </p:sp>
      <p:sp>
        <p:nvSpPr>
          <p:cNvPr id="175106" name="Rectangle 2"/>
          <p:cNvSpPr>
            <a:spLocks noChangeArrowheads="1"/>
          </p:cNvSpPr>
          <p:nvPr/>
        </p:nvSpPr>
        <p:spPr bwMode="auto">
          <a:xfrm>
            <a:off x="685800" y="1981200"/>
            <a:ext cx="8077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AutoNum type="arabicPeriod" startAt="6"/>
            </a:pPr>
            <a:r>
              <a:rPr lang="en-US" altLang="en-US" sz="2600" dirty="0">
                <a:effectLst/>
                <a:latin typeface="+mj-lt"/>
              </a:rPr>
              <a:t>Develop and communicate a sound organization of who is to do what, when and with what skills/resources.</a:t>
            </a:r>
          </a:p>
          <a:p>
            <a:pPr algn="l" eaLnBrk="1" hangingPunct="1">
              <a:spcBef>
                <a:spcPct val="20000"/>
              </a:spcBef>
              <a:buClr>
                <a:schemeClr val="hlink"/>
              </a:buClr>
              <a:buFont typeface="Wingdings" pitchFamily="2" charset="2"/>
              <a:buAutoNum type="arabicPeriod" startAt="6"/>
            </a:pPr>
            <a:r>
              <a:rPr lang="en-US" altLang="en-US" sz="2600" dirty="0">
                <a:effectLst/>
                <a:latin typeface="+mj-lt"/>
              </a:rPr>
              <a:t>Consider the alternatives.</a:t>
            </a:r>
          </a:p>
          <a:p>
            <a:pPr algn="l" eaLnBrk="1" hangingPunct="1">
              <a:spcBef>
                <a:spcPct val="20000"/>
              </a:spcBef>
              <a:buClr>
                <a:schemeClr val="hlink"/>
              </a:buClr>
              <a:buFont typeface="Wingdings" pitchFamily="2" charset="2"/>
              <a:buAutoNum type="arabicPeriod" startAt="6"/>
            </a:pPr>
            <a:r>
              <a:rPr lang="en-US" altLang="en-US" sz="2600" dirty="0">
                <a:effectLst/>
                <a:latin typeface="+mj-lt"/>
              </a:rPr>
              <a:t>Put the plan into effect.</a:t>
            </a:r>
          </a:p>
          <a:p>
            <a:pPr algn="l" eaLnBrk="1" hangingPunct="1">
              <a:spcBef>
                <a:spcPct val="20000"/>
              </a:spcBef>
              <a:buClr>
                <a:schemeClr val="hlink"/>
              </a:buClr>
              <a:buFont typeface="Wingdings" pitchFamily="2" charset="2"/>
              <a:buAutoNum type="arabicPeriod" startAt="6"/>
            </a:pPr>
            <a:r>
              <a:rPr lang="en-US" altLang="en-US" sz="2600" dirty="0">
                <a:effectLst/>
                <a:latin typeface="+mj-lt"/>
              </a:rPr>
              <a:t>Test/evaluate the plan at each stage of completion.</a:t>
            </a:r>
          </a:p>
        </p:txBody>
      </p:sp>
      <p:sp>
        <p:nvSpPr>
          <p:cNvPr id="56325" name="Rectangle 10"/>
          <p:cNvSpPr>
            <a:spLocks noChangeArrowheads="1"/>
          </p:cNvSpPr>
          <p:nvPr/>
        </p:nvSpPr>
        <p:spPr bwMode="auto">
          <a:xfrm>
            <a:off x="609600" y="3810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effectLst/>
                <a:latin typeface="+mn-lt"/>
              </a:rPr>
              <a:t>Steps in Planning</a:t>
            </a:r>
          </a:p>
        </p:txBody>
      </p:sp>
    </p:spTree>
    <p:extLst>
      <p:ext uri="{BB962C8B-B14F-4D97-AF65-F5344CB8AC3E}">
        <p14:creationId xmlns:p14="http://schemas.microsoft.com/office/powerpoint/2010/main" val="345073351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5106">
                                            <p:txEl>
                                              <p:pRg st="0" end="0"/>
                                            </p:txEl>
                                          </p:spTgt>
                                        </p:tgtEl>
                                        <p:attrNameLst>
                                          <p:attrName>style.visibility</p:attrName>
                                        </p:attrNameLst>
                                      </p:cBhvr>
                                      <p:to>
                                        <p:strVal val="visible"/>
                                      </p:to>
                                    </p:set>
                                    <p:animEffect transition="in" filter="box(out)">
                                      <p:cBhvr>
                                        <p:cTn id="7" dur="500"/>
                                        <p:tgtEl>
                                          <p:spTgt spid="1751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5106">
                                            <p:txEl>
                                              <p:pRg st="1" end="1"/>
                                            </p:txEl>
                                          </p:spTgt>
                                        </p:tgtEl>
                                        <p:attrNameLst>
                                          <p:attrName>style.visibility</p:attrName>
                                        </p:attrNameLst>
                                      </p:cBhvr>
                                      <p:to>
                                        <p:strVal val="visible"/>
                                      </p:to>
                                    </p:set>
                                    <p:animEffect transition="in" filter="box(out)">
                                      <p:cBhvr>
                                        <p:cTn id="12" dur="500"/>
                                        <p:tgtEl>
                                          <p:spTgt spid="1751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75106">
                                            <p:txEl>
                                              <p:pRg st="2" end="2"/>
                                            </p:txEl>
                                          </p:spTgt>
                                        </p:tgtEl>
                                        <p:attrNameLst>
                                          <p:attrName>style.visibility</p:attrName>
                                        </p:attrNameLst>
                                      </p:cBhvr>
                                      <p:to>
                                        <p:strVal val="visible"/>
                                      </p:to>
                                    </p:set>
                                    <p:animEffect transition="in" filter="box(out)">
                                      <p:cBhvr>
                                        <p:cTn id="17" dur="500"/>
                                        <p:tgtEl>
                                          <p:spTgt spid="17510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75106">
                                            <p:txEl>
                                              <p:pRg st="3" end="3"/>
                                            </p:txEl>
                                          </p:spTgt>
                                        </p:tgtEl>
                                        <p:attrNameLst>
                                          <p:attrName>style.visibility</p:attrName>
                                        </p:attrNameLst>
                                      </p:cBhvr>
                                      <p:to>
                                        <p:strVal val="visible"/>
                                      </p:to>
                                    </p:set>
                                    <p:animEffect transition="in" filter="box(out)">
                                      <p:cBhvr>
                                        <p:cTn id="22" dur="500"/>
                                        <p:tgtEl>
                                          <p:spTgt spid="1751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BE3E27FB-3F69-4392-A071-2B3EFD9FE4CC}" type="slidenum">
              <a:rPr lang="en-US" altLang="en-US" sz="1400" smtClean="0"/>
              <a:pPr/>
              <a:t>2</a:t>
            </a:fld>
            <a:endParaRPr lang="en-US" altLang="en-US" sz="1400" smtClean="0"/>
          </a:p>
        </p:txBody>
      </p:sp>
      <p:graphicFrame>
        <p:nvGraphicFramePr>
          <p:cNvPr id="533506" name="Group 2"/>
          <p:cNvGraphicFramePr>
            <a:graphicFrameLocks noGrp="1"/>
          </p:cNvGraphicFramePr>
          <p:nvPr>
            <p:extLst>
              <p:ext uri="{D42A27DB-BD31-4B8C-83A1-F6EECF244321}">
                <p14:modId xmlns:p14="http://schemas.microsoft.com/office/powerpoint/2010/main" val="942558996"/>
              </p:ext>
            </p:extLst>
          </p:nvPr>
        </p:nvGraphicFramePr>
        <p:xfrm>
          <a:off x="304800" y="228600"/>
          <a:ext cx="8610600" cy="4849380"/>
        </p:xfrm>
        <a:graphic>
          <a:graphicData uri="http://schemas.openxmlformats.org/drawingml/2006/table">
            <a:tbl>
              <a:tblPr/>
              <a:tblGrid>
                <a:gridCol w="2781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381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Comic Sans MS" pitchFamily="66" charset="0"/>
                        </a:rPr>
                        <a:t>Skill</a:t>
                      </a:r>
                    </a:p>
                  </a:txBody>
                  <a:tcPr marT="45723" marB="45723" horzOverflow="overflow">
                    <a:lnL w="381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Comic Sans MS" pitchFamily="66" charset="0"/>
                        </a:rPr>
                        <a:t>Life Skill</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Comic Sans MS" pitchFamily="66" charset="0"/>
                        </a:rPr>
                        <a:t>Application to Real Life</a:t>
                      </a:r>
                    </a:p>
                  </a:txBody>
                  <a:tcPr marT="45723" marB="45723" horzOverflow="overflow">
                    <a:lnL w="12700" cap="flat" cmpd="sng" algn="ctr">
                      <a:solidFill>
                        <a:schemeClr val="bg1"/>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8229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Comic Sans MS" pitchFamily="66" charset="0"/>
                        </a:rPr>
                        <a:t>Reading a recipe or mixing chemicals</a:t>
                      </a:r>
                    </a:p>
                  </a:txBody>
                  <a:tcPr marT="45723" marB="45723" horzOverflow="overflow">
                    <a:lnL w="57150"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Comic Sans MS" pitchFamily="66" charset="0"/>
                        </a:rPr>
                        <a:t>Learning to Learn</a:t>
                      </a:r>
                    </a:p>
                  </a:txBody>
                  <a:tcPr marT="45723" marB="45723"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Comic Sans MS" pitchFamily="66" charset="0"/>
                        </a:rPr>
                        <a:t>Following directions – from a “put-together” to employer instructions on the job</a:t>
                      </a:r>
                    </a:p>
                  </a:txBody>
                  <a:tcPr marT="45723" marB="45723" horzOverflow="overflow">
                    <a:lnL w="28575"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8381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Comic Sans MS" pitchFamily="66" charset="0"/>
                        </a:rPr>
                        <a:t>Schedule for planting and harvest or meal preparation</a:t>
                      </a:r>
                    </a:p>
                  </a:txBody>
                  <a:tcPr marT="45723" marB="45723" horzOverflow="overflow">
                    <a:lnL w="57150"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Comic Sans MS" pitchFamily="66" charset="0"/>
                        </a:rPr>
                        <a:t>Planning and Organization</a:t>
                      </a:r>
                    </a:p>
                  </a:txBody>
                  <a:tcPr marT="45723" marB="45723"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Comic Sans MS" pitchFamily="66" charset="0"/>
                        </a:rPr>
                        <a:t>Coordinating school, work and    4-H activities; job manager/supervisor; parenting</a:t>
                      </a:r>
                    </a:p>
                  </a:txBody>
                  <a:tcPr marT="45723" marB="45723" horzOverflow="overflow">
                    <a:lnL w="28575"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838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Comic Sans MS" pitchFamily="66" charset="0"/>
                        </a:rPr>
                        <a:t>Growing, preparing and eating fruits and vegetables</a:t>
                      </a:r>
                    </a:p>
                  </a:txBody>
                  <a:tcPr marT="45723" marB="45723" horzOverflow="overflow">
                    <a:lnL w="57150"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Comic Sans MS" pitchFamily="66" charset="0"/>
                        </a:rPr>
                        <a:t>Healthy Lifestyle Choices and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Comic Sans MS" pitchFamily="66" charset="0"/>
                        </a:rPr>
                        <a:t>Self-Responsibility</a:t>
                      </a:r>
                    </a:p>
                  </a:txBody>
                  <a:tcPr marT="45723" marB="45723"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Comic Sans MS" pitchFamily="66" charset="0"/>
                        </a:rPr>
                        <a:t>Good nutrition, improved health, source of exercise, caring for others, or things which are reliant on you</a:t>
                      </a:r>
                    </a:p>
                  </a:txBody>
                  <a:tcPr marT="45723" marB="45723" horzOverflow="overflow">
                    <a:lnL w="28575"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3"/>
                  </a:ext>
                </a:extLst>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Comic Sans MS" pitchFamily="66" charset="0"/>
                        </a:rPr>
                        <a:t>Food preservation or use of power equipment</a:t>
                      </a:r>
                    </a:p>
                  </a:txBody>
                  <a:tcPr marT="45723" marB="45723" horzOverflow="overflow">
                    <a:lnL w="57150"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Comic Sans MS" pitchFamily="66" charset="0"/>
                        </a:rPr>
                        <a:t>Responsible Citizen and Teamwork</a:t>
                      </a:r>
                    </a:p>
                  </a:txBody>
                  <a:tcPr marT="45723" marB="45723"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Comic Sans MS" pitchFamily="66" charset="0"/>
                        </a:rPr>
                        <a:t>Safe food source, decrease injury due to negligence or carelessness</a:t>
                      </a:r>
                    </a:p>
                  </a:txBody>
                  <a:tcPr marT="45723" marB="45723" horzOverflow="overflow">
                    <a:lnL w="28575"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123444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Comic Sans MS" pitchFamily="66" charset="0"/>
                        </a:rPr>
                        <a:t>Working side-by-side with a mentor, listening, watching and learning - Sharing what you learn</a:t>
                      </a:r>
                    </a:p>
                  </a:txBody>
                  <a:tcPr marT="45723" marB="45723" horzOverflow="overflow">
                    <a:lnL w="57150"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Comic Sans MS" pitchFamily="66" charset="0"/>
                        </a:rPr>
                        <a:t>Cooperation, Nurturing Relationships, Communication</a:t>
                      </a:r>
                    </a:p>
                  </a:txBody>
                  <a:tcPr marT="45723" marB="45723"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Comic Sans MS" pitchFamily="66" charset="0"/>
                        </a:rPr>
                        <a:t>Respect for experience and gaining knowledge; active listening as a spouse or employee; speaking/communicating instructions or information</a:t>
                      </a:r>
                    </a:p>
                  </a:txBody>
                  <a:tcPr marT="45723" marB="45723" horzOverflow="overflow">
                    <a:lnL w="28575"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210193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25375E37-3BAE-4C83-B4AE-4BB027DA2096}" type="slidenum">
              <a:rPr lang="en-US" altLang="en-US" sz="1400" smtClean="0"/>
              <a:pPr/>
              <a:t>20</a:t>
            </a:fld>
            <a:endParaRPr lang="en-US" altLang="en-US" sz="1400" smtClean="0"/>
          </a:p>
        </p:txBody>
      </p:sp>
      <p:sp>
        <p:nvSpPr>
          <p:cNvPr id="253954" name="Rectangle 1026"/>
          <p:cNvSpPr>
            <a:spLocks noChangeArrowheads="1"/>
          </p:cNvSpPr>
          <p:nvPr/>
        </p:nvSpPr>
        <p:spPr bwMode="auto">
          <a:xfrm>
            <a:off x="685800" y="1981200"/>
            <a:ext cx="8077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
              </a:spcBef>
              <a:buClr>
                <a:schemeClr val="hlink"/>
              </a:buClr>
              <a:buFont typeface="Wingdings" pitchFamily="2" charset="2"/>
              <a:buAutoNum type="arabicPeriod" startAt="10"/>
            </a:pPr>
            <a:r>
              <a:rPr lang="en-US" altLang="en-US" sz="3200" dirty="0">
                <a:effectLst/>
                <a:latin typeface="Comic Sans MS" pitchFamily="66" charset="0"/>
              </a:rPr>
              <a:t> </a:t>
            </a:r>
            <a:r>
              <a:rPr lang="en-US" altLang="en-US" sz="3200" dirty="0">
                <a:effectLst/>
                <a:latin typeface="+mj-lt"/>
              </a:rPr>
              <a:t>Follow-through to completion, </a:t>
            </a:r>
          </a:p>
          <a:p>
            <a:pPr algn="l" eaLnBrk="1" hangingPunct="1">
              <a:spcBef>
                <a:spcPct val="2000"/>
              </a:spcBef>
              <a:buClr>
                <a:schemeClr val="hlink"/>
              </a:buClr>
              <a:buFont typeface="Wingdings" pitchFamily="2" charset="2"/>
              <a:buNone/>
            </a:pPr>
            <a:r>
              <a:rPr lang="en-US" altLang="en-US" sz="3200" dirty="0">
                <a:effectLst/>
                <a:latin typeface="+mj-lt"/>
              </a:rPr>
              <a:t>      readjusting the plan as necessary.</a:t>
            </a:r>
          </a:p>
          <a:p>
            <a:pPr algn="l" eaLnBrk="1" hangingPunct="1">
              <a:spcBef>
                <a:spcPct val="2000"/>
              </a:spcBef>
              <a:buClr>
                <a:schemeClr val="hlink"/>
              </a:buClr>
              <a:buFont typeface="Wingdings" pitchFamily="2" charset="2"/>
              <a:buNone/>
            </a:pPr>
            <a:r>
              <a:rPr lang="en-US" altLang="en-US" sz="3200" dirty="0">
                <a:solidFill>
                  <a:schemeClr val="hlink"/>
                </a:solidFill>
                <a:effectLst/>
                <a:latin typeface="+mj-lt"/>
              </a:rPr>
              <a:t>11.</a:t>
            </a:r>
            <a:r>
              <a:rPr lang="en-US" altLang="en-US" sz="3200" dirty="0">
                <a:effectLst/>
                <a:latin typeface="+mj-lt"/>
              </a:rPr>
              <a:t>  Evaluation of final project.</a:t>
            </a:r>
          </a:p>
        </p:txBody>
      </p:sp>
      <p:sp>
        <p:nvSpPr>
          <p:cNvPr id="57349" name="Rectangle 1028"/>
          <p:cNvSpPr>
            <a:spLocks noChangeArrowheads="1"/>
          </p:cNvSpPr>
          <p:nvPr/>
        </p:nvSpPr>
        <p:spPr bwMode="auto">
          <a:xfrm>
            <a:off x="609600" y="3810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effectLst/>
                <a:latin typeface="+mn-lt"/>
              </a:rPr>
              <a:t>Steps in Planning</a:t>
            </a:r>
          </a:p>
        </p:txBody>
      </p:sp>
    </p:spTree>
    <p:extLst>
      <p:ext uri="{BB962C8B-B14F-4D97-AF65-F5344CB8AC3E}">
        <p14:creationId xmlns:p14="http://schemas.microsoft.com/office/powerpoint/2010/main" val="379604839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53954">
                                            <p:txEl>
                                              <p:pRg st="0" end="0"/>
                                            </p:txEl>
                                          </p:spTgt>
                                        </p:tgtEl>
                                        <p:attrNameLst>
                                          <p:attrName>style.visibility</p:attrName>
                                        </p:attrNameLst>
                                      </p:cBhvr>
                                      <p:to>
                                        <p:strVal val="visible"/>
                                      </p:to>
                                    </p:set>
                                    <p:animEffect transition="in" filter="box(out)">
                                      <p:cBhvr>
                                        <p:cTn id="7" dur="500"/>
                                        <p:tgtEl>
                                          <p:spTgt spid="2539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53954">
                                            <p:txEl>
                                              <p:pRg st="1" end="1"/>
                                            </p:txEl>
                                          </p:spTgt>
                                        </p:tgtEl>
                                        <p:attrNameLst>
                                          <p:attrName>style.visibility</p:attrName>
                                        </p:attrNameLst>
                                      </p:cBhvr>
                                      <p:to>
                                        <p:strVal val="visible"/>
                                      </p:to>
                                    </p:set>
                                    <p:animEffect transition="in" filter="box(out)">
                                      <p:cBhvr>
                                        <p:cTn id="12" dur="500"/>
                                        <p:tgtEl>
                                          <p:spTgt spid="2539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53954">
                                            <p:txEl>
                                              <p:pRg st="2" end="2"/>
                                            </p:txEl>
                                          </p:spTgt>
                                        </p:tgtEl>
                                        <p:attrNameLst>
                                          <p:attrName>style.visibility</p:attrName>
                                        </p:attrNameLst>
                                      </p:cBhvr>
                                      <p:to>
                                        <p:strVal val="visible"/>
                                      </p:to>
                                    </p:set>
                                    <p:animEffect transition="in" filter="box(out)">
                                      <p:cBhvr>
                                        <p:cTn id="17" dur="500"/>
                                        <p:tgtEl>
                                          <p:spTgt spid="2539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4"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23D10AE7-1B42-4F87-936F-3F03DF018B4A}" type="slidenum">
              <a:rPr lang="en-US" altLang="en-US" sz="1400" smtClean="0"/>
              <a:pPr/>
              <a:t>21</a:t>
            </a:fld>
            <a:endParaRPr lang="en-US" altLang="en-US" sz="1400" smtClean="0"/>
          </a:p>
        </p:txBody>
      </p:sp>
      <p:sp>
        <p:nvSpPr>
          <p:cNvPr id="177154" name="Rectangle 2"/>
          <p:cNvSpPr>
            <a:spLocks noChangeArrowheads="1"/>
          </p:cNvSpPr>
          <p:nvPr/>
        </p:nvSpPr>
        <p:spPr bwMode="auto">
          <a:xfrm>
            <a:off x="990600" y="1981200"/>
            <a:ext cx="7848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Char char="ü"/>
            </a:pPr>
            <a:endParaRPr lang="en-US" altLang="en-US" sz="3600">
              <a:latin typeface="Comic Sans MS" pitchFamily="66" charset="0"/>
            </a:endParaRPr>
          </a:p>
        </p:txBody>
      </p:sp>
      <p:sp>
        <p:nvSpPr>
          <p:cNvPr id="177155" name="Rectangle 3"/>
          <p:cNvSpPr>
            <a:spLocks noChangeArrowheads="1"/>
          </p:cNvSpPr>
          <p:nvPr/>
        </p:nvSpPr>
        <p:spPr bwMode="auto">
          <a:xfrm>
            <a:off x="685800" y="1447800"/>
            <a:ext cx="7696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Char char="§"/>
            </a:pPr>
            <a:r>
              <a:rPr lang="en-US" altLang="en-US" sz="1900" dirty="0">
                <a:effectLst/>
                <a:latin typeface="+mj-lt"/>
              </a:rPr>
              <a:t>Identify the things you know.</a:t>
            </a:r>
          </a:p>
          <a:p>
            <a:pPr algn="l" eaLnBrk="1" hangingPunct="1">
              <a:spcBef>
                <a:spcPct val="20000"/>
              </a:spcBef>
              <a:buClr>
                <a:schemeClr val="hlink"/>
              </a:buClr>
              <a:buFont typeface="Wingdings" pitchFamily="2" charset="2"/>
              <a:buChar char="§"/>
            </a:pPr>
            <a:r>
              <a:rPr lang="en-US" altLang="en-US" sz="1900" dirty="0">
                <a:effectLst/>
                <a:latin typeface="+mj-lt"/>
              </a:rPr>
              <a:t>Determine Long-Term Goal(s) – the overall purpose and objectives of  </a:t>
            </a:r>
            <a:r>
              <a:rPr lang="en-US" altLang="en-US" sz="1900" i="1" dirty="0">
                <a:effectLst/>
                <a:latin typeface="+mj-lt"/>
              </a:rPr>
              <a:t>“Things I want to Learn”.</a:t>
            </a:r>
          </a:p>
          <a:p>
            <a:pPr algn="l" eaLnBrk="1" hangingPunct="1">
              <a:spcBef>
                <a:spcPct val="20000"/>
              </a:spcBef>
              <a:buClr>
                <a:schemeClr val="hlink"/>
              </a:buClr>
              <a:buFont typeface="Wingdings" pitchFamily="2" charset="2"/>
              <a:buChar char="§"/>
            </a:pPr>
            <a:r>
              <a:rPr lang="en-US" altLang="en-US" sz="1900" dirty="0">
                <a:effectLst/>
                <a:latin typeface="+mj-lt"/>
              </a:rPr>
              <a:t>Establish Short-Term Goal(s) – the steps needed to achieve the Long-Term Goal. </a:t>
            </a:r>
          </a:p>
          <a:p>
            <a:pPr lvl="1" algn="l" eaLnBrk="1" hangingPunct="1">
              <a:spcBef>
                <a:spcPct val="20000"/>
              </a:spcBef>
              <a:buClr>
                <a:schemeClr val="hlink"/>
              </a:buClr>
              <a:buFont typeface="Wingdings" pitchFamily="2" charset="2"/>
              <a:buChar char="§"/>
            </a:pPr>
            <a:r>
              <a:rPr lang="en-US" altLang="en-US" sz="1900" dirty="0">
                <a:effectLst/>
                <a:latin typeface="+mj-lt"/>
              </a:rPr>
              <a:t>1 project a month</a:t>
            </a:r>
          </a:p>
          <a:p>
            <a:pPr lvl="1" algn="l" eaLnBrk="1" hangingPunct="1">
              <a:spcBef>
                <a:spcPct val="20000"/>
              </a:spcBef>
              <a:buClr>
                <a:schemeClr val="hlink"/>
              </a:buClr>
              <a:buFont typeface="Wingdings" pitchFamily="2" charset="2"/>
              <a:buChar char="§"/>
            </a:pPr>
            <a:r>
              <a:rPr lang="en-US" altLang="en-US" sz="1900" dirty="0">
                <a:effectLst/>
                <a:latin typeface="+mj-lt"/>
              </a:rPr>
              <a:t>1 public speaking opportunity at local club</a:t>
            </a:r>
          </a:p>
          <a:p>
            <a:pPr lvl="1" algn="l" eaLnBrk="1" hangingPunct="1">
              <a:spcBef>
                <a:spcPct val="20000"/>
              </a:spcBef>
              <a:buClr>
                <a:schemeClr val="hlink"/>
              </a:buClr>
              <a:buFont typeface="Wingdings" pitchFamily="2" charset="2"/>
              <a:buChar char="§"/>
            </a:pPr>
            <a:r>
              <a:rPr lang="en-US" altLang="en-US" sz="1900" dirty="0">
                <a:effectLst/>
                <a:latin typeface="+mj-lt"/>
              </a:rPr>
              <a:t>Exhibit in 2 county competitive events</a:t>
            </a:r>
          </a:p>
          <a:p>
            <a:pPr lvl="1" algn="l" eaLnBrk="1" hangingPunct="1">
              <a:spcBef>
                <a:spcPct val="20000"/>
              </a:spcBef>
              <a:buClr>
                <a:schemeClr val="hlink"/>
              </a:buClr>
              <a:buFont typeface="Wingdings" pitchFamily="2" charset="2"/>
              <a:buChar char="§"/>
            </a:pPr>
            <a:r>
              <a:rPr lang="en-US" altLang="en-US" sz="1900" dirty="0">
                <a:effectLst/>
                <a:latin typeface="+mj-lt"/>
              </a:rPr>
              <a:t>Participate in 1 county activity</a:t>
            </a:r>
          </a:p>
        </p:txBody>
      </p:sp>
      <p:sp>
        <p:nvSpPr>
          <p:cNvPr id="58377" name="Rectangle 11"/>
          <p:cNvSpPr>
            <a:spLocks noChangeArrowheads="1"/>
          </p:cNvSpPr>
          <p:nvPr/>
        </p:nvSpPr>
        <p:spPr bwMode="auto">
          <a:xfrm>
            <a:off x="666750" y="381000"/>
            <a:ext cx="78676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b="1" dirty="0">
                <a:solidFill>
                  <a:schemeClr val="accent2"/>
                </a:solidFill>
                <a:effectLst/>
                <a:latin typeface="+mn-lt"/>
              </a:rPr>
              <a:t>Step 1.</a:t>
            </a:r>
            <a:r>
              <a:rPr lang="en-US" altLang="en-US" sz="3600" b="1" dirty="0">
                <a:solidFill>
                  <a:schemeClr val="tx2"/>
                </a:solidFill>
                <a:effectLst/>
                <a:latin typeface="+mn-lt"/>
              </a:rPr>
              <a:t>  </a:t>
            </a:r>
            <a:r>
              <a:rPr lang="en-US" altLang="en-US" sz="3600" b="1" dirty="0">
                <a:solidFill>
                  <a:schemeClr val="accent6">
                    <a:lumMod val="75000"/>
                  </a:schemeClr>
                </a:solidFill>
                <a:effectLst/>
                <a:latin typeface="+mn-lt"/>
              </a:rPr>
              <a:t>Steps in Planning</a:t>
            </a:r>
          </a:p>
        </p:txBody>
      </p:sp>
      <p:grpSp>
        <p:nvGrpSpPr>
          <p:cNvPr id="58374" name="Group 22"/>
          <p:cNvGrpSpPr>
            <a:grpSpLocks/>
          </p:cNvGrpSpPr>
          <p:nvPr/>
        </p:nvGrpSpPr>
        <p:grpSpPr bwMode="auto">
          <a:xfrm>
            <a:off x="762000" y="2286000"/>
            <a:ext cx="8027988" cy="2667000"/>
            <a:chOff x="384" y="2359"/>
            <a:chExt cx="5057" cy="1680"/>
          </a:xfrm>
        </p:grpSpPr>
        <p:pic>
          <p:nvPicPr>
            <p:cNvPr id="58375" name="Picture 14" descr="BD0702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0" y="2359"/>
              <a:ext cx="821"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6" name="WordArt 16"/>
            <p:cNvSpPr>
              <a:spLocks noChangeArrowheads="1" noChangeShapeType="1" noTextEdit="1"/>
            </p:cNvSpPr>
            <p:nvPr/>
          </p:nvSpPr>
          <p:spPr bwMode="auto">
            <a:xfrm>
              <a:off x="384" y="3751"/>
              <a:ext cx="4549" cy="288"/>
            </a:xfrm>
            <a:prstGeom prst="rect">
              <a:avLst/>
            </a:prstGeom>
          </p:spPr>
          <p:txBody>
            <a:bodyPr wrap="none" fromWordArt="1">
              <a:prstTxWarp prst="textPlain">
                <a:avLst>
                  <a:gd name="adj" fmla="val 50000"/>
                </a:avLst>
              </a:prstTxWarp>
            </a:bodyPr>
            <a:lstStyle/>
            <a:p>
              <a:r>
                <a:rPr lang="en-US" sz="3600" kern="10" dirty="0">
                  <a:ln w="12700">
                    <a:solidFill>
                      <a:schemeClr val="tx1"/>
                    </a:solidFill>
                    <a:round/>
                    <a:headEnd/>
                    <a:tailEnd/>
                  </a:ln>
                  <a:gradFill rotWithShape="1">
                    <a:gsLst>
                      <a:gs pos="0">
                        <a:schemeClr val="accent2"/>
                      </a:gs>
                      <a:gs pos="100000">
                        <a:srgbClr val="FFFFFF"/>
                      </a:gs>
                    </a:gsLst>
                    <a:lin ang="5400000" scaled="1"/>
                  </a:gradFill>
                  <a:effectLst/>
                  <a:latin typeface="Arial Black"/>
                </a:rPr>
                <a:t>Set Goals</a:t>
              </a:r>
            </a:p>
          </p:txBody>
        </p:sp>
      </p:grpSp>
    </p:spTree>
    <p:extLst>
      <p:ext uri="{BB962C8B-B14F-4D97-AF65-F5344CB8AC3E}">
        <p14:creationId xmlns:p14="http://schemas.microsoft.com/office/powerpoint/2010/main" val="346901750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nodePh="1">
                                  <p:stCondLst>
                                    <p:cond delay="0"/>
                                  </p:stCondLst>
                                  <p:endCondLst>
                                    <p:cond evt="begin" delay="0">
                                      <p:tn val="5"/>
                                    </p:cond>
                                  </p:endCondLst>
                                  <p:childTnLst>
                                    <p:set>
                                      <p:cBhvr>
                                        <p:cTn id="6" dur="1" fill="hold">
                                          <p:stCondLst>
                                            <p:cond delay="0"/>
                                          </p:stCondLst>
                                        </p:cTn>
                                        <p:tgtEl>
                                          <p:spTgt spid="177154">
                                            <p:txEl>
                                              <p:pRg st="0" end="0"/>
                                            </p:txEl>
                                          </p:spTgt>
                                        </p:tgtEl>
                                        <p:attrNameLst>
                                          <p:attrName>style.visibility</p:attrName>
                                        </p:attrNameLst>
                                      </p:cBhvr>
                                      <p:to>
                                        <p:strVal val="visible"/>
                                      </p:to>
                                    </p:set>
                                    <p:animEffect transition="in" filter="box(out)">
                                      <p:cBhvr>
                                        <p:cTn id="7" dur="500"/>
                                        <p:tgtEl>
                                          <p:spTgt spid="1771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7155">
                                            <p:txEl>
                                              <p:pRg st="0" end="0"/>
                                            </p:txEl>
                                          </p:spTgt>
                                        </p:tgtEl>
                                        <p:attrNameLst>
                                          <p:attrName>style.visibility</p:attrName>
                                        </p:attrNameLst>
                                      </p:cBhvr>
                                      <p:to>
                                        <p:strVal val="visible"/>
                                      </p:to>
                                    </p:set>
                                    <p:animEffect transition="in" filter="box(out)">
                                      <p:cBhvr>
                                        <p:cTn id="12" dur="500"/>
                                        <p:tgtEl>
                                          <p:spTgt spid="1771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77155">
                                            <p:txEl>
                                              <p:pRg st="1" end="1"/>
                                            </p:txEl>
                                          </p:spTgt>
                                        </p:tgtEl>
                                        <p:attrNameLst>
                                          <p:attrName>style.visibility</p:attrName>
                                        </p:attrNameLst>
                                      </p:cBhvr>
                                      <p:to>
                                        <p:strVal val="visible"/>
                                      </p:to>
                                    </p:set>
                                    <p:animEffect transition="in" filter="box(out)">
                                      <p:cBhvr>
                                        <p:cTn id="17" dur="500"/>
                                        <p:tgtEl>
                                          <p:spTgt spid="1771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77155">
                                            <p:txEl>
                                              <p:pRg st="2" end="2"/>
                                            </p:txEl>
                                          </p:spTgt>
                                        </p:tgtEl>
                                        <p:attrNameLst>
                                          <p:attrName>style.visibility</p:attrName>
                                        </p:attrNameLst>
                                      </p:cBhvr>
                                      <p:to>
                                        <p:strVal val="visible"/>
                                      </p:to>
                                    </p:set>
                                    <p:animEffect transition="in" filter="box(out)">
                                      <p:cBhvr>
                                        <p:cTn id="22" dur="500"/>
                                        <p:tgtEl>
                                          <p:spTgt spid="177155">
                                            <p:txEl>
                                              <p:pRg st="2" end="2"/>
                                            </p:txEl>
                                          </p:spTgt>
                                        </p:tgtEl>
                                      </p:cBhvr>
                                    </p:animEffect>
                                  </p:childTnLst>
                                </p:cTn>
                              </p:par>
                              <p:par>
                                <p:cTn id="23" presetID="4" presetClass="entr" presetSubtype="32" fill="hold" grpId="0" nodeType="withEffect">
                                  <p:stCondLst>
                                    <p:cond delay="0"/>
                                  </p:stCondLst>
                                  <p:childTnLst>
                                    <p:set>
                                      <p:cBhvr>
                                        <p:cTn id="24" dur="1" fill="hold">
                                          <p:stCondLst>
                                            <p:cond delay="0"/>
                                          </p:stCondLst>
                                        </p:cTn>
                                        <p:tgtEl>
                                          <p:spTgt spid="177155">
                                            <p:txEl>
                                              <p:pRg st="3" end="3"/>
                                            </p:txEl>
                                          </p:spTgt>
                                        </p:tgtEl>
                                        <p:attrNameLst>
                                          <p:attrName>style.visibility</p:attrName>
                                        </p:attrNameLst>
                                      </p:cBhvr>
                                      <p:to>
                                        <p:strVal val="visible"/>
                                      </p:to>
                                    </p:set>
                                    <p:animEffect transition="in" filter="box(out)">
                                      <p:cBhvr>
                                        <p:cTn id="25" dur="500"/>
                                        <p:tgtEl>
                                          <p:spTgt spid="177155">
                                            <p:txEl>
                                              <p:pRg st="3" end="3"/>
                                            </p:txEl>
                                          </p:spTgt>
                                        </p:tgtEl>
                                      </p:cBhvr>
                                    </p:animEffect>
                                  </p:childTnLst>
                                </p:cTn>
                              </p:par>
                              <p:par>
                                <p:cTn id="26" presetID="4" presetClass="entr" presetSubtype="32" fill="hold" grpId="0" nodeType="withEffect">
                                  <p:stCondLst>
                                    <p:cond delay="0"/>
                                  </p:stCondLst>
                                  <p:childTnLst>
                                    <p:set>
                                      <p:cBhvr>
                                        <p:cTn id="27" dur="1" fill="hold">
                                          <p:stCondLst>
                                            <p:cond delay="0"/>
                                          </p:stCondLst>
                                        </p:cTn>
                                        <p:tgtEl>
                                          <p:spTgt spid="177155">
                                            <p:txEl>
                                              <p:pRg st="4" end="4"/>
                                            </p:txEl>
                                          </p:spTgt>
                                        </p:tgtEl>
                                        <p:attrNameLst>
                                          <p:attrName>style.visibility</p:attrName>
                                        </p:attrNameLst>
                                      </p:cBhvr>
                                      <p:to>
                                        <p:strVal val="visible"/>
                                      </p:to>
                                    </p:set>
                                    <p:animEffect transition="in" filter="box(out)">
                                      <p:cBhvr>
                                        <p:cTn id="28" dur="500"/>
                                        <p:tgtEl>
                                          <p:spTgt spid="177155">
                                            <p:txEl>
                                              <p:pRg st="4" end="4"/>
                                            </p:txEl>
                                          </p:spTgt>
                                        </p:tgtEl>
                                      </p:cBhvr>
                                    </p:animEffect>
                                  </p:childTnLst>
                                </p:cTn>
                              </p:par>
                              <p:par>
                                <p:cTn id="29" presetID="4" presetClass="entr" presetSubtype="32" fill="hold" grpId="0" nodeType="withEffect">
                                  <p:stCondLst>
                                    <p:cond delay="0"/>
                                  </p:stCondLst>
                                  <p:childTnLst>
                                    <p:set>
                                      <p:cBhvr>
                                        <p:cTn id="30" dur="1" fill="hold">
                                          <p:stCondLst>
                                            <p:cond delay="0"/>
                                          </p:stCondLst>
                                        </p:cTn>
                                        <p:tgtEl>
                                          <p:spTgt spid="177155">
                                            <p:txEl>
                                              <p:pRg st="5" end="5"/>
                                            </p:txEl>
                                          </p:spTgt>
                                        </p:tgtEl>
                                        <p:attrNameLst>
                                          <p:attrName>style.visibility</p:attrName>
                                        </p:attrNameLst>
                                      </p:cBhvr>
                                      <p:to>
                                        <p:strVal val="visible"/>
                                      </p:to>
                                    </p:set>
                                    <p:animEffect transition="in" filter="box(out)">
                                      <p:cBhvr>
                                        <p:cTn id="31" dur="500"/>
                                        <p:tgtEl>
                                          <p:spTgt spid="177155">
                                            <p:txEl>
                                              <p:pRg st="5" end="5"/>
                                            </p:txEl>
                                          </p:spTgt>
                                        </p:tgtEl>
                                      </p:cBhvr>
                                    </p:animEffect>
                                  </p:childTnLst>
                                </p:cTn>
                              </p:par>
                              <p:par>
                                <p:cTn id="32" presetID="4" presetClass="entr" presetSubtype="32" fill="hold" grpId="0" nodeType="withEffect">
                                  <p:stCondLst>
                                    <p:cond delay="0"/>
                                  </p:stCondLst>
                                  <p:childTnLst>
                                    <p:set>
                                      <p:cBhvr>
                                        <p:cTn id="33" dur="1" fill="hold">
                                          <p:stCondLst>
                                            <p:cond delay="0"/>
                                          </p:stCondLst>
                                        </p:cTn>
                                        <p:tgtEl>
                                          <p:spTgt spid="177155">
                                            <p:txEl>
                                              <p:pRg st="6" end="6"/>
                                            </p:txEl>
                                          </p:spTgt>
                                        </p:tgtEl>
                                        <p:attrNameLst>
                                          <p:attrName>style.visibility</p:attrName>
                                        </p:attrNameLst>
                                      </p:cBhvr>
                                      <p:to>
                                        <p:strVal val="visible"/>
                                      </p:to>
                                    </p:set>
                                    <p:animEffect transition="in" filter="box(out)">
                                      <p:cBhvr>
                                        <p:cTn id="34" dur="500"/>
                                        <p:tgtEl>
                                          <p:spTgt spid="1771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build="p" autoUpdateAnimBg="0"/>
      <p:bldP spid="17715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B8423550-E9F6-4E89-8617-20966B25C67D}" type="slidenum">
              <a:rPr lang="en-US" altLang="en-US" sz="1400" smtClean="0"/>
              <a:pPr/>
              <a:t>22</a:t>
            </a:fld>
            <a:endParaRPr lang="en-US" altLang="en-US" sz="1400" smtClean="0"/>
          </a:p>
        </p:txBody>
      </p:sp>
      <p:sp>
        <p:nvSpPr>
          <p:cNvPr id="179202" name="Rectangle 2"/>
          <p:cNvSpPr>
            <a:spLocks noChangeArrowheads="1"/>
          </p:cNvSpPr>
          <p:nvPr/>
        </p:nvSpPr>
        <p:spPr bwMode="auto">
          <a:xfrm>
            <a:off x="685800" y="1752600"/>
            <a:ext cx="6019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Char char="§"/>
            </a:pPr>
            <a:r>
              <a:rPr lang="en-US" altLang="en-US" dirty="0">
                <a:effectLst/>
                <a:latin typeface="+mj-lt"/>
              </a:rPr>
              <a:t>What exactly has to be done?</a:t>
            </a:r>
          </a:p>
          <a:p>
            <a:pPr algn="l" eaLnBrk="1" hangingPunct="1">
              <a:spcBef>
                <a:spcPct val="20000"/>
              </a:spcBef>
              <a:buClr>
                <a:schemeClr val="hlink"/>
              </a:buClr>
              <a:buFont typeface="Wingdings" pitchFamily="2" charset="2"/>
              <a:buChar char="§"/>
            </a:pPr>
            <a:r>
              <a:rPr lang="en-US" altLang="en-US" dirty="0">
                <a:effectLst/>
                <a:latin typeface="+mj-lt"/>
              </a:rPr>
              <a:t>When does it have to be done?</a:t>
            </a:r>
          </a:p>
          <a:p>
            <a:pPr algn="l" eaLnBrk="1" hangingPunct="1">
              <a:spcBef>
                <a:spcPct val="20000"/>
              </a:spcBef>
              <a:buClr>
                <a:schemeClr val="hlink"/>
              </a:buClr>
              <a:buFont typeface="Wingdings" pitchFamily="2" charset="2"/>
              <a:buChar char="§"/>
            </a:pPr>
            <a:r>
              <a:rPr lang="en-US" altLang="en-US" dirty="0">
                <a:effectLst/>
                <a:latin typeface="+mj-lt"/>
              </a:rPr>
              <a:t>Where is it to be done?</a:t>
            </a:r>
          </a:p>
          <a:p>
            <a:pPr algn="l" eaLnBrk="1" hangingPunct="1">
              <a:spcBef>
                <a:spcPct val="20000"/>
              </a:spcBef>
              <a:buClr>
                <a:schemeClr val="hlink"/>
              </a:buClr>
              <a:buFont typeface="Wingdings" pitchFamily="2" charset="2"/>
              <a:buChar char="§"/>
            </a:pPr>
            <a:r>
              <a:rPr lang="en-US" altLang="en-US" dirty="0">
                <a:effectLst/>
                <a:latin typeface="+mj-lt"/>
              </a:rPr>
              <a:t>Who does what?</a:t>
            </a:r>
          </a:p>
          <a:p>
            <a:pPr algn="l" eaLnBrk="1" hangingPunct="1">
              <a:spcBef>
                <a:spcPct val="20000"/>
              </a:spcBef>
              <a:buClr>
                <a:schemeClr val="hlink"/>
              </a:buClr>
              <a:buFont typeface="Wingdings" pitchFamily="2" charset="2"/>
              <a:buChar char="§"/>
            </a:pPr>
            <a:r>
              <a:rPr lang="en-US" altLang="en-US" dirty="0">
                <a:effectLst/>
                <a:latin typeface="+mj-lt"/>
              </a:rPr>
              <a:t>How is it to be done?</a:t>
            </a:r>
          </a:p>
          <a:p>
            <a:pPr algn="l" eaLnBrk="1" hangingPunct="1">
              <a:spcBef>
                <a:spcPct val="20000"/>
              </a:spcBef>
              <a:buClr>
                <a:schemeClr val="accent1"/>
              </a:buClr>
            </a:pPr>
            <a:endParaRPr lang="en-US" altLang="en-US" sz="2800" dirty="0">
              <a:latin typeface="Comic Sans MS" pitchFamily="66" charset="0"/>
            </a:endParaRPr>
          </a:p>
        </p:txBody>
      </p:sp>
      <p:grpSp>
        <p:nvGrpSpPr>
          <p:cNvPr id="59396" name="Group 18"/>
          <p:cNvGrpSpPr>
            <a:grpSpLocks/>
          </p:cNvGrpSpPr>
          <p:nvPr/>
        </p:nvGrpSpPr>
        <p:grpSpPr bwMode="auto">
          <a:xfrm>
            <a:off x="685800" y="1752600"/>
            <a:ext cx="7924800" cy="3352800"/>
            <a:chOff x="432" y="1200"/>
            <a:chExt cx="4992" cy="2112"/>
          </a:xfrm>
        </p:grpSpPr>
        <p:sp>
          <p:nvSpPr>
            <p:cNvPr id="59401" name="WordArt 10"/>
            <p:cNvSpPr>
              <a:spLocks noChangeArrowheads="1" noChangeShapeType="1" noTextEdit="1"/>
            </p:cNvSpPr>
            <p:nvPr/>
          </p:nvSpPr>
          <p:spPr bwMode="auto">
            <a:xfrm>
              <a:off x="432" y="2640"/>
              <a:ext cx="4992" cy="672"/>
            </a:xfrm>
            <a:prstGeom prst="rect">
              <a:avLst/>
            </a:prstGeom>
          </p:spPr>
          <p:txBody>
            <a:bodyPr wrap="none" fromWordArt="1">
              <a:prstTxWarp prst="textPlain">
                <a:avLst>
                  <a:gd name="adj" fmla="val 50000"/>
                </a:avLst>
              </a:prstTxWarp>
            </a:bodyPr>
            <a:lstStyle/>
            <a:p>
              <a:r>
                <a:rPr lang="en-US" sz="2800" kern="10" dirty="0">
                  <a:ln w="12700">
                    <a:solidFill>
                      <a:schemeClr val="tx1"/>
                    </a:solidFill>
                    <a:round/>
                    <a:headEnd/>
                    <a:tailEnd/>
                  </a:ln>
                  <a:gradFill rotWithShape="1">
                    <a:gsLst>
                      <a:gs pos="0">
                        <a:schemeClr val="accent2"/>
                      </a:gs>
                      <a:gs pos="100000">
                        <a:srgbClr val="FFFFFF"/>
                      </a:gs>
                    </a:gsLst>
                    <a:lin ang="5400000" scaled="1"/>
                  </a:gradFill>
                  <a:effectLst/>
                  <a:latin typeface="Arial Black"/>
                </a:rPr>
                <a:t>Make the decision and write it down</a:t>
              </a:r>
              <a:r>
                <a:rPr lang="en-US" sz="3600" kern="10" dirty="0">
                  <a:ln w="12700">
                    <a:solidFill>
                      <a:schemeClr val="tx1"/>
                    </a:solidFill>
                    <a:round/>
                    <a:headEnd/>
                    <a:tailEnd/>
                  </a:ln>
                  <a:gradFill rotWithShape="1">
                    <a:gsLst>
                      <a:gs pos="0">
                        <a:schemeClr val="accent2"/>
                      </a:gs>
                      <a:gs pos="100000">
                        <a:srgbClr val="FFFFFF"/>
                      </a:gs>
                    </a:gsLst>
                    <a:lin ang="5400000" scaled="1"/>
                  </a:gradFill>
                  <a:effectLst>
                    <a:outerShdw dist="45791" dir="2021404" algn="ctr" rotWithShape="0">
                      <a:srgbClr val="9999FF"/>
                    </a:outerShdw>
                  </a:effectLst>
                  <a:latin typeface="Arial Black"/>
                </a:rPr>
                <a:t>.</a:t>
              </a:r>
            </a:p>
          </p:txBody>
        </p:sp>
        <p:pic>
          <p:nvPicPr>
            <p:cNvPr id="59402" name="Picture 11" descr="bd049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8" y="1200"/>
              <a:ext cx="764"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9398" name="Rectangle 13"/>
          <p:cNvSpPr>
            <a:spLocks noChangeArrowheads="1"/>
          </p:cNvSpPr>
          <p:nvPr/>
        </p:nvSpPr>
        <p:spPr bwMode="auto">
          <a:xfrm>
            <a:off x="609600" y="3810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b="1" dirty="0">
                <a:solidFill>
                  <a:schemeClr val="accent2"/>
                </a:solidFill>
                <a:effectLst/>
                <a:latin typeface="+mn-lt"/>
              </a:rPr>
              <a:t>Step 2.</a:t>
            </a:r>
            <a:r>
              <a:rPr lang="en-US" altLang="en-US" sz="3600" b="1" dirty="0">
                <a:solidFill>
                  <a:schemeClr val="tx2"/>
                </a:solidFill>
                <a:effectLst/>
                <a:latin typeface="+mn-lt"/>
              </a:rPr>
              <a:t>  </a:t>
            </a:r>
            <a:r>
              <a:rPr lang="en-US" altLang="en-US" sz="3600" b="1" dirty="0">
                <a:solidFill>
                  <a:schemeClr val="accent6">
                    <a:lumMod val="75000"/>
                  </a:schemeClr>
                </a:solidFill>
                <a:effectLst/>
                <a:latin typeface="+mn-lt"/>
              </a:rPr>
              <a:t>Project Form</a:t>
            </a:r>
          </a:p>
        </p:txBody>
      </p:sp>
    </p:spTree>
    <p:extLst>
      <p:ext uri="{BB962C8B-B14F-4D97-AF65-F5344CB8AC3E}">
        <p14:creationId xmlns:p14="http://schemas.microsoft.com/office/powerpoint/2010/main" val="326208883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9202">
                                            <p:txEl>
                                              <p:pRg st="0" end="0"/>
                                            </p:txEl>
                                          </p:spTgt>
                                        </p:tgtEl>
                                        <p:attrNameLst>
                                          <p:attrName>style.visibility</p:attrName>
                                        </p:attrNameLst>
                                      </p:cBhvr>
                                      <p:to>
                                        <p:strVal val="visible"/>
                                      </p:to>
                                    </p:set>
                                    <p:animEffect transition="in" filter="box(out)">
                                      <p:cBhvr>
                                        <p:cTn id="7" dur="500"/>
                                        <p:tgtEl>
                                          <p:spTgt spid="1792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9202">
                                            <p:txEl>
                                              <p:pRg st="1" end="1"/>
                                            </p:txEl>
                                          </p:spTgt>
                                        </p:tgtEl>
                                        <p:attrNameLst>
                                          <p:attrName>style.visibility</p:attrName>
                                        </p:attrNameLst>
                                      </p:cBhvr>
                                      <p:to>
                                        <p:strVal val="visible"/>
                                      </p:to>
                                    </p:set>
                                    <p:animEffect transition="in" filter="box(out)">
                                      <p:cBhvr>
                                        <p:cTn id="12" dur="500"/>
                                        <p:tgtEl>
                                          <p:spTgt spid="17920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79202">
                                            <p:txEl>
                                              <p:pRg st="2" end="2"/>
                                            </p:txEl>
                                          </p:spTgt>
                                        </p:tgtEl>
                                        <p:attrNameLst>
                                          <p:attrName>style.visibility</p:attrName>
                                        </p:attrNameLst>
                                      </p:cBhvr>
                                      <p:to>
                                        <p:strVal val="visible"/>
                                      </p:to>
                                    </p:set>
                                    <p:animEffect transition="in" filter="box(out)">
                                      <p:cBhvr>
                                        <p:cTn id="17" dur="500"/>
                                        <p:tgtEl>
                                          <p:spTgt spid="17920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79202">
                                            <p:txEl>
                                              <p:pRg st="3" end="3"/>
                                            </p:txEl>
                                          </p:spTgt>
                                        </p:tgtEl>
                                        <p:attrNameLst>
                                          <p:attrName>style.visibility</p:attrName>
                                        </p:attrNameLst>
                                      </p:cBhvr>
                                      <p:to>
                                        <p:strVal val="visible"/>
                                      </p:to>
                                    </p:set>
                                    <p:animEffect transition="in" filter="box(out)">
                                      <p:cBhvr>
                                        <p:cTn id="22" dur="500"/>
                                        <p:tgtEl>
                                          <p:spTgt spid="17920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79202">
                                            <p:txEl>
                                              <p:pRg st="4" end="4"/>
                                            </p:txEl>
                                          </p:spTgt>
                                        </p:tgtEl>
                                        <p:attrNameLst>
                                          <p:attrName>style.visibility</p:attrName>
                                        </p:attrNameLst>
                                      </p:cBhvr>
                                      <p:to>
                                        <p:strVal val="visible"/>
                                      </p:to>
                                    </p:set>
                                    <p:animEffect transition="in" filter="box(out)">
                                      <p:cBhvr>
                                        <p:cTn id="27" dur="500"/>
                                        <p:tgtEl>
                                          <p:spTgt spid="1792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8542BD80-21DB-428B-A02D-DA21033B4E9C}" type="slidenum">
              <a:rPr lang="en-US" altLang="en-US" sz="1400" smtClean="0"/>
              <a:pPr/>
              <a:t>23</a:t>
            </a:fld>
            <a:endParaRPr lang="en-US" altLang="en-US" sz="1400" smtClean="0"/>
          </a:p>
        </p:txBody>
      </p:sp>
      <p:sp>
        <p:nvSpPr>
          <p:cNvPr id="181250" name="Rectangle 2"/>
          <p:cNvSpPr>
            <a:spLocks noChangeArrowheads="1"/>
          </p:cNvSpPr>
          <p:nvPr/>
        </p:nvSpPr>
        <p:spPr bwMode="auto">
          <a:xfrm>
            <a:off x="685800" y="1905000"/>
            <a:ext cx="5715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Char char="§"/>
            </a:pPr>
            <a:r>
              <a:rPr lang="en-US" altLang="en-US" dirty="0">
                <a:effectLst/>
                <a:latin typeface="+mj-lt"/>
              </a:rPr>
              <a:t>Good planning must involve everyone affected to assure both understanding and commitment.</a:t>
            </a:r>
          </a:p>
          <a:p>
            <a:pPr algn="l" eaLnBrk="1" hangingPunct="1">
              <a:spcBef>
                <a:spcPct val="20000"/>
              </a:spcBef>
              <a:buClr>
                <a:schemeClr val="hlink"/>
              </a:buClr>
              <a:buFont typeface="Wingdings" pitchFamily="2" charset="2"/>
              <a:buChar char="§"/>
            </a:pPr>
            <a:r>
              <a:rPr lang="en-US" altLang="en-US" dirty="0">
                <a:effectLst/>
                <a:latin typeface="+mj-lt"/>
              </a:rPr>
              <a:t>Planning should be a cooperative process.  People enjoy ownership in the planning process.</a:t>
            </a:r>
          </a:p>
          <a:p>
            <a:pPr algn="l" eaLnBrk="1" hangingPunct="1">
              <a:spcBef>
                <a:spcPct val="20000"/>
              </a:spcBef>
              <a:buClr>
                <a:schemeClr val="accent1"/>
              </a:buClr>
            </a:pPr>
            <a:endParaRPr lang="en-US" altLang="en-US" dirty="0">
              <a:effectLst/>
              <a:latin typeface="Comic Sans MS" pitchFamily="66" charset="0"/>
            </a:endParaRPr>
          </a:p>
        </p:txBody>
      </p:sp>
      <p:grpSp>
        <p:nvGrpSpPr>
          <p:cNvPr id="60420" name="Group 16"/>
          <p:cNvGrpSpPr>
            <a:grpSpLocks/>
          </p:cNvGrpSpPr>
          <p:nvPr/>
        </p:nvGrpSpPr>
        <p:grpSpPr bwMode="auto">
          <a:xfrm>
            <a:off x="381000" y="2209800"/>
            <a:ext cx="8305800" cy="2819400"/>
            <a:chOff x="288" y="2208"/>
            <a:chExt cx="5232" cy="1776"/>
          </a:xfrm>
        </p:grpSpPr>
        <p:sp>
          <p:nvSpPr>
            <p:cNvPr id="60425" name="WordArt 10"/>
            <p:cNvSpPr>
              <a:spLocks noChangeArrowheads="1" noChangeShapeType="1" noTextEdit="1"/>
            </p:cNvSpPr>
            <p:nvPr/>
          </p:nvSpPr>
          <p:spPr bwMode="auto">
            <a:xfrm>
              <a:off x="288" y="3600"/>
              <a:ext cx="5232" cy="384"/>
            </a:xfrm>
            <a:prstGeom prst="rect">
              <a:avLst/>
            </a:prstGeom>
          </p:spPr>
          <p:txBody>
            <a:bodyPr wrap="none" fromWordArt="1">
              <a:prstTxWarp prst="textPlain">
                <a:avLst>
                  <a:gd name="adj" fmla="val 50000"/>
                </a:avLst>
              </a:prstTxWarp>
            </a:bodyPr>
            <a:lstStyle/>
            <a:p>
              <a:r>
                <a:rPr lang="en-US" sz="3600" kern="10">
                  <a:ln w="12700">
                    <a:solidFill>
                      <a:schemeClr val="tx1"/>
                    </a:solidFill>
                    <a:round/>
                    <a:headEnd/>
                    <a:tailEnd/>
                  </a:ln>
                  <a:gradFill rotWithShape="1">
                    <a:gsLst>
                      <a:gs pos="0">
                        <a:schemeClr val="accent2"/>
                      </a:gs>
                      <a:gs pos="100000">
                        <a:srgbClr val="FFFFFF"/>
                      </a:gs>
                    </a:gsLst>
                    <a:lin ang="5400000" scaled="1"/>
                  </a:gradFill>
                  <a:effectLst>
                    <a:outerShdw dist="45791" dir="2021404" algn="ctr" rotWithShape="0">
                      <a:srgbClr val="9999FF"/>
                    </a:outerShdw>
                  </a:effectLst>
                  <a:latin typeface="Arial Black"/>
                </a:rPr>
                <a:t>Communicate</a:t>
              </a:r>
            </a:p>
          </p:txBody>
        </p:sp>
        <p:pic>
          <p:nvPicPr>
            <p:cNvPr id="60426" name="Picture 11" descr="BD04917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2" y="2208"/>
              <a:ext cx="1454" cy="1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422" name="Rectangle 13"/>
          <p:cNvSpPr>
            <a:spLocks noChangeArrowheads="1"/>
          </p:cNvSpPr>
          <p:nvPr/>
        </p:nvSpPr>
        <p:spPr bwMode="auto">
          <a:xfrm>
            <a:off x="609599" y="381000"/>
            <a:ext cx="80232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b="1" dirty="0">
                <a:solidFill>
                  <a:schemeClr val="accent2"/>
                </a:solidFill>
                <a:latin typeface="+mn-lt"/>
              </a:rPr>
              <a:t>Step 3.</a:t>
            </a:r>
            <a:r>
              <a:rPr lang="en-US" altLang="en-US" sz="3600" b="1" dirty="0">
                <a:solidFill>
                  <a:schemeClr val="tx2"/>
                </a:solidFill>
                <a:latin typeface="+mn-lt"/>
              </a:rPr>
              <a:t>  </a:t>
            </a:r>
            <a:r>
              <a:rPr lang="en-US" altLang="en-US" sz="3600" b="1" dirty="0">
                <a:solidFill>
                  <a:schemeClr val="accent6">
                    <a:lumMod val="75000"/>
                  </a:schemeClr>
                </a:solidFill>
                <a:latin typeface="+mn-lt"/>
              </a:rPr>
              <a:t>Involve Others</a:t>
            </a:r>
          </a:p>
        </p:txBody>
      </p:sp>
    </p:spTree>
    <p:extLst>
      <p:ext uri="{BB962C8B-B14F-4D97-AF65-F5344CB8AC3E}">
        <p14:creationId xmlns:p14="http://schemas.microsoft.com/office/powerpoint/2010/main" val="148025860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81250">
                                            <p:txEl>
                                              <p:pRg st="0" end="0"/>
                                            </p:txEl>
                                          </p:spTgt>
                                        </p:tgtEl>
                                        <p:attrNameLst>
                                          <p:attrName>style.visibility</p:attrName>
                                        </p:attrNameLst>
                                      </p:cBhvr>
                                      <p:to>
                                        <p:strVal val="visible"/>
                                      </p:to>
                                    </p:set>
                                    <p:animEffect transition="in" filter="box(out)">
                                      <p:cBhvr>
                                        <p:cTn id="7" dur="500"/>
                                        <p:tgtEl>
                                          <p:spTgt spid="1812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81250">
                                            <p:txEl>
                                              <p:pRg st="1" end="1"/>
                                            </p:txEl>
                                          </p:spTgt>
                                        </p:tgtEl>
                                        <p:attrNameLst>
                                          <p:attrName>style.visibility</p:attrName>
                                        </p:attrNameLst>
                                      </p:cBhvr>
                                      <p:to>
                                        <p:strVal val="visible"/>
                                      </p:to>
                                    </p:set>
                                    <p:animEffect transition="in" filter="box(out)">
                                      <p:cBhvr>
                                        <p:cTn id="12" dur="500"/>
                                        <p:tgtEl>
                                          <p:spTgt spid="1812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E19FA561-B5C3-4CCD-B659-BF8BA35505A0}" type="slidenum">
              <a:rPr lang="en-US" altLang="en-US" sz="1400" smtClean="0"/>
              <a:pPr/>
              <a:t>24</a:t>
            </a:fld>
            <a:endParaRPr lang="en-US" altLang="en-US" sz="1400" smtClean="0"/>
          </a:p>
        </p:txBody>
      </p:sp>
      <p:sp>
        <p:nvSpPr>
          <p:cNvPr id="183298" name="Rectangle 2"/>
          <p:cNvSpPr>
            <a:spLocks noChangeArrowheads="1"/>
          </p:cNvSpPr>
          <p:nvPr/>
        </p:nvSpPr>
        <p:spPr bwMode="auto">
          <a:xfrm>
            <a:off x="762000" y="1524000"/>
            <a:ext cx="6096000" cy="249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accent1"/>
              </a:buClr>
            </a:pPr>
            <a:r>
              <a:rPr lang="en-US" altLang="en-US" sz="2000" dirty="0">
                <a:effectLst/>
                <a:latin typeface="+mj-lt"/>
              </a:rPr>
              <a:t>All of the following are resources:</a:t>
            </a:r>
          </a:p>
          <a:p>
            <a:pPr algn="l" eaLnBrk="1" hangingPunct="1">
              <a:spcBef>
                <a:spcPct val="20000"/>
              </a:spcBef>
              <a:buClr>
                <a:schemeClr val="hlink"/>
              </a:buClr>
              <a:buFont typeface="Wingdings" pitchFamily="2" charset="2"/>
              <a:buChar char="§"/>
            </a:pPr>
            <a:r>
              <a:rPr lang="en-US" altLang="en-US" sz="2000" dirty="0">
                <a:effectLst/>
                <a:latin typeface="+mj-lt"/>
              </a:rPr>
              <a:t>Talents, Skills and Ideas</a:t>
            </a:r>
          </a:p>
          <a:p>
            <a:pPr algn="l" eaLnBrk="1" hangingPunct="1">
              <a:spcBef>
                <a:spcPct val="20000"/>
              </a:spcBef>
              <a:buClr>
                <a:schemeClr val="hlink"/>
              </a:buClr>
              <a:buFont typeface="Wingdings" pitchFamily="2" charset="2"/>
              <a:buChar char="§"/>
            </a:pPr>
            <a:r>
              <a:rPr lang="en-US" altLang="en-US" sz="2000" dirty="0">
                <a:effectLst/>
                <a:latin typeface="+mj-lt"/>
              </a:rPr>
              <a:t>Availability of Leadership</a:t>
            </a:r>
          </a:p>
          <a:p>
            <a:pPr algn="l" eaLnBrk="1" hangingPunct="1">
              <a:spcBef>
                <a:spcPct val="20000"/>
              </a:spcBef>
              <a:buClr>
                <a:schemeClr val="hlink"/>
              </a:buClr>
              <a:buFont typeface="Wingdings" pitchFamily="2" charset="2"/>
              <a:buChar char="§"/>
            </a:pPr>
            <a:r>
              <a:rPr lang="en-US" altLang="en-US" sz="2000" dirty="0">
                <a:effectLst/>
                <a:latin typeface="+mj-lt"/>
              </a:rPr>
              <a:t>Facilities, Equipment, Materials,  and Supplies</a:t>
            </a:r>
          </a:p>
          <a:p>
            <a:pPr algn="l" eaLnBrk="1" hangingPunct="1">
              <a:spcBef>
                <a:spcPct val="20000"/>
              </a:spcBef>
              <a:buClr>
                <a:schemeClr val="hlink"/>
              </a:buClr>
              <a:buFont typeface="Wingdings" pitchFamily="2" charset="2"/>
              <a:buChar char="§"/>
            </a:pPr>
            <a:r>
              <a:rPr lang="en-US" altLang="en-US" sz="2000" dirty="0">
                <a:effectLst/>
                <a:latin typeface="+mj-lt"/>
              </a:rPr>
              <a:t>Time and Support</a:t>
            </a:r>
          </a:p>
          <a:p>
            <a:pPr algn="l" eaLnBrk="1" hangingPunct="1">
              <a:spcBef>
                <a:spcPct val="20000"/>
              </a:spcBef>
              <a:buClr>
                <a:schemeClr val="hlink"/>
              </a:buClr>
              <a:buFont typeface="Wingdings" pitchFamily="2" charset="2"/>
              <a:buChar char="§"/>
            </a:pPr>
            <a:r>
              <a:rPr lang="en-US" altLang="en-US" sz="2000" dirty="0">
                <a:effectLst/>
                <a:latin typeface="+mj-lt"/>
              </a:rPr>
              <a:t>Finances</a:t>
            </a:r>
          </a:p>
          <a:p>
            <a:pPr algn="l" eaLnBrk="1" hangingPunct="1">
              <a:spcBef>
                <a:spcPct val="20000"/>
              </a:spcBef>
              <a:buClr>
                <a:schemeClr val="hlink"/>
              </a:buClr>
              <a:buFont typeface="Wingdings" pitchFamily="2" charset="2"/>
              <a:buChar char="§"/>
            </a:pPr>
            <a:r>
              <a:rPr lang="en-US" altLang="en-US" sz="2000" dirty="0">
                <a:effectLst/>
                <a:latin typeface="+mj-lt"/>
              </a:rPr>
              <a:t>Publicity</a:t>
            </a:r>
          </a:p>
          <a:p>
            <a:pPr algn="l" eaLnBrk="1" hangingPunct="1">
              <a:spcBef>
                <a:spcPct val="20000"/>
              </a:spcBef>
              <a:buClr>
                <a:schemeClr val="accent1"/>
              </a:buClr>
            </a:pPr>
            <a:endParaRPr lang="en-US" altLang="en-US" sz="2000" dirty="0">
              <a:effectLst/>
              <a:latin typeface="Comic Sans MS" pitchFamily="66" charset="0"/>
            </a:endParaRPr>
          </a:p>
        </p:txBody>
      </p:sp>
      <p:grpSp>
        <p:nvGrpSpPr>
          <p:cNvPr id="61444" name="Group 42"/>
          <p:cNvGrpSpPr>
            <a:grpSpLocks/>
          </p:cNvGrpSpPr>
          <p:nvPr/>
        </p:nvGrpSpPr>
        <p:grpSpPr bwMode="auto">
          <a:xfrm>
            <a:off x="533400" y="1905000"/>
            <a:ext cx="8305800" cy="3200400"/>
            <a:chOff x="288" y="2064"/>
            <a:chExt cx="5232" cy="2016"/>
          </a:xfrm>
        </p:grpSpPr>
        <p:sp>
          <p:nvSpPr>
            <p:cNvPr id="61449" name="WordArt 10"/>
            <p:cNvSpPr>
              <a:spLocks noChangeArrowheads="1" noChangeShapeType="1" noTextEdit="1"/>
            </p:cNvSpPr>
            <p:nvPr/>
          </p:nvSpPr>
          <p:spPr bwMode="auto">
            <a:xfrm>
              <a:off x="288" y="3696"/>
              <a:ext cx="5232" cy="384"/>
            </a:xfrm>
            <a:prstGeom prst="rect">
              <a:avLst/>
            </a:prstGeom>
          </p:spPr>
          <p:txBody>
            <a:bodyPr wrap="none" fromWordArt="1">
              <a:prstTxWarp prst="textPlain">
                <a:avLst>
                  <a:gd name="adj" fmla="val 50000"/>
                </a:avLst>
              </a:prstTxWarp>
            </a:bodyPr>
            <a:lstStyle/>
            <a:p>
              <a:r>
                <a:rPr lang="en-US" sz="3600" kern="10" dirty="0">
                  <a:ln w="12700">
                    <a:solidFill>
                      <a:schemeClr val="tx1"/>
                    </a:solidFill>
                    <a:round/>
                    <a:headEnd/>
                    <a:tailEnd/>
                  </a:ln>
                  <a:gradFill rotWithShape="1">
                    <a:gsLst>
                      <a:gs pos="0">
                        <a:schemeClr val="accent2"/>
                      </a:gs>
                      <a:gs pos="100000">
                        <a:schemeClr val="accent1"/>
                      </a:gs>
                    </a:gsLst>
                    <a:lin ang="5400000" scaled="1"/>
                  </a:gradFill>
                  <a:effectLst>
                    <a:outerShdw dist="45791" dir="2021404" algn="ctr" rotWithShape="0">
                      <a:srgbClr val="9999FF"/>
                    </a:outerShdw>
                  </a:effectLst>
                  <a:latin typeface="Arial Black"/>
                </a:rPr>
                <a:t>Explore and Include</a:t>
              </a:r>
            </a:p>
          </p:txBody>
        </p:sp>
        <p:grpSp>
          <p:nvGrpSpPr>
            <p:cNvPr id="61450" name="Group 11"/>
            <p:cNvGrpSpPr>
              <a:grpSpLocks/>
            </p:cNvGrpSpPr>
            <p:nvPr/>
          </p:nvGrpSpPr>
          <p:grpSpPr bwMode="auto">
            <a:xfrm>
              <a:off x="3936" y="2064"/>
              <a:ext cx="1493" cy="1418"/>
              <a:chOff x="4272" y="2304"/>
              <a:chExt cx="1157" cy="1082"/>
            </a:xfrm>
          </p:grpSpPr>
          <p:sp>
            <p:nvSpPr>
              <p:cNvPr id="61451" name="Freeform 12"/>
              <p:cNvSpPr>
                <a:spLocks/>
              </p:cNvSpPr>
              <p:nvPr/>
            </p:nvSpPr>
            <p:spPr bwMode="auto">
              <a:xfrm>
                <a:off x="4272" y="3274"/>
                <a:ext cx="1157" cy="112"/>
              </a:xfrm>
              <a:custGeom>
                <a:avLst/>
                <a:gdLst>
                  <a:gd name="T0" fmla="*/ 1008 w 2314"/>
                  <a:gd name="T1" fmla="*/ 0 h 224"/>
                  <a:gd name="T2" fmla="*/ 1157 w 2314"/>
                  <a:gd name="T3" fmla="*/ 112 h 224"/>
                  <a:gd name="T4" fmla="*/ 0 w 2314"/>
                  <a:gd name="T5" fmla="*/ 112 h 224"/>
                  <a:gd name="T6" fmla="*/ 148 w 2314"/>
                  <a:gd name="T7" fmla="*/ 0 h 224"/>
                  <a:gd name="T8" fmla="*/ 1008 w 2314"/>
                  <a:gd name="T9" fmla="*/ 0 h 224"/>
                  <a:gd name="T10" fmla="*/ 0 60000 65536"/>
                  <a:gd name="T11" fmla="*/ 0 60000 65536"/>
                  <a:gd name="T12" fmla="*/ 0 60000 65536"/>
                  <a:gd name="T13" fmla="*/ 0 60000 65536"/>
                  <a:gd name="T14" fmla="*/ 0 60000 65536"/>
                  <a:gd name="T15" fmla="*/ 0 w 2314"/>
                  <a:gd name="T16" fmla="*/ 0 h 224"/>
                  <a:gd name="T17" fmla="*/ 2314 w 2314"/>
                  <a:gd name="T18" fmla="*/ 224 h 224"/>
                </a:gdLst>
                <a:ahLst/>
                <a:cxnLst>
                  <a:cxn ang="T10">
                    <a:pos x="T0" y="T1"/>
                  </a:cxn>
                  <a:cxn ang="T11">
                    <a:pos x="T2" y="T3"/>
                  </a:cxn>
                  <a:cxn ang="T12">
                    <a:pos x="T4" y="T5"/>
                  </a:cxn>
                  <a:cxn ang="T13">
                    <a:pos x="T6" y="T7"/>
                  </a:cxn>
                  <a:cxn ang="T14">
                    <a:pos x="T8" y="T9"/>
                  </a:cxn>
                </a:cxnLst>
                <a:rect l="T15" t="T16" r="T17" b="T18"/>
                <a:pathLst>
                  <a:path w="2314" h="224">
                    <a:moveTo>
                      <a:pt x="2017" y="0"/>
                    </a:moveTo>
                    <a:lnTo>
                      <a:pt x="2314" y="224"/>
                    </a:lnTo>
                    <a:lnTo>
                      <a:pt x="0" y="224"/>
                    </a:lnTo>
                    <a:lnTo>
                      <a:pt x="297" y="0"/>
                    </a:lnTo>
                    <a:lnTo>
                      <a:pt x="2017"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2" name="Freeform 13"/>
              <p:cNvSpPr>
                <a:spLocks/>
              </p:cNvSpPr>
              <p:nvPr/>
            </p:nvSpPr>
            <p:spPr bwMode="auto">
              <a:xfrm>
                <a:off x="4902" y="2859"/>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3" name="Freeform 14"/>
              <p:cNvSpPr>
                <a:spLocks/>
              </p:cNvSpPr>
              <p:nvPr/>
            </p:nvSpPr>
            <p:spPr bwMode="auto">
              <a:xfrm>
                <a:off x="4409" y="2842"/>
                <a:ext cx="302" cy="409"/>
              </a:xfrm>
              <a:custGeom>
                <a:avLst/>
                <a:gdLst>
                  <a:gd name="T0" fmla="*/ 11 w 604"/>
                  <a:gd name="T1" fmla="*/ 231 h 818"/>
                  <a:gd name="T2" fmla="*/ 1 w 604"/>
                  <a:gd name="T3" fmla="*/ 283 h 818"/>
                  <a:gd name="T4" fmla="*/ 2 w 604"/>
                  <a:gd name="T5" fmla="*/ 323 h 818"/>
                  <a:gd name="T6" fmla="*/ 11 w 604"/>
                  <a:gd name="T7" fmla="*/ 351 h 818"/>
                  <a:gd name="T8" fmla="*/ 22 w 604"/>
                  <a:gd name="T9" fmla="*/ 371 h 818"/>
                  <a:gd name="T10" fmla="*/ 38 w 604"/>
                  <a:gd name="T11" fmla="*/ 388 h 818"/>
                  <a:gd name="T12" fmla="*/ 56 w 604"/>
                  <a:gd name="T13" fmla="*/ 400 h 818"/>
                  <a:gd name="T14" fmla="*/ 76 w 604"/>
                  <a:gd name="T15" fmla="*/ 407 h 818"/>
                  <a:gd name="T16" fmla="*/ 98 w 604"/>
                  <a:gd name="T17" fmla="*/ 409 h 818"/>
                  <a:gd name="T18" fmla="*/ 125 w 604"/>
                  <a:gd name="T19" fmla="*/ 407 h 818"/>
                  <a:gd name="T20" fmla="*/ 155 w 604"/>
                  <a:gd name="T21" fmla="*/ 403 h 818"/>
                  <a:gd name="T22" fmla="*/ 186 w 604"/>
                  <a:gd name="T23" fmla="*/ 396 h 818"/>
                  <a:gd name="T24" fmla="*/ 216 w 604"/>
                  <a:gd name="T25" fmla="*/ 388 h 818"/>
                  <a:gd name="T26" fmla="*/ 244 w 604"/>
                  <a:gd name="T27" fmla="*/ 381 h 818"/>
                  <a:gd name="T28" fmla="*/ 266 w 604"/>
                  <a:gd name="T29" fmla="*/ 374 h 818"/>
                  <a:gd name="T30" fmla="*/ 281 w 604"/>
                  <a:gd name="T31" fmla="*/ 369 h 818"/>
                  <a:gd name="T32" fmla="*/ 302 w 604"/>
                  <a:gd name="T33" fmla="*/ 362 h 818"/>
                  <a:gd name="T34" fmla="*/ 269 w 604"/>
                  <a:gd name="T35" fmla="*/ 213 h 818"/>
                  <a:gd name="T36" fmla="*/ 245 w 604"/>
                  <a:gd name="T37" fmla="*/ 199 h 818"/>
                  <a:gd name="T38" fmla="*/ 130 w 604"/>
                  <a:gd name="T39" fmla="*/ 259 h 818"/>
                  <a:gd name="T40" fmla="*/ 255 w 604"/>
                  <a:gd name="T41" fmla="*/ 335 h 818"/>
                  <a:gd name="T42" fmla="*/ 236 w 604"/>
                  <a:gd name="T43" fmla="*/ 341 h 818"/>
                  <a:gd name="T44" fmla="*/ 215 w 604"/>
                  <a:gd name="T45" fmla="*/ 347 h 818"/>
                  <a:gd name="T46" fmla="*/ 192 w 604"/>
                  <a:gd name="T47" fmla="*/ 353 h 818"/>
                  <a:gd name="T48" fmla="*/ 169 w 604"/>
                  <a:gd name="T49" fmla="*/ 359 h 818"/>
                  <a:gd name="T50" fmla="*/ 147 w 604"/>
                  <a:gd name="T51" fmla="*/ 364 h 818"/>
                  <a:gd name="T52" fmla="*/ 125 w 604"/>
                  <a:gd name="T53" fmla="*/ 367 h 818"/>
                  <a:gd name="T54" fmla="*/ 106 w 604"/>
                  <a:gd name="T55" fmla="*/ 369 h 818"/>
                  <a:gd name="T56" fmla="*/ 91 w 604"/>
                  <a:gd name="T57" fmla="*/ 369 h 818"/>
                  <a:gd name="T58" fmla="*/ 79 w 604"/>
                  <a:gd name="T59" fmla="*/ 366 h 818"/>
                  <a:gd name="T60" fmla="*/ 68 w 604"/>
                  <a:gd name="T61" fmla="*/ 360 h 818"/>
                  <a:gd name="T62" fmla="*/ 59 w 604"/>
                  <a:gd name="T63" fmla="*/ 352 h 818"/>
                  <a:gd name="T64" fmla="*/ 51 w 604"/>
                  <a:gd name="T65" fmla="*/ 341 h 818"/>
                  <a:gd name="T66" fmla="*/ 42 w 604"/>
                  <a:gd name="T67" fmla="*/ 317 h 818"/>
                  <a:gd name="T68" fmla="*/ 40 w 604"/>
                  <a:gd name="T69" fmla="*/ 287 h 818"/>
                  <a:gd name="T70" fmla="*/ 46 w 604"/>
                  <a:gd name="T71" fmla="*/ 254 h 818"/>
                  <a:gd name="T72" fmla="*/ 59 w 604"/>
                  <a:gd name="T73" fmla="*/ 218 h 818"/>
                  <a:gd name="T74" fmla="*/ 76 w 604"/>
                  <a:gd name="T75" fmla="*/ 191 h 818"/>
                  <a:gd name="T76" fmla="*/ 98 w 604"/>
                  <a:gd name="T77" fmla="*/ 164 h 818"/>
                  <a:gd name="T78" fmla="*/ 126 w 604"/>
                  <a:gd name="T79" fmla="*/ 138 h 818"/>
                  <a:gd name="T80" fmla="*/ 157 w 604"/>
                  <a:gd name="T81" fmla="*/ 113 h 818"/>
                  <a:gd name="T82" fmla="*/ 189 w 604"/>
                  <a:gd name="T83" fmla="*/ 90 h 818"/>
                  <a:gd name="T84" fmla="*/ 221 w 604"/>
                  <a:gd name="T85" fmla="*/ 70 h 818"/>
                  <a:gd name="T86" fmla="*/ 251 w 604"/>
                  <a:gd name="T87" fmla="*/ 52 h 818"/>
                  <a:gd name="T88" fmla="*/ 278 w 604"/>
                  <a:gd name="T89" fmla="*/ 37 h 818"/>
                  <a:gd name="T90" fmla="*/ 269 w 604"/>
                  <a:gd name="T91" fmla="*/ 19 h 818"/>
                  <a:gd name="T92" fmla="*/ 262 w 604"/>
                  <a:gd name="T93" fmla="*/ 0 h 818"/>
                  <a:gd name="T94" fmla="*/ 234 w 604"/>
                  <a:gd name="T95" fmla="*/ 15 h 818"/>
                  <a:gd name="T96" fmla="*/ 202 w 604"/>
                  <a:gd name="T97" fmla="*/ 35 h 818"/>
                  <a:gd name="T98" fmla="*/ 167 w 604"/>
                  <a:gd name="T99" fmla="*/ 57 h 818"/>
                  <a:gd name="T100" fmla="*/ 132 w 604"/>
                  <a:gd name="T101" fmla="*/ 83 h 818"/>
                  <a:gd name="T102" fmla="*/ 97 w 604"/>
                  <a:gd name="T103" fmla="*/ 110 h 818"/>
                  <a:gd name="T104" fmla="*/ 67 w 604"/>
                  <a:gd name="T105" fmla="*/ 140 h 818"/>
                  <a:gd name="T106" fmla="*/ 41 w 604"/>
                  <a:gd name="T107" fmla="*/ 170 h 818"/>
                  <a:gd name="T108" fmla="*/ 22 w 604"/>
                  <a:gd name="T109" fmla="*/ 202 h 8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4"/>
                  <a:gd name="T166" fmla="*/ 0 h 818"/>
                  <a:gd name="T167" fmla="*/ 604 w 604"/>
                  <a:gd name="T168" fmla="*/ 818 h 8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4" h="818">
                    <a:moveTo>
                      <a:pt x="45" y="404"/>
                    </a:moveTo>
                    <a:lnTo>
                      <a:pt x="22" y="463"/>
                    </a:lnTo>
                    <a:lnTo>
                      <a:pt x="7" y="518"/>
                    </a:lnTo>
                    <a:lnTo>
                      <a:pt x="1" y="566"/>
                    </a:lnTo>
                    <a:lnTo>
                      <a:pt x="0" y="607"/>
                    </a:lnTo>
                    <a:lnTo>
                      <a:pt x="5" y="646"/>
                    </a:lnTo>
                    <a:lnTo>
                      <a:pt x="12" y="677"/>
                    </a:lnTo>
                    <a:lnTo>
                      <a:pt x="22" y="702"/>
                    </a:lnTo>
                    <a:lnTo>
                      <a:pt x="33" y="723"/>
                    </a:lnTo>
                    <a:lnTo>
                      <a:pt x="45" y="742"/>
                    </a:lnTo>
                    <a:lnTo>
                      <a:pt x="59" y="760"/>
                    </a:lnTo>
                    <a:lnTo>
                      <a:pt x="75" y="775"/>
                    </a:lnTo>
                    <a:lnTo>
                      <a:pt x="94" y="788"/>
                    </a:lnTo>
                    <a:lnTo>
                      <a:pt x="112" y="799"/>
                    </a:lnTo>
                    <a:lnTo>
                      <a:pt x="132" y="808"/>
                    </a:lnTo>
                    <a:lnTo>
                      <a:pt x="152" y="814"/>
                    </a:lnTo>
                    <a:lnTo>
                      <a:pt x="174" y="817"/>
                    </a:lnTo>
                    <a:lnTo>
                      <a:pt x="197" y="818"/>
                    </a:lnTo>
                    <a:lnTo>
                      <a:pt x="223" y="817"/>
                    </a:lnTo>
                    <a:lnTo>
                      <a:pt x="250" y="814"/>
                    </a:lnTo>
                    <a:lnTo>
                      <a:pt x="279" y="810"/>
                    </a:lnTo>
                    <a:lnTo>
                      <a:pt x="310" y="805"/>
                    </a:lnTo>
                    <a:lnTo>
                      <a:pt x="341" y="799"/>
                    </a:lnTo>
                    <a:lnTo>
                      <a:pt x="372" y="791"/>
                    </a:lnTo>
                    <a:lnTo>
                      <a:pt x="404" y="784"/>
                    </a:lnTo>
                    <a:lnTo>
                      <a:pt x="432" y="776"/>
                    </a:lnTo>
                    <a:lnTo>
                      <a:pt x="461" y="768"/>
                    </a:lnTo>
                    <a:lnTo>
                      <a:pt x="488" y="761"/>
                    </a:lnTo>
                    <a:lnTo>
                      <a:pt x="512" y="754"/>
                    </a:lnTo>
                    <a:lnTo>
                      <a:pt x="532" y="747"/>
                    </a:lnTo>
                    <a:lnTo>
                      <a:pt x="549" y="742"/>
                    </a:lnTo>
                    <a:lnTo>
                      <a:pt x="561" y="738"/>
                    </a:lnTo>
                    <a:lnTo>
                      <a:pt x="570" y="735"/>
                    </a:lnTo>
                    <a:lnTo>
                      <a:pt x="604" y="724"/>
                    </a:lnTo>
                    <a:lnTo>
                      <a:pt x="596" y="688"/>
                    </a:lnTo>
                    <a:lnTo>
                      <a:pt x="537" y="427"/>
                    </a:lnTo>
                    <a:lnTo>
                      <a:pt x="529" y="390"/>
                    </a:lnTo>
                    <a:lnTo>
                      <a:pt x="491" y="397"/>
                    </a:lnTo>
                    <a:lnTo>
                      <a:pt x="246" y="439"/>
                    </a:lnTo>
                    <a:lnTo>
                      <a:pt x="260" y="518"/>
                    </a:lnTo>
                    <a:lnTo>
                      <a:pt x="467" y="482"/>
                    </a:lnTo>
                    <a:lnTo>
                      <a:pt x="510" y="670"/>
                    </a:lnTo>
                    <a:lnTo>
                      <a:pt x="492" y="675"/>
                    </a:lnTo>
                    <a:lnTo>
                      <a:pt x="473" y="681"/>
                    </a:lnTo>
                    <a:lnTo>
                      <a:pt x="452" y="687"/>
                    </a:lnTo>
                    <a:lnTo>
                      <a:pt x="430" y="694"/>
                    </a:lnTo>
                    <a:lnTo>
                      <a:pt x="408" y="700"/>
                    </a:lnTo>
                    <a:lnTo>
                      <a:pt x="385" y="705"/>
                    </a:lnTo>
                    <a:lnTo>
                      <a:pt x="362" y="711"/>
                    </a:lnTo>
                    <a:lnTo>
                      <a:pt x="339" y="717"/>
                    </a:lnTo>
                    <a:lnTo>
                      <a:pt x="316" y="723"/>
                    </a:lnTo>
                    <a:lnTo>
                      <a:pt x="293" y="727"/>
                    </a:lnTo>
                    <a:lnTo>
                      <a:pt x="271" y="731"/>
                    </a:lnTo>
                    <a:lnTo>
                      <a:pt x="250" y="734"/>
                    </a:lnTo>
                    <a:lnTo>
                      <a:pt x="231" y="737"/>
                    </a:lnTo>
                    <a:lnTo>
                      <a:pt x="213" y="738"/>
                    </a:lnTo>
                    <a:lnTo>
                      <a:pt x="196" y="739"/>
                    </a:lnTo>
                    <a:lnTo>
                      <a:pt x="182" y="738"/>
                    </a:lnTo>
                    <a:lnTo>
                      <a:pt x="170" y="735"/>
                    </a:lnTo>
                    <a:lnTo>
                      <a:pt x="158" y="732"/>
                    </a:lnTo>
                    <a:lnTo>
                      <a:pt x="147" y="727"/>
                    </a:lnTo>
                    <a:lnTo>
                      <a:pt x="136" y="720"/>
                    </a:lnTo>
                    <a:lnTo>
                      <a:pt x="127" y="714"/>
                    </a:lnTo>
                    <a:lnTo>
                      <a:pt x="118" y="704"/>
                    </a:lnTo>
                    <a:lnTo>
                      <a:pt x="109" y="694"/>
                    </a:lnTo>
                    <a:lnTo>
                      <a:pt x="102" y="682"/>
                    </a:lnTo>
                    <a:lnTo>
                      <a:pt x="91" y="659"/>
                    </a:lnTo>
                    <a:lnTo>
                      <a:pt x="84" y="634"/>
                    </a:lnTo>
                    <a:lnTo>
                      <a:pt x="81" y="605"/>
                    </a:lnTo>
                    <a:lnTo>
                      <a:pt x="81" y="574"/>
                    </a:lnTo>
                    <a:lnTo>
                      <a:pt x="84" y="542"/>
                    </a:lnTo>
                    <a:lnTo>
                      <a:pt x="92" y="508"/>
                    </a:lnTo>
                    <a:lnTo>
                      <a:pt x="104" y="473"/>
                    </a:lnTo>
                    <a:lnTo>
                      <a:pt x="119" y="436"/>
                    </a:lnTo>
                    <a:lnTo>
                      <a:pt x="133" y="408"/>
                    </a:lnTo>
                    <a:lnTo>
                      <a:pt x="151" y="382"/>
                    </a:lnTo>
                    <a:lnTo>
                      <a:pt x="172" y="354"/>
                    </a:lnTo>
                    <a:lnTo>
                      <a:pt x="196" y="327"/>
                    </a:lnTo>
                    <a:lnTo>
                      <a:pt x="224" y="301"/>
                    </a:lnTo>
                    <a:lnTo>
                      <a:pt x="253" y="276"/>
                    </a:lnTo>
                    <a:lnTo>
                      <a:pt x="283" y="250"/>
                    </a:lnTo>
                    <a:lnTo>
                      <a:pt x="314" y="226"/>
                    </a:lnTo>
                    <a:lnTo>
                      <a:pt x="346" y="203"/>
                    </a:lnTo>
                    <a:lnTo>
                      <a:pt x="379" y="180"/>
                    </a:lnTo>
                    <a:lnTo>
                      <a:pt x="412" y="159"/>
                    </a:lnTo>
                    <a:lnTo>
                      <a:pt x="443" y="140"/>
                    </a:lnTo>
                    <a:lnTo>
                      <a:pt x="474" y="120"/>
                    </a:lnTo>
                    <a:lnTo>
                      <a:pt x="503" y="104"/>
                    </a:lnTo>
                    <a:lnTo>
                      <a:pt x="530" y="88"/>
                    </a:lnTo>
                    <a:lnTo>
                      <a:pt x="556" y="74"/>
                    </a:lnTo>
                    <a:lnTo>
                      <a:pt x="545" y="57"/>
                    </a:lnTo>
                    <a:lnTo>
                      <a:pt x="537" y="38"/>
                    </a:lnTo>
                    <a:lnTo>
                      <a:pt x="529" y="20"/>
                    </a:lnTo>
                    <a:lnTo>
                      <a:pt x="523" y="0"/>
                    </a:lnTo>
                    <a:lnTo>
                      <a:pt x="497" y="15"/>
                    </a:lnTo>
                    <a:lnTo>
                      <a:pt x="468" y="31"/>
                    </a:lnTo>
                    <a:lnTo>
                      <a:pt x="437" y="50"/>
                    </a:lnTo>
                    <a:lnTo>
                      <a:pt x="404" y="69"/>
                    </a:lnTo>
                    <a:lnTo>
                      <a:pt x="369" y="91"/>
                    </a:lnTo>
                    <a:lnTo>
                      <a:pt x="334" y="114"/>
                    </a:lnTo>
                    <a:lnTo>
                      <a:pt x="299" y="139"/>
                    </a:lnTo>
                    <a:lnTo>
                      <a:pt x="264" y="165"/>
                    </a:lnTo>
                    <a:lnTo>
                      <a:pt x="228" y="192"/>
                    </a:lnTo>
                    <a:lnTo>
                      <a:pt x="195" y="220"/>
                    </a:lnTo>
                    <a:lnTo>
                      <a:pt x="164" y="249"/>
                    </a:lnTo>
                    <a:lnTo>
                      <a:pt x="134" y="279"/>
                    </a:lnTo>
                    <a:lnTo>
                      <a:pt x="106" y="309"/>
                    </a:lnTo>
                    <a:lnTo>
                      <a:pt x="82" y="340"/>
                    </a:lnTo>
                    <a:lnTo>
                      <a:pt x="61" y="371"/>
                    </a:lnTo>
                    <a:lnTo>
                      <a:pt x="45" y="40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4" name="Freeform 15"/>
              <p:cNvSpPr>
                <a:spLocks/>
              </p:cNvSpPr>
              <p:nvPr/>
            </p:nvSpPr>
            <p:spPr bwMode="auto">
              <a:xfrm>
                <a:off x="4925" y="2842"/>
                <a:ext cx="301" cy="409"/>
              </a:xfrm>
              <a:custGeom>
                <a:avLst/>
                <a:gdLst>
                  <a:gd name="T0" fmla="*/ 271 w 602"/>
                  <a:gd name="T1" fmla="*/ 186 h 818"/>
                  <a:gd name="T2" fmla="*/ 248 w 602"/>
                  <a:gd name="T3" fmla="*/ 155 h 818"/>
                  <a:gd name="T4" fmla="*/ 220 w 602"/>
                  <a:gd name="T5" fmla="*/ 124 h 818"/>
                  <a:gd name="T6" fmla="*/ 187 w 602"/>
                  <a:gd name="T7" fmla="*/ 96 h 818"/>
                  <a:gd name="T8" fmla="*/ 152 w 602"/>
                  <a:gd name="T9" fmla="*/ 70 h 818"/>
                  <a:gd name="T10" fmla="*/ 117 w 602"/>
                  <a:gd name="T11" fmla="*/ 46 h 818"/>
                  <a:gd name="T12" fmla="*/ 83 w 602"/>
                  <a:gd name="T13" fmla="*/ 25 h 818"/>
                  <a:gd name="T14" fmla="*/ 53 w 602"/>
                  <a:gd name="T15" fmla="*/ 7 h 818"/>
                  <a:gd name="T16" fmla="*/ 37 w 602"/>
                  <a:gd name="T17" fmla="*/ 10 h 818"/>
                  <a:gd name="T18" fmla="*/ 28 w 602"/>
                  <a:gd name="T19" fmla="*/ 28 h 818"/>
                  <a:gd name="T20" fmla="*/ 37 w 602"/>
                  <a:gd name="T21" fmla="*/ 44 h 818"/>
                  <a:gd name="T22" fmla="*/ 65 w 602"/>
                  <a:gd name="T23" fmla="*/ 60 h 818"/>
                  <a:gd name="T24" fmla="*/ 96 w 602"/>
                  <a:gd name="T25" fmla="*/ 80 h 818"/>
                  <a:gd name="T26" fmla="*/ 129 w 602"/>
                  <a:gd name="T27" fmla="*/ 102 h 818"/>
                  <a:gd name="T28" fmla="*/ 160 w 602"/>
                  <a:gd name="T29" fmla="*/ 125 h 818"/>
                  <a:gd name="T30" fmla="*/ 190 w 602"/>
                  <a:gd name="T31" fmla="*/ 151 h 818"/>
                  <a:gd name="T32" fmla="*/ 215 w 602"/>
                  <a:gd name="T33" fmla="*/ 177 h 818"/>
                  <a:gd name="T34" fmla="*/ 235 w 602"/>
                  <a:gd name="T35" fmla="*/ 204 h 818"/>
                  <a:gd name="T36" fmla="*/ 250 w 602"/>
                  <a:gd name="T37" fmla="*/ 236 h 818"/>
                  <a:gd name="T38" fmla="*/ 259 w 602"/>
                  <a:gd name="T39" fmla="*/ 271 h 818"/>
                  <a:gd name="T40" fmla="*/ 262 w 602"/>
                  <a:gd name="T41" fmla="*/ 303 h 818"/>
                  <a:gd name="T42" fmla="*/ 256 w 602"/>
                  <a:gd name="T43" fmla="*/ 330 h 818"/>
                  <a:gd name="T44" fmla="*/ 247 w 602"/>
                  <a:gd name="T45" fmla="*/ 347 h 818"/>
                  <a:gd name="T46" fmla="*/ 238 w 602"/>
                  <a:gd name="T47" fmla="*/ 357 h 818"/>
                  <a:gd name="T48" fmla="*/ 228 w 602"/>
                  <a:gd name="T49" fmla="*/ 364 h 818"/>
                  <a:gd name="T50" fmla="*/ 217 w 602"/>
                  <a:gd name="T51" fmla="*/ 368 h 818"/>
                  <a:gd name="T52" fmla="*/ 204 w 602"/>
                  <a:gd name="T53" fmla="*/ 370 h 818"/>
                  <a:gd name="T54" fmla="*/ 186 w 602"/>
                  <a:gd name="T55" fmla="*/ 369 h 818"/>
                  <a:gd name="T56" fmla="*/ 166 w 602"/>
                  <a:gd name="T57" fmla="*/ 366 h 818"/>
                  <a:gd name="T58" fmla="*/ 144 w 602"/>
                  <a:gd name="T59" fmla="*/ 362 h 818"/>
                  <a:gd name="T60" fmla="*/ 121 w 602"/>
                  <a:gd name="T61" fmla="*/ 356 h 818"/>
                  <a:gd name="T62" fmla="*/ 98 w 602"/>
                  <a:gd name="T63" fmla="*/ 350 h 818"/>
                  <a:gd name="T64" fmla="*/ 75 w 602"/>
                  <a:gd name="T65" fmla="*/ 344 h 818"/>
                  <a:gd name="T66" fmla="*/ 55 w 602"/>
                  <a:gd name="T67" fmla="*/ 338 h 818"/>
                  <a:gd name="T68" fmla="*/ 68 w 602"/>
                  <a:gd name="T69" fmla="*/ 241 h 818"/>
                  <a:gd name="T70" fmla="*/ 178 w 602"/>
                  <a:gd name="T71" fmla="*/ 219 h 818"/>
                  <a:gd name="T72" fmla="*/ 38 w 602"/>
                  <a:gd name="T73" fmla="*/ 195 h 818"/>
                  <a:gd name="T74" fmla="*/ 4 w 602"/>
                  <a:gd name="T75" fmla="*/ 344 h 818"/>
                  <a:gd name="T76" fmla="*/ 17 w 602"/>
                  <a:gd name="T77" fmla="*/ 368 h 818"/>
                  <a:gd name="T78" fmla="*/ 27 w 602"/>
                  <a:gd name="T79" fmla="*/ 371 h 818"/>
                  <a:gd name="T80" fmla="*/ 46 w 602"/>
                  <a:gd name="T81" fmla="*/ 377 h 818"/>
                  <a:gd name="T82" fmla="*/ 72 w 602"/>
                  <a:gd name="T83" fmla="*/ 384 h 818"/>
                  <a:gd name="T84" fmla="*/ 100 w 602"/>
                  <a:gd name="T85" fmla="*/ 392 h 818"/>
                  <a:gd name="T86" fmla="*/ 131 w 602"/>
                  <a:gd name="T87" fmla="*/ 400 h 818"/>
                  <a:gd name="T88" fmla="*/ 162 w 602"/>
                  <a:gd name="T89" fmla="*/ 405 h 818"/>
                  <a:gd name="T90" fmla="*/ 190 w 602"/>
                  <a:gd name="T91" fmla="*/ 409 h 818"/>
                  <a:gd name="T92" fmla="*/ 215 w 602"/>
                  <a:gd name="T93" fmla="*/ 409 h 818"/>
                  <a:gd name="T94" fmla="*/ 236 w 602"/>
                  <a:gd name="T95" fmla="*/ 404 h 818"/>
                  <a:gd name="T96" fmla="*/ 255 w 602"/>
                  <a:gd name="T97" fmla="*/ 394 h 818"/>
                  <a:gd name="T98" fmla="*/ 272 w 602"/>
                  <a:gd name="T99" fmla="*/ 380 h 818"/>
                  <a:gd name="T100" fmla="*/ 286 w 602"/>
                  <a:gd name="T101" fmla="*/ 362 h 818"/>
                  <a:gd name="T102" fmla="*/ 296 w 602"/>
                  <a:gd name="T103" fmla="*/ 339 h 818"/>
                  <a:gd name="T104" fmla="*/ 301 w 602"/>
                  <a:gd name="T105" fmla="*/ 304 h 818"/>
                  <a:gd name="T106" fmla="*/ 298 w 602"/>
                  <a:gd name="T107" fmla="*/ 259 h 818"/>
                  <a:gd name="T108" fmla="*/ 279 w 602"/>
                  <a:gd name="T109" fmla="*/ 202 h 8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2"/>
                  <a:gd name="T166" fmla="*/ 0 h 818"/>
                  <a:gd name="T167" fmla="*/ 602 w 602"/>
                  <a:gd name="T168" fmla="*/ 818 h 8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2" h="818">
                    <a:moveTo>
                      <a:pt x="557" y="404"/>
                    </a:moveTo>
                    <a:lnTo>
                      <a:pt x="541" y="371"/>
                    </a:lnTo>
                    <a:lnTo>
                      <a:pt x="521" y="340"/>
                    </a:lnTo>
                    <a:lnTo>
                      <a:pt x="496" y="309"/>
                    </a:lnTo>
                    <a:lnTo>
                      <a:pt x="470" y="279"/>
                    </a:lnTo>
                    <a:lnTo>
                      <a:pt x="440" y="249"/>
                    </a:lnTo>
                    <a:lnTo>
                      <a:pt x="408" y="220"/>
                    </a:lnTo>
                    <a:lnTo>
                      <a:pt x="374" y="192"/>
                    </a:lnTo>
                    <a:lnTo>
                      <a:pt x="340" y="165"/>
                    </a:lnTo>
                    <a:lnTo>
                      <a:pt x="305" y="139"/>
                    </a:lnTo>
                    <a:lnTo>
                      <a:pt x="269" y="114"/>
                    </a:lnTo>
                    <a:lnTo>
                      <a:pt x="235" y="91"/>
                    </a:lnTo>
                    <a:lnTo>
                      <a:pt x="200" y="69"/>
                    </a:lnTo>
                    <a:lnTo>
                      <a:pt x="167" y="50"/>
                    </a:lnTo>
                    <a:lnTo>
                      <a:pt x="136" y="31"/>
                    </a:lnTo>
                    <a:lnTo>
                      <a:pt x="107" y="15"/>
                    </a:lnTo>
                    <a:lnTo>
                      <a:pt x="80" y="0"/>
                    </a:lnTo>
                    <a:lnTo>
                      <a:pt x="73" y="20"/>
                    </a:lnTo>
                    <a:lnTo>
                      <a:pt x="66" y="38"/>
                    </a:lnTo>
                    <a:lnTo>
                      <a:pt x="57" y="57"/>
                    </a:lnTo>
                    <a:lnTo>
                      <a:pt x="48" y="74"/>
                    </a:lnTo>
                    <a:lnTo>
                      <a:pt x="73" y="88"/>
                    </a:lnTo>
                    <a:lnTo>
                      <a:pt x="101" y="104"/>
                    </a:lnTo>
                    <a:lnTo>
                      <a:pt x="130" y="120"/>
                    </a:lnTo>
                    <a:lnTo>
                      <a:pt x="161" y="140"/>
                    </a:lnTo>
                    <a:lnTo>
                      <a:pt x="192" y="159"/>
                    </a:lnTo>
                    <a:lnTo>
                      <a:pt x="224" y="180"/>
                    </a:lnTo>
                    <a:lnTo>
                      <a:pt x="257" y="203"/>
                    </a:lnTo>
                    <a:lnTo>
                      <a:pt x="289" y="226"/>
                    </a:lnTo>
                    <a:lnTo>
                      <a:pt x="321" y="250"/>
                    </a:lnTo>
                    <a:lnTo>
                      <a:pt x="351" y="276"/>
                    </a:lnTo>
                    <a:lnTo>
                      <a:pt x="380" y="301"/>
                    </a:lnTo>
                    <a:lnTo>
                      <a:pt x="406" y="327"/>
                    </a:lnTo>
                    <a:lnTo>
                      <a:pt x="431" y="354"/>
                    </a:lnTo>
                    <a:lnTo>
                      <a:pt x="453" y="382"/>
                    </a:lnTo>
                    <a:lnTo>
                      <a:pt x="471" y="408"/>
                    </a:lnTo>
                    <a:lnTo>
                      <a:pt x="485" y="436"/>
                    </a:lnTo>
                    <a:lnTo>
                      <a:pt x="500" y="473"/>
                    </a:lnTo>
                    <a:lnTo>
                      <a:pt x="510" y="508"/>
                    </a:lnTo>
                    <a:lnTo>
                      <a:pt x="518" y="542"/>
                    </a:lnTo>
                    <a:lnTo>
                      <a:pt x="523" y="574"/>
                    </a:lnTo>
                    <a:lnTo>
                      <a:pt x="523" y="605"/>
                    </a:lnTo>
                    <a:lnTo>
                      <a:pt x="519" y="634"/>
                    </a:lnTo>
                    <a:lnTo>
                      <a:pt x="512" y="659"/>
                    </a:lnTo>
                    <a:lnTo>
                      <a:pt x="501" y="682"/>
                    </a:lnTo>
                    <a:lnTo>
                      <a:pt x="494" y="694"/>
                    </a:lnTo>
                    <a:lnTo>
                      <a:pt x="486" y="704"/>
                    </a:lnTo>
                    <a:lnTo>
                      <a:pt x="477" y="714"/>
                    </a:lnTo>
                    <a:lnTo>
                      <a:pt x="466" y="720"/>
                    </a:lnTo>
                    <a:lnTo>
                      <a:pt x="456" y="727"/>
                    </a:lnTo>
                    <a:lnTo>
                      <a:pt x="446" y="732"/>
                    </a:lnTo>
                    <a:lnTo>
                      <a:pt x="434" y="735"/>
                    </a:lnTo>
                    <a:lnTo>
                      <a:pt x="421" y="738"/>
                    </a:lnTo>
                    <a:lnTo>
                      <a:pt x="408" y="739"/>
                    </a:lnTo>
                    <a:lnTo>
                      <a:pt x="390" y="738"/>
                    </a:lnTo>
                    <a:lnTo>
                      <a:pt x="373" y="737"/>
                    </a:lnTo>
                    <a:lnTo>
                      <a:pt x="353" y="734"/>
                    </a:lnTo>
                    <a:lnTo>
                      <a:pt x="333" y="731"/>
                    </a:lnTo>
                    <a:lnTo>
                      <a:pt x="311" y="727"/>
                    </a:lnTo>
                    <a:lnTo>
                      <a:pt x="288" y="723"/>
                    </a:lnTo>
                    <a:lnTo>
                      <a:pt x="265" y="717"/>
                    </a:lnTo>
                    <a:lnTo>
                      <a:pt x="242" y="711"/>
                    </a:lnTo>
                    <a:lnTo>
                      <a:pt x="219" y="705"/>
                    </a:lnTo>
                    <a:lnTo>
                      <a:pt x="196" y="700"/>
                    </a:lnTo>
                    <a:lnTo>
                      <a:pt x="173" y="694"/>
                    </a:lnTo>
                    <a:lnTo>
                      <a:pt x="151" y="687"/>
                    </a:lnTo>
                    <a:lnTo>
                      <a:pt x="130" y="681"/>
                    </a:lnTo>
                    <a:lnTo>
                      <a:pt x="111" y="675"/>
                    </a:lnTo>
                    <a:lnTo>
                      <a:pt x="93" y="670"/>
                    </a:lnTo>
                    <a:lnTo>
                      <a:pt x="136" y="482"/>
                    </a:lnTo>
                    <a:lnTo>
                      <a:pt x="344" y="518"/>
                    </a:lnTo>
                    <a:lnTo>
                      <a:pt x="357" y="439"/>
                    </a:lnTo>
                    <a:lnTo>
                      <a:pt x="111" y="397"/>
                    </a:lnTo>
                    <a:lnTo>
                      <a:pt x="75" y="390"/>
                    </a:lnTo>
                    <a:lnTo>
                      <a:pt x="66" y="427"/>
                    </a:lnTo>
                    <a:lnTo>
                      <a:pt x="8" y="688"/>
                    </a:lnTo>
                    <a:lnTo>
                      <a:pt x="0" y="724"/>
                    </a:lnTo>
                    <a:lnTo>
                      <a:pt x="34" y="735"/>
                    </a:lnTo>
                    <a:lnTo>
                      <a:pt x="42" y="738"/>
                    </a:lnTo>
                    <a:lnTo>
                      <a:pt x="55" y="742"/>
                    </a:lnTo>
                    <a:lnTo>
                      <a:pt x="72" y="747"/>
                    </a:lnTo>
                    <a:lnTo>
                      <a:pt x="93" y="754"/>
                    </a:lnTo>
                    <a:lnTo>
                      <a:pt x="116" y="761"/>
                    </a:lnTo>
                    <a:lnTo>
                      <a:pt x="143" y="768"/>
                    </a:lnTo>
                    <a:lnTo>
                      <a:pt x="171" y="776"/>
                    </a:lnTo>
                    <a:lnTo>
                      <a:pt x="201" y="784"/>
                    </a:lnTo>
                    <a:lnTo>
                      <a:pt x="231" y="791"/>
                    </a:lnTo>
                    <a:lnTo>
                      <a:pt x="262" y="799"/>
                    </a:lnTo>
                    <a:lnTo>
                      <a:pt x="295" y="805"/>
                    </a:lnTo>
                    <a:lnTo>
                      <a:pt x="325" y="810"/>
                    </a:lnTo>
                    <a:lnTo>
                      <a:pt x="353" y="814"/>
                    </a:lnTo>
                    <a:lnTo>
                      <a:pt x="381" y="817"/>
                    </a:lnTo>
                    <a:lnTo>
                      <a:pt x="406" y="818"/>
                    </a:lnTo>
                    <a:lnTo>
                      <a:pt x="430" y="817"/>
                    </a:lnTo>
                    <a:lnTo>
                      <a:pt x="451" y="814"/>
                    </a:lnTo>
                    <a:lnTo>
                      <a:pt x="472" y="808"/>
                    </a:lnTo>
                    <a:lnTo>
                      <a:pt x="492" y="799"/>
                    </a:lnTo>
                    <a:lnTo>
                      <a:pt x="510" y="788"/>
                    </a:lnTo>
                    <a:lnTo>
                      <a:pt x="527" y="775"/>
                    </a:lnTo>
                    <a:lnTo>
                      <a:pt x="544" y="760"/>
                    </a:lnTo>
                    <a:lnTo>
                      <a:pt x="559" y="742"/>
                    </a:lnTo>
                    <a:lnTo>
                      <a:pt x="571" y="723"/>
                    </a:lnTo>
                    <a:lnTo>
                      <a:pt x="582" y="702"/>
                    </a:lnTo>
                    <a:lnTo>
                      <a:pt x="591" y="677"/>
                    </a:lnTo>
                    <a:lnTo>
                      <a:pt x="599" y="646"/>
                    </a:lnTo>
                    <a:lnTo>
                      <a:pt x="602" y="607"/>
                    </a:lnTo>
                    <a:lnTo>
                      <a:pt x="602" y="566"/>
                    </a:lnTo>
                    <a:lnTo>
                      <a:pt x="595" y="518"/>
                    </a:lnTo>
                    <a:lnTo>
                      <a:pt x="580" y="463"/>
                    </a:lnTo>
                    <a:lnTo>
                      <a:pt x="557" y="40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5" name="Freeform 16"/>
              <p:cNvSpPr>
                <a:spLocks/>
              </p:cNvSpPr>
              <p:nvPr/>
            </p:nvSpPr>
            <p:spPr bwMode="auto">
              <a:xfrm>
                <a:off x="4698" y="2970"/>
                <a:ext cx="242" cy="261"/>
              </a:xfrm>
              <a:custGeom>
                <a:avLst/>
                <a:gdLst>
                  <a:gd name="T0" fmla="*/ 194 w 485"/>
                  <a:gd name="T1" fmla="*/ 139 h 522"/>
                  <a:gd name="T2" fmla="*/ 191 w 485"/>
                  <a:gd name="T3" fmla="*/ 139 h 522"/>
                  <a:gd name="T4" fmla="*/ 183 w 485"/>
                  <a:gd name="T5" fmla="*/ 137 h 522"/>
                  <a:gd name="T6" fmla="*/ 173 w 485"/>
                  <a:gd name="T7" fmla="*/ 134 h 522"/>
                  <a:gd name="T8" fmla="*/ 161 w 485"/>
                  <a:gd name="T9" fmla="*/ 130 h 522"/>
                  <a:gd name="T10" fmla="*/ 149 w 485"/>
                  <a:gd name="T11" fmla="*/ 125 h 522"/>
                  <a:gd name="T12" fmla="*/ 140 w 485"/>
                  <a:gd name="T13" fmla="*/ 120 h 522"/>
                  <a:gd name="T14" fmla="*/ 133 w 485"/>
                  <a:gd name="T15" fmla="*/ 114 h 522"/>
                  <a:gd name="T16" fmla="*/ 130 w 485"/>
                  <a:gd name="T17" fmla="*/ 107 h 522"/>
                  <a:gd name="T18" fmla="*/ 133 w 485"/>
                  <a:gd name="T19" fmla="*/ 99 h 522"/>
                  <a:gd name="T20" fmla="*/ 139 w 485"/>
                  <a:gd name="T21" fmla="*/ 91 h 522"/>
                  <a:gd name="T22" fmla="*/ 148 w 485"/>
                  <a:gd name="T23" fmla="*/ 84 h 522"/>
                  <a:gd name="T24" fmla="*/ 158 w 485"/>
                  <a:gd name="T25" fmla="*/ 76 h 522"/>
                  <a:gd name="T26" fmla="*/ 170 w 485"/>
                  <a:gd name="T27" fmla="*/ 70 h 522"/>
                  <a:gd name="T28" fmla="*/ 182 w 485"/>
                  <a:gd name="T29" fmla="*/ 65 h 522"/>
                  <a:gd name="T30" fmla="*/ 194 w 485"/>
                  <a:gd name="T31" fmla="*/ 62 h 522"/>
                  <a:gd name="T32" fmla="*/ 205 w 485"/>
                  <a:gd name="T33" fmla="*/ 62 h 522"/>
                  <a:gd name="T34" fmla="*/ 210 w 485"/>
                  <a:gd name="T35" fmla="*/ 63 h 522"/>
                  <a:gd name="T36" fmla="*/ 214 w 485"/>
                  <a:gd name="T37" fmla="*/ 65 h 522"/>
                  <a:gd name="T38" fmla="*/ 219 w 485"/>
                  <a:gd name="T39" fmla="*/ 66 h 522"/>
                  <a:gd name="T40" fmla="*/ 223 w 485"/>
                  <a:gd name="T41" fmla="*/ 68 h 522"/>
                  <a:gd name="T42" fmla="*/ 227 w 485"/>
                  <a:gd name="T43" fmla="*/ 69 h 522"/>
                  <a:gd name="T44" fmla="*/ 230 w 485"/>
                  <a:gd name="T45" fmla="*/ 71 h 522"/>
                  <a:gd name="T46" fmla="*/ 233 w 485"/>
                  <a:gd name="T47" fmla="*/ 74 h 522"/>
                  <a:gd name="T48" fmla="*/ 236 w 485"/>
                  <a:gd name="T49" fmla="*/ 75 h 522"/>
                  <a:gd name="T50" fmla="*/ 242 w 485"/>
                  <a:gd name="T51" fmla="*/ 0 h 522"/>
                  <a:gd name="T52" fmla="*/ 0 w 485"/>
                  <a:gd name="T53" fmla="*/ 0 h 522"/>
                  <a:gd name="T54" fmla="*/ 5 w 485"/>
                  <a:gd name="T55" fmla="*/ 73 h 522"/>
                  <a:gd name="T56" fmla="*/ 8 w 485"/>
                  <a:gd name="T57" fmla="*/ 71 h 522"/>
                  <a:gd name="T58" fmla="*/ 11 w 485"/>
                  <a:gd name="T59" fmla="*/ 69 h 522"/>
                  <a:gd name="T60" fmla="*/ 14 w 485"/>
                  <a:gd name="T61" fmla="*/ 68 h 522"/>
                  <a:gd name="T62" fmla="*/ 17 w 485"/>
                  <a:gd name="T63" fmla="*/ 67 h 522"/>
                  <a:gd name="T64" fmla="*/ 21 w 485"/>
                  <a:gd name="T65" fmla="*/ 65 h 522"/>
                  <a:gd name="T66" fmla="*/ 25 w 485"/>
                  <a:gd name="T67" fmla="*/ 64 h 522"/>
                  <a:gd name="T68" fmla="*/ 29 w 485"/>
                  <a:gd name="T69" fmla="*/ 63 h 522"/>
                  <a:gd name="T70" fmla="*/ 33 w 485"/>
                  <a:gd name="T71" fmla="*/ 62 h 522"/>
                  <a:gd name="T72" fmla="*/ 45 w 485"/>
                  <a:gd name="T73" fmla="*/ 62 h 522"/>
                  <a:gd name="T74" fmla="*/ 57 w 485"/>
                  <a:gd name="T75" fmla="*/ 65 h 522"/>
                  <a:gd name="T76" fmla="*/ 69 w 485"/>
                  <a:gd name="T77" fmla="*/ 70 h 522"/>
                  <a:gd name="T78" fmla="*/ 80 w 485"/>
                  <a:gd name="T79" fmla="*/ 76 h 522"/>
                  <a:gd name="T80" fmla="*/ 91 w 485"/>
                  <a:gd name="T81" fmla="*/ 84 h 522"/>
                  <a:gd name="T82" fmla="*/ 99 w 485"/>
                  <a:gd name="T83" fmla="*/ 91 h 522"/>
                  <a:gd name="T84" fmla="*/ 106 w 485"/>
                  <a:gd name="T85" fmla="*/ 99 h 522"/>
                  <a:gd name="T86" fmla="*/ 108 w 485"/>
                  <a:gd name="T87" fmla="*/ 107 h 522"/>
                  <a:gd name="T88" fmla="*/ 106 w 485"/>
                  <a:gd name="T89" fmla="*/ 114 h 522"/>
                  <a:gd name="T90" fmla="*/ 99 w 485"/>
                  <a:gd name="T91" fmla="*/ 120 h 522"/>
                  <a:gd name="T92" fmla="*/ 89 w 485"/>
                  <a:gd name="T93" fmla="*/ 125 h 522"/>
                  <a:gd name="T94" fmla="*/ 77 w 485"/>
                  <a:gd name="T95" fmla="*/ 130 h 522"/>
                  <a:gd name="T96" fmla="*/ 65 w 485"/>
                  <a:gd name="T97" fmla="*/ 134 h 522"/>
                  <a:gd name="T98" fmla="*/ 55 w 485"/>
                  <a:gd name="T99" fmla="*/ 137 h 522"/>
                  <a:gd name="T100" fmla="*/ 47 w 485"/>
                  <a:gd name="T101" fmla="*/ 139 h 522"/>
                  <a:gd name="T102" fmla="*/ 45 w 485"/>
                  <a:gd name="T103" fmla="*/ 139 h 522"/>
                  <a:gd name="T104" fmla="*/ 13 w 485"/>
                  <a:gd name="T105" fmla="*/ 170 h 522"/>
                  <a:gd name="T106" fmla="*/ 20 w 485"/>
                  <a:gd name="T107" fmla="*/ 261 h 522"/>
                  <a:gd name="T108" fmla="*/ 222 w 485"/>
                  <a:gd name="T109" fmla="*/ 261 h 522"/>
                  <a:gd name="T110" fmla="*/ 228 w 485"/>
                  <a:gd name="T111" fmla="*/ 174 h 522"/>
                  <a:gd name="T112" fmla="*/ 194 w 485"/>
                  <a:gd name="T113" fmla="*/ 139 h 5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5"/>
                  <a:gd name="T172" fmla="*/ 0 h 522"/>
                  <a:gd name="T173" fmla="*/ 485 w 485"/>
                  <a:gd name="T174" fmla="*/ 522 h 5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5" h="522">
                    <a:moveTo>
                      <a:pt x="388" y="279"/>
                    </a:moveTo>
                    <a:lnTo>
                      <a:pt x="382" y="278"/>
                    </a:lnTo>
                    <a:lnTo>
                      <a:pt x="367" y="274"/>
                    </a:lnTo>
                    <a:lnTo>
                      <a:pt x="346" y="269"/>
                    </a:lnTo>
                    <a:lnTo>
                      <a:pt x="323" y="260"/>
                    </a:lnTo>
                    <a:lnTo>
                      <a:pt x="299" y="251"/>
                    </a:lnTo>
                    <a:lnTo>
                      <a:pt x="280" y="241"/>
                    </a:lnTo>
                    <a:lnTo>
                      <a:pt x="266" y="228"/>
                    </a:lnTo>
                    <a:lnTo>
                      <a:pt x="261" y="214"/>
                    </a:lnTo>
                    <a:lnTo>
                      <a:pt x="267" y="199"/>
                    </a:lnTo>
                    <a:lnTo>
                      <a:pt x="278" y="183"/>
                    </a:lnTo>
                    <a:lnTo>
                      <a:pt x="296" y="168"/>
                    </a:lnTo>
                    <a:lnTo>
                      <a:pt x="317" y="153"/>
                    </a:lnTo>
                    <a:lnTo>
                      <a:pt x="340" y="141"/>
                    </a:lnTo>
                    <a:lnTo>
                      <a:pt x="364" y="130"/>
                    </a:lnTo>
                    <a:lnTo>
                      <a:pt x="388" y="124"/>
                    </a:lnTo>
                    <a:lnTo>
                      <a:pt x="410" y="124"/>
                    </a:lnTo>
                    <a:lnTo>
                      <a:pt x="420" y="127"/>
                    </a:lnTo>
                    <a:lnTo>
                      <a:pt x="429" y="129"/>
                    </a:lnTo>
                    <a:lnTo>
                      <a:pt x="439" y="133"/>
                    </a:lnTo>
                    <a:lnTo>
                      <a:pt x="447" y="136"/>
                    </a:lnTo>
                    <a:lnTo>
                      <a:pt x="454" y="139"/>
                    </a:lnTo>
                    <a:lnTo>
                      <a:pt x="461" y="143"/>
                    </a:lnTo>
                    <a:lnTo>
                      <a:pt x="467" y="148"/>
                    </a:lnTo>
                    <a:lnTo>
                      <a:pt x="473" y="151"/>
                    </a:lnTo>
                    <a:lnTo>
                      <a:pt x="485" y="0"/>
                    </a:lnTo>
                    <a:lnTo>
                      <a:pt x="0" y="0"/>
                    </a:lnTo>
                    <a:lnTo>
                      <a:pt x="11" y="146"/>
                    </a:lnTo>
                    <a:lnTo>
                      <a:pt x="17" y="143"/>
                    </a:lnTo>
                    <a:lnTo>
                      <a:pt x="23" y="139"/>
                    </a:lnTo>
                    <a:lnTo>
                      <a:pt x="28" y="136"/>
                    </a:lnTo>
                    <a:lnTo>
                      <a:pt x="35" y="134"/>
                    </a:lnTo>
                    <a:lnTo>
                      <a:pt x="42" y="130"/>
                    </a:lnTo>
                    <a:lnTo>
                      <a:pt x="50" y="128"/>
                    </a:lnTo>
                    <a:lnTo>
                      <a:pt x="58" y="126"/>
                    </a:lnTo>
                    <a:lnTo>
                      <a:pt x="66" y="124"/>
                    </a:lnTo>
                    <a:lnTo>
                      <a:pt x="90" y="124"/>
                    </a:lnTo>
                    <a:lnTo>
                      <a:pt x="114" y="130"/>
                    </a:lnTo>
                    <a:lnTo>
                      <a:pt x="138" y="141"/>
                    </a:lnTo>
                    <a:lnTo>
                      <a:pt x="161" y="153"/>
                    </a:lnTo>
                    <a:lnTo>
                      <a:pt x="182" y="168"/>
                    </a:lnTo>
                    <a:lnTo>
                      <a:pt x="199" y="183"/>
                    </a:lnTo>
                    <a:lnTo>
                      <a:pt x="212" y="199"/>
                    </a:lnTo>
                    <a:lnTo>
                      <a:pt x="216" y="214"/>
                    </a:lnTo>
                    <a:lnTo>
                      <a:pt x="212" y="228"/>
                    </a:lnTo>
                    <a:lnTo>
                      <a:pt x="199" y="241"/>
                    </a:lnTo>
                    <a:lnTo>
                      <a:pt x="178" y="251"/>
                    </a:lnTo>
                    <a:lnTo>
                      <a:pt x="155" y="260"/>
                    </a:lnTo>
                    <a:lnTo>
                      <a:pt x="131" y="269"/>
                    </a:lnTo>
                    <a:lnTo>
                      <a:pt x="110" y="274"/>
                    </a:lnTo>
                    <a:lnTo>
                      <a:pt x="95" y="278"/>
                    </a:lnTo>
                    <a:lnTo>
                      <a:pt x="90" y="279"/>
                    </a:lnTo>
                    <a:lnTo>
                      <a:pt x="26" y="341"/>
                    </a:lnTo>
                    <a:lnTo>
                      <a:pt x="41" y="522"/>
                    </a:lnTo>
                    <a:lnTo>
                      <a:pt x="444" y="522"/>
                    </a:lnTo>
                    <a:lnTo>
                      <a:pt x="457" y="348"/>
                    </a:lnTo>
                    <a:lnTo>
                      <a:pt x="388" y="27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6" name="Freeform 17"/>
              <p:cNvSpPr>
                <a:spLocks/>
              </p:cNvSpPr>
              <p:nvPr/>
            </p:nvSpPr>
            <p:spPr bwMode="auto">
              <a:xfrm>
                <a:off x="4530" y="2334"/>
                <a:ext cx="144" cy="281"/>
              </a:xfrm>
              <a:custGeom>
                <a:avLst/>
                <a:gdLst>
                  <a:gd name="T0" fmla="*/ 1 w 287"/>
                  <a:gd name="T1" fmla="*/ 87 h 561"/>
                  <a:gd name="T2" fmla="*/ 14 w 287"/>
                  <a:gd name="T3" fmla="*/ 65 h 561"/>
                  <a:gd name="T4" fmla="*/ 25 w 287"/>
                  <a:gd name="T5" fmla="*/ 54 h 561"/>
                  <a:gd name="T6" fmla="*/ 26 w 287"/>
                  <a:gd name="T7" fmla="*/ 20 h 561"/>
                  <a:gd name="T8" fmla="*/ 28 w 287"/>
                  <a:gd name="T9" fmla="*/ 4 h 561"/>
                  <a:gd name="T10" fmla="*/ 45 w 287"/>
                  <a:gd name="T11" fmla="*/ 1 h 561"/>
                  <a:gd name="T12" fmla="*/ 56 w 287"/>
                  <a:gd name="T13" fmla="*/ 16 h 561"/>
                  <a:gd name="T14" fmla="*/ 64 w 287"/>
                  <a:gd name="T15" fmla="*/ 38 h 561"/>
                  <a:gd name="T16" fmla="*/ 79 w 287"/>
                  <a:gd name="T17" fmla="*/ 41 h 561"/>
                  <a:gd name="T18" fmla="*/ 91 w 287"/>
                  <a:gd name="T19" fmla="*/ 47 h 561"/>
                  <a:gd name="T20" fmla="*/ 100 w 287"/>
                  <a:gd name="T21" fmla="*/ 56 h 561"/>
                  <a:gd name="T22" fmla="*/ 115 w 287"/>
                  <a:gd name="T23" fmla="*/ 76 h 561"/>
                  <a:gd name="T24" fmla="*/ 79 w 287"/>
                  <a:gd name="T25" fmla="*/ 84 h 561"/>
                  <a:gd name="T26" fmla="*/ 70 w 287"/>
                  <a:gd name="T27" fmla="*/ 64 h 561"/>
                  <a:gd name="T28" fmla="*/ 64 w 287"/>
                  <a:gd name="T29" fmla="*/ 56 h 561"/>
                  <a:gd name="T30" fmla="*/ 51 w 287"/>
                  <a:gd name="T31" fmla="*/ 56 h 561"/>
                  <a:gd name="T32" fmla="*/ 40 w 287"/>
                  <a:gd name="T33" fmla="*/ 62 h 561"/>
                  <a:gd name="T34" fmla="*/ 32 w 287"/>
                  <a:gd name="T35" fmla="*/ 76 h 561"/>
                  <a:gd name="T36" fmla="*/ 33 w 287"/>
                  <a:gd name="T37" fmla="*/ 101 h 561"/>
                  <a:gd name="T38" fmla="*/ 41 w 287"/>
                  <a:gd name="T39" fmla="*/ 114 h 561"/>
                  <a:gd name="T40" fmla="*/ 54 w 287"/>
                  <a:gd name="T41" fmla="*/ 121 h 561"/>
                  <a:gd name="T42" fmla="*/ 68 w 287"/>
                  <a:gd name="T43" fmla="*/ 125 h 561"/>
                  <a:gd name="T44" fmla="*/ 88 w 287"/>
                  <a:gd name="T45" fmla="*/ 129 h 561"/>
                  <a:gd name="T46" fmla="*/ 103 w 287"/>
                  <a:gd name="T47" fmla="*/ 132 h 561"/>
                  <a:gd name="T48" fmla="*/ 112 w 287"/>
                  <a:gd name="T49" fmla="*/ 138 h 561"/>
                  <a:gd name="T50" fmla="*/ 122 w 287"/>
                  <a:gd name="T51" fmla="*/ 146 h 561"/>
                  <a:gd name="T52" fmla="*/ 135 w 287"/>
                  <a:gd name="T53" fmla="*/ 156 h 561"/>
                  <a:gd name="T54" fmla="*/ 144 w 287"/>
                  <a:gd name="T55" fmla="*/ 181 h 561"/>
                  <a:gd name="T56" fmla="*/ 138 w 287"/>
                  <a:gd name="T57" fmla="*/ 211 h 561"/>
                  <a:gd name="T58" fmla="*/ 117 w 287"/>
                  <a:gd name="T59" fmla="*/ 234 h 561"/>
                  <a:gd name="T60" fmla="*/ 104 w 287"/>
                  <a:gd name="T61" fmla="*/ 241 h 561"/>
                  <a:gd name="T62" fmla="*/ 100 w 287"/>
                  <a:gd name="T63" fmla="*/ 245 h 561"/>
                  <a:gd name="T64" fmla="*/ 105 w 287"/>
                  <a:gd name="T65" fmla="*/ 271 h 561"/>
                  <a:gd name="T66" fmla="*/ 103 w 287"/>
                  <a:gd name="T67" fmla="*/ 276 h 561"/>
                  <a:gd name="T68" fmla="*/ 94 w 287"/>
                  <a:gd name="T69" fmla="*/ 278 h 561"/>
                  <a:gd name="T70" fmla="*/ 82 w 287"/>
                  <a:gd name="T71" fmla="*/ 281 h 561"/>
                  <a:gd name="T72" fmla="*/ 74 w 287"/>
                  <a:gd name="T73" fmla="*/ 277 h 561"/>
                  <a:gd name="T74" fmla="*/ 73 w 287"/>
                  <a:gd name="T75" fmla="*/ 261 h 561"/>
                  <a:gd name="T76" fmla="*/ 71 w 287"/>
                  <a:gd name="T77" fmla="*/ 250 h 561"/>
                  <a:gd name="T78" fmla="*/ 65 w 287"/>
                  <a:gd name="T79" fmla="*/ 249 h 561"/>
                  <a:gd name="T80" fmla="*/ 45 w 287"/>
                  <a:gd name="T81" fmla="*/ 243 h 561"/>
                  <a:gd name="T82" fmla="*/ 31 w 287"/>
                  <a:gd name="T83" fmla="*/ 233 h 561"/>
                  <a:gd name="T84" fmla="*/ 19 w 287"/>
                  <a:gd name="T85" fmla="*/ 220 h 561"/>
                  <a:gd name="T86" fmla="*/ 48 w 287"/>
                  <a:gd name="T87" fmla="*/ 194 h 561"/>
                  <a:gd name="T88" fmla="*/ 55 w 287"/>
                  <a:gd name="T89" fmla="*/ 212 h 561"/>
                  <a:gd name="T90" fmla="*/ 68 w 287"/>
                  <a:gd name="T91" fmla="*/ 223 h 561"/>
                  <a:gd name="T92" fmla="*/ 80 w 287"/>
                  <a:gd name="T93" fmla="*/ 225 h 561"/>
                  <a:gd name="T94" fmla="*/ 95 w 287"/>
                  <a:gd name="T95" fmla="*/ 219 h 561"/>
                  <a:gd name="T96" fmla="*/ 106 w 287"/>
                  <a:gd name="T97" fmla="*/ 204 h 561"/>
                  <a:gd name="T98" fmla="*/ 105 w 287"/>
                  <a:gd name="T99" fmla="*/ 186 h 561"/>
                  <a:gd name="T100" fmla="*/ 99 w 287"/>
                  <a:gd name="T101" fmla="*/ 172 h 561"/>
                  <a:gd name="T102" fmla="*/ 83 w 287"/>
                  <a:gd name="T103" fmla="*/ 160 h 561"/>
                  <a:gd name="T104" fmla="*/ 61 w 287"/>
                  <a:gd name="T105" fmla="*/ 154 h 561"/>
                  <a:gd name="T106" fmla="*/ 40 w 287"/>
                  <a:gd name="T107" fmla="*/ 148 h 561"/>
                  <a:gd name="T108" fmla="*/ 18 w 287"/>
                  <a:gd name="T109" fmla="*/ 134 h 561"/>
                  <a:gd name="T110" fmla="*/ 4 w 287"/>
                  <a:gd name="T111" fmla="*/ 111 h 56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7"/>
                  <a:gd name="T169" fmla="*/ 0 h 561"/>
                  <a:gd name="T170" fmla="*/ 287 w 287"/>
                  <a:gd name="T171" fmla="*/ 561 h 56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7" h="561">
                    <a:moveTo>
                      <a:pt x="3" y="206"/>
                    </a:moveTo>
                    <a:lnTo>
                      <a:pt x="1" y="202"/>
                    </a:lnTo>
                    <a:lnTo>
                      <a:pt x="0" y="188"/>
                    </a:lnTo>
                    <a:lnTo>
                      <a:pt x="1" y="173"/>
                    </a:lnTo>
                    <a:lnTo>
                      <a:pt x="7" y="158"/>
                    </a:lnTo>
                    <a:lnTo>
                      <a:pt x="16" y="143"/>
                    </a:lnTo>
                    <a:lnTo>
                      <a:pt x="21" y="136"/>
                    </a:lnTo>
                    <a:lnTo>
                      <a:pt x="27" y="130"/>
                    </a:lnTo>
                    <a:lnTo>
                      <a:pt x="31" y="124"/>
                    </a:lnTo>
                    <a:lnTo>
                      <a:pt x="37" y="119"/>
                    </a:lnTo>
                    <a:lnTo>
                      <a:pt x="43" y="113"/>
                    </a:lnTo>
                    <a:lnTo>
                      <a:pt x="50" y="108"/>
                    </a:lnTo>
                    <a:lnTo>
                      <a:pt x="56" y="102"/>
                    </a:lnTo>
                    <a:lnTo>
                      <a:pt x="63" y="98"/>
                    </a:lnTo>
                    <a:lnTo>
                      <a:pt x="56" y="64"/>
                    </a:lnTo>
                    <a:lnTo>
                      <a:pt x="51" y="39"/>
                    </a:lnTo>
                    <a:lnTo>
                      <a:pt x="46" y="20"/>
                    </a:lnTo>
                    <a:lnTo>
                      <a:pt x="44" y="8"/>
                    </a:lnTo>
                    <a:lnTo>
                      <a:pt x="50" y="8"/>
                    </a:lnTo>
                    <a:lnTo>
                      <a:pt x="56" y="7"/>
                    </a:lnTo>
                    <a:lnTo>
                      <a:pt x="64" y="6"/>
                    </a:lnTo>
                    <a:lnTo>
                      <a:pt x="72" y="5"/>
                    </a:lnTo>
                    <a:lnTo>
                      <a:pt x="80" y="3"/>
                    </a:lnTo>
                    <a:lnTo>
                      <a:pt x="90" y="2"/>
                    </a:lnTo>
                    <a:lnTo>
                      <a:pt x="101" y="1"/>
                    </a:lnTo>
                    <a:lnTo>
                      <a:pt x="111" y="0"/>
                    </a:lnTo>
                    <a:lnTo>
                      <a:pt x="111" y="15"/>
                    </a:lnTo>
                    <a:lnTo>
                      <a:pt x="111" y="32"/>
                    </a:lnTo>
                    <a:lnTo>
                      <a:pt x="111" y="53"/>
                    </a:lnTo>
                    <a:lnTo>
                      <a:pt x="112" y="77"/>
                    </a:lnTo>
                    <a:lnTo>
                      <a:pt x="120" y="76"/>
                    </a:lnTo>
                    <a:lnTo>
                      <a:pt x="128" y="76"/>
                    </a:lnTo>
                    <a:lnTo>
                      <a:pt x="136" y="76"/>
                    </a:lnTo>
                    <a:lnTo>
                      <a:pt x="143" y="77"/>
                    </a:lnTo>
                    <a:lnTo>
                      <a:pt x="150" y="78"/>
                    </a:lnTo>
                    <a:lnTo>
                      <a:pt x="157" y="81"/>
                    </a:lnTo>
                    <a:lnTo>
                      <a:pt x="164" y="84"/>
                    </a:lnTo>
                    <a:lnTo>
                      <a:pt x="171" y="87"/>
                    </a:lnTo>
                    <a:lnTo>
                      <a:pt x="175" y="91"/>
                    </a:lnTo>
                    <a:lnTo>
                      <a:pt x="181" y="94"/>
                    </a:lnTo>
                    <a:lnTo>
                      <a:pt x="186" y="99"/>
                    </a:lnTo>
                    <a:lnTo>
                      <a:pt x="190" y="102"/>
                    </a:lnTo>
                    <a:lnTo>
                      <a:pt x="195" y="107"/>
                    </a:lnTo>
                    <a:lnTo>
                      <a:pt x="200" y="112"/>
                    </a:lnTo>
                    <a:lnTo>
                      <a:pt x="204" y="117"/>
                    </a:lnTo>
                    <a:lnTo>
                      <a:pt x="208" y="122"/>
                    </a:lnTo>
                    <a:lnTo>
                      <a:pt x="220" y="138"/>
                    </a:lnTo>
                    <a:lnTo>
                      <a:pt x="230" y="151"/>
                    </a:lnTo>
                    <a:lnTo>
                      <a:pt x="234" y="158"/>
                    </a:lnTo>
                    <a:lnTo>
                      <a:pt x="237" y="161"/>
                    </a:lnTo>
                    <a:lnTo>
                      <a:pt x="160" y="179"/>
                    </a:lnTo>
                    <a:lnTo>
                      <a:pt x="157" y="167"/>
                    </a:lnTo>
                    <a:lnTo>
                      <a:pt x="154" y="157"/>
                    </a:lnTo>
                    <a:lnTo>
                      <a:pt x="149" y="145"/>
                    </a:lnTo>
                    <a:lnTo>
                      <a:pt x="144" y="135"/>
                    </a:lnTo>
                    <a:lnTo>
                      <a:pt x="140" y="127"/>
                    </a:lnTo>
                    <a:lnTo>
                      <a:pt x="136" y="120"/>
                    </a:lnTo>
                    <a:lnTo>
                      <a:pt x="134" y="115"/>
                    </a:lnTo>
                    <a:lnTo>
                      <a:pt x="133" y="114"/>
                    </a:lnTo>
                    <a:lnTo>
                      <a:pt x="128" y="111"/>
                    </a:lnTo>
                    <a:lnTo>
                      <a:pt x="124" y="108"/>
                    </a:lnTo>
                    <a:lnTo>
                      <a:pt x="117" y="108"/>
                    </a:lnTo>
                    <a:lnTo>
                      <a:pt x="109" y="109"/>
                    </a:lnTo>
                    <a:lnTo>
                      <a:pt x="102" y="112"/>
                    </a:lnTo>
                    <a:lnTo>
                      <a:pt x="95" y="114"/>
                    </a:lnTo>
                    <a:lnTo>
                      <a:pt x="89" y="117"/>
                    </a:lnTo>
                    <a:lnTo>
                      <a:pt x="83" y="121"/>
                    </a:lnTo>
                    <a:lnTo>
                      <a:pt x="79" y="124"/>
                    </a:lnTo>
                    <a:lnTo>
                      <a:pt x="75" y="129"/>
                    </a:lnTo>
                    <a:lnTo>
                      <a:pt x="72" y="135"/>
                    </a:lnTo>
                    <a:lnTo>
                      <a:pt x="68" y="140"/>
                    </a:lnTo>
                    <a:lnTo>
                      <a:pt x="64" y="152"/>
                    </a:lnTo>
                    <a:lnTo>
                      <a:pt x="61" y="165"/>
                    </a:lnTo>
                    <a:lnTo>
                      <a:pt x="61" y="179"/>
                    </a:lnTo>
                    <a:lnTo>
                      <a:pt x="64" y="194"/>
                    </a:lnTo>
                    <a:lnTo>
                      <a:pt x="66" y="202"/>
                    </a:lnTo>
                    <a:lnTo>
                      <a:pt x="68" y="208"/>
                    </a:lnTo>
                    <a:lnTo>
                      <a:pt x="73" y="215"/>
                    </a:lnTo>
                    <a:lnTo>
                      <a:pt x="76" y="222"/>
                    </a:lnTo>
                    <a:lnTo>
                      <a:pt x="82" y="228"/>
                    </a:lnTo>
                    <a:lnTo>
                      <a:pt x="88" y="233"/>
                    </a:lnTo>
                    <a:lnTo>
                      <a:pt x="95" y="237"/>
                    </a:lnTo>
                    <a:lnTo>
                      <a:pt x="103" y="241"/>
                    </a:lnTo>
                    <a:lnTo>
                      <a:pt x="107" y="242"/>
                    </a:lnTo>
                    <a:lnTo>
                      <a:pt x="113" y="244"/>
                    </a:lnTo>
                    <a:lnTo>
                      <a:pt x="119" y="245"/>
                    </a:lnTo>
                    <a:lnTo>
                      <a:pt x="127" y="248"/>
                    </a:lnTo>
                    <a:lnTo>
                      <a:pt x="135" y="249"/>
                    </a:lnTo>
                    <a:lnTo>
                      <a:pt x="144" y="251"/>
                    </a:lnTo>
                    <a:lnTo>
                      <a:pt x="155" y="252"/>
                    </a:lnTo>
                    <a:lnTo>
                      <a:pt x="166" y="255"/>
                    </a:lnTo>
                    <a:lnTo>
                      <a:pt x="175" y="257"/>
                    </a:lnTo>
                    <a:lnTo>
                      <a:pt x="185" y="258"/>
                    </a:lnTo>
                    <a:lnTo>
                      <a:pt x="193" y="260"/>
                    </a:lnTo>
                    <a:lnTo>
                      <a:pt x="200" y="261"/>
                    </a:lnTo>
                    <a:lnTo>
                      <a:pt x="205" y="264"/>
                    </a:lnTo>
                    <a:lnTo>
                      <a:pt x="211" y="266"/>
                    </a:lnTo>
                    <a:lnTo>
                      <a:pt x="216" y="270"/>
                    </a:lnTo>
                    <a:lnTo>
                      <a:pt x="219" y="272"/>
                    </a:lnTo>
                    <a:lnTo>
                      <a:pt x="224" y="275"/>
                    </a:lnTo>
                    <a:lnTo>
                      <a:pt x="228" y="280"/>
                    </a:lnTo>
                    <a:lnTo>
                      <a:pt x="234" y="283"/>
                    </a:lnTo>
                    <a:lnTo>
                      <a:pt x="239" y="287"/>
                    </a:lnTo>
                    <a:lnTo>
                      <a:pt x="243" y="291"/>
                    </a:lnTo>
                    <a:lnTo>
                      <a:pt x="249" y="295"/>
                    </a:lnTo>
                    <a:lnTo>
                      <a:pt x="254" y="300"/>
                    </a:lnTo>
                    <a:lnTo>
                      <a:pt x="258" y="303"/>
                    </a:lnTo>
                    <a:lnTo>
                      <a:pt x="269" y="312"/>
                    </a:lnTo>
                    <a:lnTo>
                      <a:pt x="277" y="323"/>
                    </a:lnTo>
                    <a:lnTo>
                      <a:pt x="281" y="333"/>
                    </a:lnTo>
                    <a:lnTo>
                      <a:pt x="285" y="343"/>
                    </a:lnTo>
                    <a:lnTo>
                      <a:pt x="287" y="361"/>
                    </a:lnTo>
                    <a:lnTo>
                      <a:pt x="287" y="377"/>
                    </a:lnTo>
                    <a:lnTo>
                      <a:pt x="285" y="392"/>
                    </a:lnTo>
                    <a:lnTo>
                      <a:pt x="281" y="407"/>
                    </a:lnTo>
                    <a:lnTo>
                      <a:pt x="275" y="422"/>
                    </a:lnTo>
                    <a:lnTo>
                      <a:pt x="265" y="435"/>
                    </a:lnTo>
                    <a:lnTo>
                      <a:pt x="255" y="448"/>
                    </a:lnTo>
                    <a:lnTo>
                      <a:pt x="241" y="461"/>
                    </a:lnTo>
                    <a:lnTo>
                      <a:pt x="234" y="467"/>
                    </a:lnTo>
                    <a:lnTo>
                      <a:pt x="226" y="472"/>
                    </a:lnTo>
                    <a:lnTo>
                      <a:pt x="218" y="477"/>
                    </a:lnTo>
                    <a:lnTo>
                      <a:pt x="210" y="480"/>
                    </a:lnTo>
                    <a:lnTo>
                      <a:pt x="208" y="482"/>
                    </a:lnTo>
                    <a:lnTo>
                      <a:pt x="205" y="483"/>
                    </a:lnTo>
                    <a:lnTo>
                      <a:pt x="203" y="485"/>
                    </a:lnTo>
                    <a:lnTo>
                      <a:pt x="200" y="486"/>
                    </a:lnTo>
                    <a:lnTo>
                      <a:pt x="200" y="490"/>
                    </a:lnTo>
                    <a:lnTo>
                      <a:pt x="201" y="499"/>
                    </a:lnTo>
                    <a:lnTo>
                      <a:pt x="204" y="515"/>
                    </a:lnTo>
                    <a:lnTo>
                      <a:pt x="209" y="538"/>
                    </a:lnTo>
                    <a:lnTo>
                      <a:pt x="210" y="541"/>
                    </a:lnTo>
                    <a:lnTo>
                      <a:pt x="210" y="545"/>
                    </a:lnTo>
                    <a:lnTo>
                      <a:pt x="210" y="547"/>
                    </a:lnTo>
                    <a:lnTo>
                      <a:pt x="210" y="550"/>
                    </a:lnTo>
                    <a:lnTo>
                      <a:pt x="205" y="551"/>
                    </a:lnTo>
                    <a:lnTo>
                      <a:pt x="201" y="552"/>
                    </a:lnTo>
                    <a:lnTo>
                      <a:pt x="196" y="553"/>
                    </a:lnTo>
                    <a:lnTo>
                      <a:pt x="192" y="554"/>
                    </a:lnTo>
                    <a:lnTo>
                      <a:pt x="187" y="555"/>
                    </a:lnTo>
                    <a:lnTo>
                      <a:pt x="182" y="556"/>
                    </a:lnTo>
                    <a:lnTo>
                      <a:pt x="178" y="558"/>
                    </a:lnTo>
                    <a:lnTo>
                      <a:pt x="173" y="559"/>
                    </a:lnTo>
                    <a:lnTo>
                      <a:pt x="163" y="561"/>
                    </a:lnTo>
                    <a:lnTo>
                      <a:pt x="155" y="561"/>
                    </a:lnTo>
                    <a:lnTo>
                      <a:pt x="150" y="561"/>
                    </a:lnTo>
                    <a:lnTo>
                      <a:pt x="148" y="559"/>
                    </a:lnTo>
                    <a:lnTo>
                      <a:pt x="147" y="553"/>
                    </a:lnTo>
                    <a:lnTo>
                      <a:pt x="147" y="546"/>
                    </a:lnTo>
                    <a:lnTo>
                      <a:pt x="147" y="539"/>
                    </a:lnTo>
                    <a:lnTo>
                      <a:pt x="145" y="530"/>
                    </a:lnTo>
                    <a:lnTo>
                      <a:pt x="145" y="521"/>
                    </a:lnTo>
                    <a:lnTo>
                      <a:pt x="144" y="514"/>
                    </a:lnTo>
                    <a:lnTo>
                      <a:pt x="144" y="507"/>
                    </a:lnTo>
                    <a:lnTo>
                      <a:pt x="143" y="501"/>
                    </a:lnTo>
                    <a:lnTo>
                      <a:pt x="142" y="500"/>
                    </a:lnTo>
                    <a:lnTo>
                      <a:pt x="142" y="499"/>
                    </a:lnTo>
                    <a:lnTo>
                      <a:pt x="142" y="498"/>
                    </a:lnTo>
                    <a:lnTo>
                      <a:pt x="130" y="497"/>
                    </a:lnTo>
                    <a:lnTo>
                      <a:pt x="119" y="495"/>
                    </a:lnTo>
                    <a:lnTo>
                      <a:pt x="109" y="493"/>
                    </a:lnTo>
                    <a:lnTo>
                      <a:pt x="99" y="490"/>
                    </a:lnTo>
                    <a:lnTo>
                      <a:pt x="90" y="486"/>
                    </a:lnTo>
                    <a:lnTo>
                      <a:pt x="82" y="483"/>
                    </a:lnTo>
                    <a:lnTo>
                      <a:pt x="75" y="478"/>
                    </a:lnTo>
                    <a:lnTo>
                      <a:pt x="68" y="472"/>
                    </a:lnTo>
                    <a:lnTo>
                      <a:pt x="61" y="465"/>
                    </a:lnTo>
                    <a:lnTo>
                      <a:pt x="56" y="459"/>
                    </a:lnTo>
                    <a:lnTo>
                      <a:pt x="49" y="452"/>
                    </a:lnTo>
                    <a:lnTo>
                      <a:pt x="43" y="445"/>
                    </a:lnTo>
                    <a:lnTo>
                      <a:pt x="37" y="439"/>
                    </a:lnTo>
                    <a:lnTo>
                      <a:pt x="30" y="432"/>
                    </a:lnTo>
                    <a:lnTo>
                      <a:pt x="24" y="425"/>
                    </a:lnTo>
                    <a:lnTo>
                      <a:pt x="18" y="418"/>
                    </a:lnTo>
                    <a:lnTo>
                      <a:pt x="95" y="387"/>
                    </a:lnTo>
                    <a:lnTo>
                      <a:pt x="95" y="389"/>
                    </a:lnTo>
                    <a:lnTo>
                      <a:pt x="98" y="401"/>
                    </a:lnTo>
                    <a:lnTo>
                      <a:pt x="103" y="412"/>
                    </a:lnTo>
                    <a:lnTo>
                      <a:pt x="110" y="423"/>
                    </a:lnTo>
                    <a:lnTo>
                      <a:pt x="119" y="432"/>
                    </a:lnTo>
                    <a:lnTo>
                      <a:pt x="125" y="437"/>
                    </a:lnTo>
                    <a:lnTo>
                      <a:pt x="130" y="441"/>
                    </a:lnTo>
                    <a:lnTo>
                      <a:pt x="136" y="445"/>
                    </a:lnTo>
                    <a:lnTo>
                      <a:pt x="142" y="447"/>
                    </a:lnTo>
                    <a:lnTo>
                      <a:pt x="148" y="449"/>
                    </a:lnTo>
                    <a:lnTo>
                      <a:pt x="154" y="449"/>
                    </a:lnTo>
                    <a:lnTo>
                      <a:pt x="159" y="449"/>
                    </a:lnTo>
                    <a:lnTo>
                      <a:pt x="165" y="449"/>
                    </a:lnTo>
                    <a:lnTo>
                      <a:pt x="173" y="447"/>
                    </a:lnTo>
                    <a:lnTo>
                      <a:pt x="182" y="442"/>
                    </a:lnTo>
                    <a:lnTo>
                      <a:pt x="190" y="438"/>
                    </a:lnTo>
                    <a:lnTo>
                      <a:pt x="197" y="431"/>
                    </a:lnTo>
                    <a:lnTo>
                      <a:pt x="205" y="423"/>
                    </a:lnTo>
                    <a:lnTo>
                      <a:pt x="210" y="415"/>
                    </a:lnTo>
                    <a:lnTo>
                      <a:pt x="212" y="407"/>
                    </a:lnTo>
                    <a:lnTo>
                      <a:pt x="212" y="399"/>
                    </a:lnTo>
                    <a:lnTo>
                      <a:pt x="210" y="385"/>
                    </a:lnTo>
                    <a:lnTo>
                      <a:pt x="209" y="376"/>
                    </a:lnTo>
                    <a:lnTo>
                      <a:pt x="209" y="371"/>
                    </a:lnTo>
                    <a:lnTo>
                      <a:pt x="207" y="362"/>
                    </a:lnTo>
                    <a:lnTo>
                      <a:pt x="202" y="353"/>
                    </a:lnTo>
                    <a:lnTo>
                      <a:pt x="197" y="344"/>
                    </a:lnTo>
                    <a:lnTo>
                      <a:pt x="190" y="338"/>
                    </a:lnTo>
                    <a:lnTo>
                      <a:pt x="184" y="331"/>
                    </a:lnTo>
                    <a:lnTo>
                      <a:pt x="175" y="325"/>
                    </a:lnTo>
                    <a:lnTo>
                      <a:pt x="165" y="320"/>
                    </a:lnTo>
                    <a:lnTo>
                      <a:pt x="155" y="317"/>
                    </a:lnTo>
                    <a:lnTo>
                      <a:pt x="144" y="313"/>
                    </a:lnTo>
                    <a:lnTo>
                      <a:pt x="133" y="311"/>
                    </a:lnTo>
                    <a:lnTo>
                      <a:pt x="122" y="308"/>
                    </a:lnTo>
                    <a:lnTo>
                      <a:pt x="112" y="304"/>
                    </a:lnTo>
                    <a:lnTo>
                      <a:pt x="101" y="302"/>
                    </a:lnTo>
                    <a:lnTo>
                      <a:pt x="90" y="298"/>
                    </a:lnTo>
                    <a:lnTo>
                      <a:pt x="79" y="295"/>
                    </a:lnTo>
                    <a:lnTo>
                      <a:pt x="68" y="291"/>
                    </a:lnTo>
                    <a:lnTo>
                      <a:pt x="57" y="286"/>
                    </a:lnTo>
                    <a:lnTo>
                      <a:pt x="45" y="278"/>
                    </a:lnTo>
                    <a:lnTo>
                      <a:pt x="36" y="268"/>
                    </a:lnTo>
                    <a:lnTo>
                      <a:pt x="27" y="259"/>
                    </a:lnTo>
                    <a:lnTo>
                      <a:pt x="19" y="248"/>
                    </a:lnTo>
                    <a:lnTo>
                      <a:pt x="13" y="235"/>
                    </a:lnTo>
                    <a:lnTo>
                      <a:pt x="7" y="221"/>
                    </a:lnTo>
                    <a:lnTo>
                      <a:pt x="3" y="20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7" name="Freeform 18"/>
              <p:cNvSpPr>
                <a:spLocks/>
              </p:cNvSpPr>
              <p:nvPr/>
            </p:nvSpPr>
            <p:spPr bwMode="auto">
              <a:xfrm>
                <a:off x="4681" y="2415"/>
                <a:ext cx="44" cy="79"/>
              </a:xfrm>
              <a:custGeom>
                <a:avLst/>
                <a:gdLst>
                  <a:gd name="T0" fmla="*/ 13 w 90"/>
                  <a:gd name="T1" fmla="*/ 19 h 159"/>
                  <a:gd name="T2" fmla="*/ 19 w 90"/>
                  <a:gd name="T3" fmla="*/ 15 h 159"/>
                  <a:gd name="T4" fmla="*/ 25 w 90"/>
                  <a:gd name="T5" fmla="*/ 13 h 159"/>
                  <a:gd name="T6" fmla="*/ 30 w 90"/>
                  <a:gd name="T7" fmla="*/ 4 h 159"/>
                  <a:gd name="T8" fmla="*/ 33 w 90"/>
                  <a:gd name="T9" fmla="*/ 0 h 159"/>
                  <a:gd name="T10" fmla="*/ 40 w 90"/>
                  <a:gd name="T11" fmla="*/ 3 h 159"/>
                  <a:gd name="T12" fmla="*/ 36 w 90"/>
                  <a:gd name="T13" fmla="*/ 10 h 159"/>
                  <a:gd name="T14" fmla="*/ 38 w 90"/>
                  <a:gd name="T15" fmla="*/ 15 h 159"/>
                  <a:gd name="T16" fmla="*/ 42 w 90"/>
                  <a:gd name="T17" fmla="*/ 20 h 159"/>
                  <a:gd name="T18" fmla="*/ 44 w 90"/>
                  <a:gd name="T19" fmla="*/ 25 h 159"/>
                  <a:gd name="T20" fmla="*/ 44 w 90"/>
                  <a:gd name="T21" fmla="*/ 32 h 159"/>
                  <a:gd name="T22" fmla="*/ 34 w 90"/>
                  <a:gd name="T23" fmla="*/ 28 h 159"/>
                  <a:gd name="T24" fmla="*/ 34 w 90"/>
                  <a:gd name="T25" fmla="*/ 23 h 159"/>
                  <a:gd name="T26" fmla="*/ 35 w 90"/>
                  <a:gd name="T27" fmla="*/ 19 h 159"/>
                  <a:gd name="T28" fmla="*/ 34 w 90"/>
                  <a:gd name="T29" fmla="*/ 18 h 159"/>
                  <a:gd name="T30" fmla="*/ 30 w 90"/>
                  <a:gd name="T31" fmla="*/ 17 h 159"/>
                  <a:gd name="T32" fmla="*/ 25 w 90"/>
                  <a:gd name="T33" fmla="*/ 18 h 159"/>
                  <a:gd name="T34" fmla="*/ 22 w 90"/>
                  <a:gd name="T35" fmla="*/ 22 h 159"/>
                  <a:gd name="T36" fmla="*/ 21 w 90"/>
                  <a:gd name="T37" fmla="*/ 29 h 159"/>
                  <a:gd name="T38" fmla="*/ 23 w 90"/>
                  <a:gd name="T39" fmla="*/ 34 h 159"/>
                  <a:gd name="T40" fmla="*/ 29 w 90"/>
                  <a:gd name="T41" fmla="*/ 39 h 159"/>
                  <a:gd name="T42" fmla="*/ 34 w 90"/>
                  <a:gd name="T43" fmla="*/ 44 h 159"/>
                  <a:gd name="T44" fmla="*/ 36 w 90"/>
                  <a:gd name="T45" fmla="*/ 48 h 159"/>
                  <a:gd name="T46" fmla="*/ 38 w 90"/>
                  <a:gd name="T47" fmla="*/ 54 h 159"/>
                  <a:gd name="T48" fmla="*/ 38 w 90"/>
                  <a:gd name="T49" fmla="*/ 59 h 159"/>
                  <a:gd name="T50" fmla="*/ 29 w 90"/>
                  <a:gd name="T51" fmla="*/ 69 h 159"/>
                  <a:gd name="T52" fmla="*/ 22 w 90"/>
                  <a:gd name="T53" fmla="*/ 71 h 159"/>
                  <a:gd name="T54" fmla="*/ 19 w 90"/>
                  <a:gd name="T55" fmla="*/ 71 h 159"/>
                  <a:gd name="T56" fmla="*/ 18 w 90"/>
                  <a:gd name="T57" fmla="*/ 71 h 159"/>
                  <a:gd name="T58" fmla="*/ 16 w 90"/>
                  <a:gd name="T59" fmla="*/ 75 h 159"/>
                  <a:gd name="T60" fmla="*/ 15 w 90"/>
                  <a:gd name="T61" fmla="*/ 78 h 159"/>
                  <a:gd name="T62" fmla="*/ 14 w 90"/>
                  <a:gd name="T63" fmla="*/ 79 h 159"/>
                  <a:gd name="T64" fmla="*/ 10 w 90"/>
                  <a:gd name="T65" fmla="*/ 78 h 159"/>
                  <a:gd name="T66" fmla="*/ 6 w 90"/>
                  <a:gd name="T67" fmla="*/ 76 h 159"/>
                  <a:gd name="T68" fmla="*/ 7 w 90"/>
                  <a:gd name="T69" fmla="*/ 75 h 159"/>
                  <a:gd name="T70" fmla="*/ 8 w 90"/>
                  <a:gd name="T71" fmla="*/ 71 h 159"/>
                  <a:gd name="T72" fmla="*/ 10 w 90"/>
                  <a:gd name="T73" fmla="*/ 68 h 159"/>
                  <a:gd name="T74" fmla="*/ 10 w 90"/>
                  <a:gd name="T75" fmla="*/ 68 h 159"/>
                  <a:gd name="T76" fmla="*/ 5 w 90"/>
                  <a:gd name="T77" fmla="*/ 64 h 159"/>
                  <a:gd name="T78" fmla="*/ 2 w 90"/>
                  <a:gd name="T79" fmla="*/ 57 h 159"/>
                  <a:gd name="T80" fmla="*/ 0 w 90"/>
                  <a:gd name="T81" fmla="*/ 49 h 159"/>
                  <a:gd name="T82" fmla="*/ 11 w 90"/>
                  <a:gd name="T83" fmla="*/ 53 h 159"/>
                  <a:gd name="T84" fmla="*/ 11 w 90"/>
                  <a:gd name="T85" fmla="*/ 58 h 159"/>
                  <a:gd name="T86" fmla="*/ 14 w 90"/>
                  <a:gd name="T87" fmla="*/ 63 h 159"/>
                  <a:gd name="T88" fmla="*/ 19 w 90"/>
                  <a:gd name="T89" fmla="*/ 64 h 159"/>
                  <a:gd name="T90" fmla="*/ 22 w 90"/>
                  <a:gd name="T91" fmla="*/ 63 h 159"/>
                  <a:gd name="T92" fmla="*/ 25 w 90"/>
                  <a:gd name="T93" fmla="*/ 60 h 159"/>
                  <a:gd name="T94" fmla="*/ 26 w 90"/>
                  <a:gd name="T95" fmla="*/ 57 h 159"/>
                  <a:gd name="T96" fmla="*/ 26 w 90"/>
                  <a:gd name="T97" fmla="*/ 51 h 159"/>
                  <a:gd name="T98" fmla="*/ 22 w 90"/>
                  <a:gd name="T99" fmla="*/ 44 h 159"/>
                  <a:gd name="T100" fmla="*/ 15 w 90"/>
                  <a:gd name="T101" fmla="*/ 37 h 159"/>
                  <a:gd name="T102" fmla="*/ 12 w 90"/>
                  <a:gd name="T103" fmla="*/ 26 h 1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0"/>
                  <a:gd name="T157" fmla="*/ 0 h 159"/>
                  <a:gd name="T158" fmla="*/ 90 w 90"/>
                  <a:gd name="T159" fmla="*/ 159 h 15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0" h="159">
                    <a:moveTo>
                      <a:pt x="25" y="44"/>
                    </a:moveTo>
                    <a:lnTo>
                      <a:pt x="25" y="43"/>
                    </a:lnTo>
                    <a:lnTo>
                      <a:pt x="27" y="39"/>
                    </a:lnTo>
                    <a:lnTo>
                      <a:pt x="30" y="36"/>
                    </a:lnTo>
                    <a:lnTo>
                      <a:pt x="33" y="33"/>
                    </a:lnTo>
                    <a:lnTo>
                      <a:pt x="38" y="30"/>
                    </a:lnTo>
                    <a:lnTo>
                      <a:pt x="42" y="29"/>
                    </a:lnTo>
                    <a:lnTo>
                      <a:pt x="46" y="27"/>
                    </a:lnTo>
                    <a:lnTo>
                      <a:pt x="51" y="26"/>
                    </a:lnTo>
                    <a:lnTo>
                      <a:pt x="55" y="26"/>
                    </a:lnTo>
                    <a:lnTo>
                      <a:pt x="59" y="16"/>
                    </a:lnTo>
                    <a:lnTo>
                      <a:pt x="61" y="9"/>
                    </a:lnTo>
                    <a:lnTo>
                      <a:pt x="62" y="4"/>
                    </a:lnTo>
                    <a:lnTo>
                      <a:pt x="63" y="0"/>
                    </a:lnTo>
                    <a:lnTo>
                      <a:pt x="67" y="1"/>
                    </a:lnTo>
                    <a:lnTo>
                      <a:pt x="70" y="3"/>
                    </a:lnTo>
                    <a:lnTo>
                      <a:pt x="75" y="5"/>
                    </a:lnTo>
                    <a:lnTo>
                      <a:pt x="81" y="7"/>
                    </a:lnTo>
                    <a:lnTo>
                      <a:pt x="78" y="11"/>
                    </a:lnTo>
                    <a:lnTo>
                      <a:pt x="76" y="15"/>
                    </a:lnTo>
                    <a:lnTo>
                      <a:pt x="74" y="21"/>
                    </a:lnTo>
                    <a:lnTo>
                      <a:pt x="70" y="27"/>
                    </a:lnTo>
                    <a:lnTo>
                      <a:pt x="75" y="29"/>
                    </a:lnTo>
                    <a:lnTo>
                      <a:pt x="78" y="31"/>
                    </a:lnTo>
                    <a:lnTo>
                      <a:pt x="82" y="34"/>
                    </a:lnTo>
                    <a:lnTo>
                      <a:pt x="84" y="37"/>
                    </a:lnTo>
                    <a:lnTo>
                      <a:pt x="85" y="41"/>
                    </a:lnTo>
                    <a:lnTo>
                      <a:pt x="86" y="44"/>
                    </a:lnTo>
                    <a:lnTo>
                      <a:pt x="88" y="47"/>
                    </a:lnTo>
                    <a:lnTo>
                      <a:pt x="89" y="51"/>
                    </a:lnTo>
                    <a:lnTo>
                      <a:pt x="90" y="57"/>
                    </a:lnTo>
                    <a:lnTo>
                      <a:pt x="90" y="61"/>
                    </a:lnTo>
                    <a:lnTo>
                      <a:pt x="90" y="65"/>
                    </a:lnTo>
                    <a:lnTo>
                      <a:pt x="90" y="66"/>
                    </a:lnTo>
                    <a:lnTo>
                      <a:pt x="69" y="59"/>
                    </a:lnTo>
                    <a:lnTo>
                      <a:pt x="70" y="56"/>
                    </a:lnTo>
                    <a:lnTo>
                      <a:pt x="70" y="52"/>
                    </a:lnTo>
                    <a:lnTo>
                      <a:pt x="70" y="49"/>
                    </a:lnTo>
                    <a:lnTo>
                      <a:pt x="70" y="46"/>
                    </a:lnTo>
                    <a:lnTo>
                      <a:pt x="71" y="43"/>
                    </a:lnTo>
                    <a:lnTo>
                      <a:pt x="71" y="41"/>
                    </a:lnTo>
                    <a:lnTo>
                      <a:pt x="71" y="39"/>
                    </a:lnTo>
                    <a:lnTo>
                      <a:pt x="70" y="38"/>
                    </a:lnTo>
                    <a:lnTo>
                      <a:pt x="69" y="37"/>
                    </a:lnTo>
                    <a:lnTo>
                      <a:pt x="68" y="36"/>
                    </a:lnTo>
                    <a:lnTo>
                      <a:pt x="66" y="35"/>
                    </a:lnTo>
                    <a:lnTo>
                      <a:pt x="61" y="34"/>
                    </a:lnTo>
                    <a:lnTo>
                      <a:pt x="58" y="34"/>
                    </a:lnTo>
                    <a:lnTo>
                      <a:pt x="54" y="35"/>
                    </a:lnTo>
                    <a:lnTo>
                      <a:pt x="51" y="37"/>
                    </a:lnTo>
                    <a:lnTo>
                      <a:pt x="48" y="39"/>
                    </a:lnTo>
                    <a:lnTo>
                      <a:pt x="46" y="42"/>
                    </a:lnTo>
                    <a:lnTo>
                      <a:pt x="44" y="45"/>
                    </a:lnTo>
                    <a:lnTo>
                      <a:pt x="43" y="50"/>
                    </a:lnTo>
                    <a:lnTo>
                      <a:pt x="42" y="54"/>
                    </a:lnTo>
                    <a:lnTo>
                      <a:pt x="42" y="58"/>
                    </a:lnTo>
                    <a:lnTo>
                      <a:pt x="44" y="62"/>
                    </a:lnTo>
                    <a:lnTo>
                      <a:pt x="46" y="67"/>
                    </a:lnTo>
                    <a:lnTo>
                      <a:pt x="47" y="69"/>
                    </a:lnTo>
                    <a:lnTo>
                      <a:pt x="51" y="72"/>
                    </a:lnTo>
                    <a:lnTo>
                      <a:pt x="54" y="75"/>
                    </a:lnTo>
                    <a:lnTo>
                      <a:pt x="60" y="79"/>
                    </a:lnTo>
                    <a:lnTo>
                      <a:pt x="63" y="82"/>
                    </a:lnTo>
                    <a:lnTo>
                      <a:pt x="67" y="86"/>
                    </a:lnTo>
                    <a:lnTo>
                      <a:pt x="69" y="88"/>
                    </a:lnTo>
                    <a:lnTo>
                      <a:pt x="70" y="90"/>
                    </a:lnTo>
                    <a:lnTo>
                      <a:pt x="71" y="94"/>
                    </a:lnTo>
                    <a:lnTo>
                      <a:pt x="74" y="97"/>
                    </a:lnTo>
                    <a:lnTo>
                      <a:pt x="75" y="100"/>
                    </a:lnTo>
                    <a:lnTo>
                      <a:pt x="76" y="104"/>
                    </a:lnTo>
                    <a:lnTo>
                      <a:pt x="77" y="109"/>
                    </a:lnTo>
                    <a:lnTo>
                      <a:pt x="78" y="112"/>
                    </a:lnTo>
                    <a:lnTo>
                      <a:pt x="78" y="115"/>
                    </a:lnTo>
                    <a:lnTo>
                      <a:pt x="77" y="118"/>
                    </a:lnTo>
                    <a:lnTo>
                      <a:pt x="73" y="126"/>
                    </a:lnTo>
                    <a:lnTo>
                      <a:pt x="67" y="133"/>
                    </a:lnTo>
                    <a:lnTo>
                      <a:pt x="59" y="139"/>
                    </a:lnTo>
                    <a:lnTo>
                      <a:pt x="50" y="141"/>
                    </a:lnTo>
                    <a:lnTo>
                      <a:pt x="47" y="142"/>
                    </a:lnTo>
                    <a:lnTo>
                      <a:pt x="45" y="142"/>
                    </a:lnTo>
                    <a:lnTo>
                      <a:pt x="42" y="142"/>
                    </a:lnTo>
                    <a:lnTo>
                      <a:pt x="39" y="142"/>
                    </a:lnTo>
                    <a:lnTo>
                      <a:pt x="38" y="142"/>
                    </a:lnTo>
                    <a:lnTo>
                      <a:pt x="37" y="142"/>
                    </a:lnTo>
                    <a:lnTo>
                      <a:pt x="36" y="142"/>
                    </a:lnTo>
                    <a:lnTo>
                      <a:pt x="36" y="143"/>
                    </a:lnTo>
                    <a:lnTo>
                      <a:pt x="35" y="145"/>
                    </a:lnTo>
                    <a:lnTo>
                      <a:pt x="33" y="150"/>
                    </a:lnTo>
                    <a:lnTo>
                      <a:pt x="31" y="156"/>
                    </a:lnTo>
                    <a:lnTo>
                      <a:pt x="30" y="157"/>
                    </a:lnTo>
                    <a:lnTo>
                      <a:pt x="30" y="158"/>
                    </a:lnTo>
                    <a:lnTo>
                      <a:pt x="30" y="159"/>
                    </a:lnTo>
                    <a:lnTo>
                      <a:pt x="28" y="158"/>
                    </a:lnTo>
                    <a:lnTo>
                      <a:pt x="24" y="157"/>
                    </a:lnTo>
                    <a:lnTo>
                      <a:pt x="22" y="157"/>
                    </a:lnTo>
                    <a:lnTo>
                      <a:pt x="20" y="156"/>
                    </a:lnTo>
                    <a:lnTo>
                      <a:pt x="16" y="155"/>
                    </a:lnTo>
                    <a:lnTo>
                      <a:pt x="15" y="153"/>
                    </a:lnTo>
                    <a:lnTo>
                      <a:pt x="13" y="153"/>
                    </a:lnTo>
                    <a:lnTo>
                      <a:pt x="13" y="152"/>
                    </a:lnTo>
                    <a:lnTo>
                      <a:pt x="14" y="151"/>
                    </a:lnTo>
                    <a:lnTo>
                      <a:pt x="15" y="150"/>
                    </a:lnTo>
                    <a:lnTo>
                      <a:pt x="15" y="148"/>
                    </a:lnTo>
                    <a:lnTo>
                      <a:pt x="16" y="145"/>
                    </a:lnTo>
                    <a:lnTo>
                      <a:pt x="17" y="143"/>
                    </a:lnTo>
                    <a:lnTo>
                      <a:pt x="18" y="141"/>
                    </a:lnTo>
                    <a:lnTo>
                      <a:pt x="18" y="140"/>
                    </a:lnTo>
                    <a:lnTo>
                      <a:pt x="20" y="137"/>
                    </a:lnTo>
                    <a:lnTo>
                      <a:pt x="20" y="136"/>
                    </a:lnTo>
                    <a:lnTo>
                      <a:pt x="14" y="133"/>
                    </a:lnTo>
                    <a:lnTo>
                      <a:pt x="10" y="128"/>
                    </a:lnTo>
                    <a:lnTo>
                      <a:pt x="7" y="125"/>
                    </a:lnTo>
                    <a:lnTo>
                      <a:pt x="5" y="120"/>
                    </a:lnTo>
                    <a:lnTo>
                      <a:pt x="4" y="114"/>
                    </a:lnTo>
                    <a:lnTo>
                      <a:pt x="2" y="110"/>
                    </a:lnTo>
                    <a:lnTo>
                      <a:pt x="1" y="104"/>
                    </a:lnTo>
                    <a:lnTo>
                      <a:pt x="0" y="99"/>
                    </a:lnTo>
                    <a:lnTo>
                      <a:pt x="23" y="102"/>
                    </a:lnTo>
                    <a:lnTo>
                      <a:pt x="23" y="103"/>
                    </a:lnTo>
                    <a:lnTo>
                      <a:pt x="22" y="106"/>
                    </a:lnTo>
                    <a:lnTo>
                      <a:pt x="22" y="110"/>
                    </a:lnTo>
                    <a:lnTo>
                      <a:pt x="22" y="113"/>
                    </a:lnTo>
                    <a:lnTo>
                      <a:pt x="23" y="117"/>
                    </a:lnTo>
                    <a:lnTo>
                      <a:pt x="25" y="120"/>
                    </a:lnTo>
                    <a:lnTo>
                      <a:pt x="27" y="124"/>
                    </a:lnTo>
                    <a:lnTo>
                      <a:pt x="29" y="126"/>
                    </a:lnTo>
                    <a:lnTo>
                      <a:pt x="32" y="127"/>
                    </a:lnTo>
                    <a:lnTo>
                      <a:pt x="35" y="128"/>
                    </a:lnTo>
                    <a:lnTo>
                      <a:pt x="38" y="128"/>
                    </a:lnTo>
                    <a:lnTo>
                      <a:pt x="40" y="128"/>
                    </a:lnTo>
                    <a:lnTo>
                      <a:pt x="43" y="128"/>
                    </a:lnTo>
                    <a:lnTo>
                      <a:pt x="46" y="127"/>
                    </a:lnTo>
                    <a:lnTo>
                      <a:pt x="48" y="126"/>
                    </a:lnTo>
                    <a:lnTo>
                      <a:pt x="50" y="124"/>
                    </a:lnTo>
                    <a:lnTo>
                      <a:pt x="51" y="121"/>
                    </a:lnTo>
                    <a:lnTo>
                      <a:pt x="52" y="118"/>
                    </a:lnTo>
                    <a:lnTo>
                      <a:pt x="53" y="115"/>
                    </a:lnTo>
                    <a:lnTo>
                      <a:pt x="54" y="114"/>
                    </a:lnTo>
                    <a:lnTo>
                      <a:pt x="55" y="109"/>
                    </a:lnTo>
                    <a:lnTo>
                      <a:pt x="54" y="103"/>
                    </a:lnTo>
                    <a:lnTo>
                      <a:pt x="52" y="98"/>
                    </a:lnTo>
                    <a:lnTo>
                      <a:pt x="48" y="92"/>
                    </a:lnTo>
                    <a:lnTo>
                      <a:pt x="44" y="88"/>
                    </a:lnTo>
                    <a:lnTo>
                      <a:pt x="39" y="83"/>
                    </a:lnTo>
                    <a:lnTo>
                      <a:pt x="35" y="80"/>
                    </a:lnTo>
                    <a:lnTo>
                      <a:pt x="30" y="75"/>
                    </a:lnTo>
                    <a:lnTo>
                      <a:pt x="27" y="68"/>
                    </a:lnTo>
                    <a:lnTo>
                      <a:pt x="24" y="60"/>
                    </a:lnTo>
                    <a:lnTo>
                      <a:pt x="24" y="52"/>
                    </a:lnTo>
                    <a:lnTo>
                      <a:pt x="25" y="4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8" name="Freeform 19"/>
              <p:cNvSpPr>
                <a:spLocks/>
              </p:cNvSpPr>
              <p:nvPr/>
            </p:nvSpPr>
            <p:spPr bwMode="auto">
              <a:xfrm>
                <a:off x="4734" y="2531"/>
                <a:ext cx="19" cy="31"/>
              </a:xfrm>
              <a:custGeom>
                <a:avLst/>
                <a:gdLst>
                  <a:gd name="T0" fmla="*/ 0 w 37"/>
                  <a:gd name="T1" fmla="*/ 12 h 61"/>
                  <a:gd name="T2" fmla="*/ 1 w 37"/>
                  <a:gd name="T3" fmla="*/ 9 h 61"/>
                  <a:gd name="T4" fmla="*/ 2 w 37"/>
                  <a:gd name="T5" fmla="*/ 7 h 61"/>
                  <a:gd name="T6" fmla="*/ 2 w 37"/>
                  <a:gd name="T7" fmla="*/ 3 h 61"/>
                  <a:gd name="T8" fmla="*/ 2 w 37"/>
                  <a:gd name="T9" fmla="*/ 1 h 61"/>
                  <a:gd name="T10" fmla="*/ 4 w 37"/>
                  <a:gd name="T11" fmla="*/ 0 h 61"/>
                  <a:gd name="T12" fmla="*/ 5 w 37"/>
                  <a:gd name="T13" fmla="*/ 3 h 61"/>
                  <a:gd name="T14" fmla="*/ 7 w 37"/>
                  <a:gd name="T15" fmla="*/ 4 h 61"/>
                  <a:gd name="T16" fmla="*/ 9 w 37"/>
                  <a:gd name="T17" fmla="*/ 4 h 61"/>
                  <a:gd name="T18" fmla="*/ 11 w 37"/>
                  <a:gd name="T19" fmla="*/ 5 h 61"/>
                  <a:gd name="T20" fmla="*/ 14 w 37"/>
                  <a:gd name="T21" fmla="*/ 7 h 61"/>
                  <a:gd name="T22" fmla="*/ 9 w 37"/>
                  <a:gd name="T23" fmla="*/ 9 h 61"/>
                  <a:gd name="T24" fmla="*/ 8 w 37"/>
                  <a:gd name="T25" fmla="*/ 7 h 61"/>
                  <a:gd name="T26" fmla="*/ 7 w 37"/>
                  <a:gd name="T27" fmla="*/ 6 h 61"/>
                  <a:gd name="T28" fmla="*/ 7 w 37"/>
                  <a:gd name="T29" fmla="*/ 6 h 61"/>
                  <a:gd name="T30" fmla="*/ 5 w 37"/>
                  <a:gd name="T31" fmla="*/ 7 h 61"/>
                  <a:gd name="T32" fmla="*/ 4 w 37"/>
                  <a:gd name="T33" fmla="*/ 8 h 61"/>
                  <a:gd name="T34" fmla="*/ 4 w 37"/>
                  <a:gd name="T35" fmla="*/ 11 h 61"/>
                  <a:gd name="T36" fmla="*/ 6 w 37"/>
                  <a:gd name="T37" fmla="*/ 13 h 61"/>
                  <a:gd name="T38" fmla="*/ 8 w 37"/>
                  <a:gd name="T39" fmla="*/ 14 h 61"/>
                  <a:gd name="T40" fmla="*/ 11 w 37"/>
                  <a:gd name="T41" fmla="*/ 14 h 61"/>
                  <a:gd name="T42" fmla="*/ 13 w 37"/>
                  <a:gd name="T43" fmla="*/ 14 h 61"/>
                  <a:gd name="T44" fmla="*/ 15 w 37"/>
                  <a:gd name="T45" fmla="*/ 14 h 61"/>
                  <a:gd name="T46" fmla="*/ 17 w 37"/>
                  <a:gd name="T47" fmla="*/ 15 h 61"/>
                  <a:gd name="T48" fmla="*/ 18 w 37"/>
                  <a:gd name="T49" fmla="*/ 17 h 61"/>
                  <a:gd name="T50" fmla="*/ 19 w 37"/>
                  <a:gd name="T51" fmla="*/ 22 h 61"/>
                  <a:gd name="T52" fmla="*/ 17 w 37"/>
                  <a:gd name="T53" fmla="*/ 24 h 61"/>
                  <a:gd name="T54" fmla="*/ 16 w 37"/>
                  <a:gd name="T55" fmla="*/ 26 h 61"/>
                  <a:gd name="T56" fmla="*/ 15 w 37"/>
                  <a:gd name="T57" fmla="*/ 26 h 61"/>
                  <a:gd name="T58" fmla="*/ 16 w 37"/>
                  <a:gd name="T59" fmla="*/ 27 h 61"/>
                  <a:gd name="T60" fmla="*/ 17 w 37"/>
                  <a:gd name="T61" fmla="*/ 29 h 61"/>
                  <a:gd name="T62" fmla="*/ 16 w 37"/>
                  <a:gd name="T63" fmla="*/ 30 h 61"/>
                  <a:gd name="T64" fmla="*/ 15 w 37"/>
                  <a:gd name="T65" fmla="*/ 30 h 61"/>
                  <a:gd name="T66" fmla="*/ 14 w 37"/>
                  <a:gd name="T67" fmla="*/ 31 h 61"/>
                  <a:gd name="T68" fmla="*/ 14 w 37"/>
                  <a:gd name="T69" fmla="*/ 30 h 61"/>
                  <a:gd name="T70" fmla="*/ 13 w 37"/>
                  <a:gd name="T71" fmla="*/ 28 h 61"/>
                  <a:gd name="T72" fmla="*/ 12 w 37"/>
                  <a:gd name="T73" fmla="*/ 27 h 61"/>
                  <a:gd name="T74" fmla="*/ 12 w 37"/>
                  <a:gd name="T75" fmla="*/ 27 h 61"/>
                  <a:gd name="T76" fmla="*/ 10 w 37"/>
                  <a:gd name="T77" fmla="*/ 27 h 61"/>
                  <a:gd name="T78" fmla="*/ 7 w 37"/>
                  <a:gd name="T79" fmla="*/ 26 h 61"/>
                  <a:gd name="T80" fmla="*/ 4 w 37"/>
                  <a:gd name="T81" fmla="*/ 24 h 61"/>
                  <a:gd name="T82" fmla="*/ 9 w 37"/>
                  <a:gd name="T83" fmla="*/ 23 h 61"/>
                  <a:gd name="T84" fmla="*/ 11 w 37"/>
                  <a:gd name="T85" fmla="*/ 24 h 61"/>
                  <a:gd name="T86" fmla="*/ 12 w 37"/>
                  <a:gd name="T87" fmla="*/ 24 h 61"/>
                  <a:gd name="T88" fmla="*/ 14 w 37"/>
                  <a:gd name="T89" fmla="*/ 23 h 61"/>
                  <a:gd name="T90" fmla="*/ 15 w 37"/>
                  <a:gd name="T91" fmla="*/ 22 h 61"/>
                  <a:gd name="T92" fmla="*/ 15 w 37"/>
                  <a:gd name="T93" fmla="*/ 21 h 61"/>
                  <a:gd name="T94" fmla="*/ 15 w 37"/>
                  <a:gd name="T95" fmla="*/ 19 h 61"/>
                  <a:gd name="T96" fmla="*/ 13 w 37"/>
                  <a:gd name="T97" fmla="*/ 18 h 61"/>
                  <a:gd name="T98" fmla="*/ 10 w 37"/>
                  <a:gd name="T99" fmla="*/ 17 h 61"/>
                  <a:gd name="T100" fmla="*/ 6 w 37"/>
                  <a:gd name="T101" fmla="*/ 17 h 61"/>
                  <a:gd name="T102" fmla="*/ 2 w 37"/>
                  <a:gd name="T103" fmla="*/ 15 h 6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
                  <a:gd name="T157" fmla="*/ 0 h 61"/>
                  <a:gd name="T158" fmla="*/ 37 w 37"/>
                  <a:gd name="T159" fmla="*/ 61 h 6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 h="61">
                    <a:moveTo>
                      <a:pt x="1" y="25"/>
                    </a:moveTo>
                    <a:lnTo>
                      <a:pt x="1" y="25"/>
                    </a:lnTo>
                    <a:lnTo>
                      <a:pt x="0" y="23"/>
                    </a:lnTo>
                    <a:lnTo>
                      <a:pt x="0" y="22"/>
                    </a:lnTo>
                    <a:lnTo>
                      <a:pt x="0" y="20"/>
                    </a:lnTo>
                    <a:lnTo>
                      <a:pt x="1" y="18"/>
                    </a:lnTo>
                    <a:lnTo>
                      <a:pt x="3" y="16"/>
                    </a:lnTo>
                    <a:lnTo>
                      <a:pt x="4" y="15"/>
                    </a:lnTo>
                    <a:lnTo>
                      <a:pt x="4" y="13"/>
                    </a:lnTo>
                    <a:lnTo>
                      <a:pt x="5" y="12"/>
                    </a:lnTo>
                    <a:lnTo>
                      <a:pt x="4" y="8"/>
                    </a:lnTo>
                    <a:lnTo>
                      <a:pt x="3" y="6"/>
                    </a:lnTo>
                    <a:lnTo>
                      <a:pt x="1" y="3"/>
                    </a:lnTo>
                    <a:lnTo>
                      <a:pt x="0" y="2"/>
                    </a:lnTo>
                    <a:lnTo>
                      <a:pt x="3" y="2"/>
                    </a:lnTo>
                    <a:lnTo>
                      <a:pt x="4" y="1"/>
                    </a:lnTo>
                    <a:lnTo>
                      <a:pt x="6" y="1"/>
                    </a:lnTo>
                    <a:lnTo>
                      <a:pt x="8" y="0"/>
                    </a:lnTo>
                    <a:lnTo>
                      <a:pt x="8" y="1"/>
                    </a:lnTo>
                    <a:lnTo>
                      <a:pt x="9" y="3"/>
                    </a:lnTo>
                    <a:lnTo>
                      <a:pt x="9" y="6"/>
                    </a:lnTo>
                    <a:lnTo>
                      <a:pt x="11" y="8"/>
                    </a:lnTo>
                    <a:lnTo>
                      <a:pt x="12" y="7"/>
                    </a:lnTo>
                    <a:lnTo>
                      <a:pt x="14" y="7"/>
                    </a:lnTo>
                    <a:lnTo>
                      <a:pt x="15" y="7"/>
                    </a:lnTo>
                    <a:lnTo>
                      <a:pt x="16" y="8"/>
                    </a:lnTo>
                    <a:lnTo>
                      <a:pt x="18" y="8"/>
                    </a:lnTo>
                    <a:lnTo>
                      <a:pt x="20" y="9"/>
                    </a:lnTo>
                    <a:lnTo>
                      <a:pt x="21" y="9"/>
                    </a:lnTo>
                    <a:lnTo>
                      <a:pt x="22" y="10"/>
                    </a:lnTo>
                    <a:lnTo>
                      <a:pt x="23" y="12"/>
                    </a:lnTo>
                    <a:lnTo>
                      <a:pt x="26" y="13"/>
                    </a:lnTo>
                    <a:lnTo>
                      <a:pt x="27" y="14"/>
                    </a:lnTo>
                    <a:lnTo>
                      <a:pt x="19" y="18"/>
                    </a:lnTo>
                    <a:lnTo>
                      <a:pt x="18" y="17"/>
                    </a:lnTo>
                    <a:lnTo>
                      <a:pt x="18" y="16"/>
                    </a:lnTo>
                    <a:lnTo>
                      <a:pt x="16" y="15"/>
                    </a:lnTo>
                    <a:lnTo>
                      <a:pt x="15" y="14"/>
                    </a:lnTo>
                    <a:lnTo>
                      <a:pt x="14" y="13"/>
                    </a:lnTo>
                    <a:lnTo>
                      <a:pt x="14" y="12"/>
                    </a:lnTo>
                    <a:lnTo>
                      <a:pt x="13" y="12"/>
                    </a:lnTo>
                    <a:lnTo>
                      <a:pt x="12" y="12"/>
                    </a:lnTo>
                    <a:lnTo>
                      <a:pt x="11" y="12"/>
                    </a:lnTo>
                    <a:lnTo>
                      <a:pt x="9" y="13"/>
                    </a:lnTo>
                    <a:lnTo>
                      <a:pt x="8" y="14"/>
                    </a:lnTo>
                    <a:lnTo>
                      <a:pt x="7" y="15"/>
                    </a:lnTo>
                    <a:lnTo>
                      <a:pt x="7" y="16"/>
                    </a:lnTo>
                    <a:lnTo>
                      <a:pt x="7" y="17"/>
                    </a:lnTo>
                    <a:lnTo>
                      <a:pt x="7" y="20"/>
                    </a:lnTo>
                    <a:lnTo>
                      <a:pt x="7" y="21"/>
                    </a:lnTo>
                    <a:lnTo>
                      <a:pt x="8" y="22"/>
                    </a:lnTo>
                    <a:lnTo>
                      <a:pt x="9" y="24"/>
                    </a:lnTo>
                    <a:lnTo>
                      <a:pt x="11" y="25"/>
                    </a:lnTo>
                    <a:lnTo>
                      <a:pt x="12" y="27"/>
                    </a:lnTo>
                    <a:lnTo>
                      <a:pt x="14" y="27"/>
                    </a:lnTo>
                    <a:lnTo>
                      <a:pt x="15" y="27"/>
                    </a:lnTo>
                    <a:lnTo>
                      <a:pt x="16" y="27"/>
                    </a:lnTo>
                    <a:lnTo>
                      <a:pt x="19" y="27"/>
                    </a:lnTo>
                    <a:lnTo>
                      <a:pt x="21" y="27"/>
                    </a:lnTo>
                    <a:lnTo>
                      <a:pt x="23" y="27"/>
                    </a:lnTo>
                    <a:lnTo>
                      <a:pt x="24" y="27"/>
                    </a:lnTo>
                    <a:lnTo>
                      <a:pt x="26" y="27"/>
                    </a:lnTo>
                    <a:lnTo>
                      <a:pt x="27" y="27"/>
                    </a:lnTo>
                    <a:lnTo>
                      <a:pt x="28" y="28"/>
                    </a:lnTo>
                    <a:lnTo>
                      <a:pt x="30" y="28"/>
                    </a:lnTo>
                    <a:lnTo>
                      <a:pt x="31" y="29"/>
                    </a:lnTo>
                    <a:lnTo>
                      <a:pt x="32" y="30"/>
                    </a:lnTo>
                    <a:lnTo>
                      <a:pt x="34" y="30"/>
                    </a:lnTo>
                    <a:lnTo>
                      <a:pt x="35" y="31"/>
                    </a:lnTo>
                    <a:lnTo>
                      <a:pt x="36" y="32"/>
                    </a:lnTo>
                    <a:lnTo>
                      <a:pt x="36" y="33"/>
                    </a:lnTo>
                    <a:lnTo>
                      <a:pt x="37" y="37"/>
                    </a:lnTo>
                    <a:lnTo>
                      <a:pt x="37" y="40"/>
                    </a:lnTo>
                    <a:lnTo>
                      <a:pt x="37" y="44"/>
                    </a:lnTo>
                    <a:lnTo>
                      <a:pt x="35" y="47"/>
                    </a:lnTo>
                    <a:lnTo>
                      <a:pt x="34" y="48"/>
                    </a:lnTo>
                    <a:lnTo>
                      <a:pt x="32" y="50"/>
                    </a:lnTo>
                    <a:lnTo>
                      <a:pt x="31" y="51"/>
                    </a:lnTo>
                    <a:lnTo>
                      <a:pt x="30" y="52"/>
                    </a:lnTo>
                    <a:lnTo>
                      <a:pt x="31" y="53"/>
                    </a:lnTo>
                    <a:lnTo>
                      <a:pt x="32" y="54"/>
                    </a:lnTo>
                    <a:lnTo>
                      <a:pt x="34" y="56"/>
                    </a:lnTo>
                    <a:lnTo>
                      <a:pt x="34" y="58"/>
                    </a:lnTo>
                    <a:lnTo>
                      <a:pt x="32" y="59"/>
                    </a:lnTo>
                    <a:lnTo>
                      <a:pt x="31" y="60"/>
                    </a:lnTo>
                    <a:lnTo>
                      <a:pt x="30" y="60"/>
                    </a:lnTo>
                    <a:lnTo>
                      <a:pt x="29" y="61"/>
                    </a:lnTo>
                    <a:lnTo>
                      <a:pt x="28" y="61"/>
                    </a:lnTo>
                    <a:lnTo>
                      <a:pt x="27" y="61"/>
                    </a:lnTo>
                    <a:lnTo>
                      <a:pt x="27" y="60"/>
                    </a:lnTo>
                    <a:lnTo>
                      <a:pt x="27" y="59"/>
                    </a:lnTo>
                    <a:lnTo>
                      <a:pt x="26" y="58"/>
                    </a:lnTo>
                    <a:lnTo>
                      <a:pt x="26" y="56"/>
                    </a:lnTo>
                    <a:lnTo>
                      <a:pt x="26" y="55"/>
                    </a:lnTo>
                    <a:lnTo>
                      <a:pt x="24" y="54"/>
                    </a:lnTo>
                    <a:lnTo>
                      <a:pt x="22" y="54"/>
                    </a:lnTo>
                    <a:lnTo>
                      <a:pt x="20" y="54"/>
                    </a:lnTo>
                    <a:lnTo>
                      <a:pt x="19" y="54"/>
                    </a:lnTo>
                    <a:lnTo>
                      <a:pt x="16" y="53"/>
                    </a:lnTo>
                    <a:lnTo>
                      <a:pt x="14" y="52"/>
                    </a:lnTo>
                    <a:lnTo>
                      <a:pt x="13" y="51"/>
                    </a:lnTo>
                    <a:lnTo>
                      <a:pt x="11" y="50"/>
                    </a:lnTo>
                    <a:lnTo>
                      <a:pt x="8" y="48"/>
                    </a:lnTo>
                    <a:lnTo>
                      <a:pt x="16" y="43"/>
                    </a:lnTo>
                    <a:lnTo>
                      <a:pt x="16" y="44"/>
                    </a:lnTo>
                    <a:lnTo>
                      <a:pt x="18" y="45"/>
                    </a:lnTo>
                    <a:lnTo>
                      <a:pt x="19" y="45"/>
                    </a:lnTo>
                    <a:lnTo>
                      <a:pt x="20" y="46"/>
                    </a:lnTo>
                    <a:lnTo>
                      <a:pt x="21" y="47"/>
                    </a:lnTo>
                    <a:lnTo>
                      <a:pt x="22" y="48"/>
                    </a:lnTo>
                    <a:lnTo>
                      <a:pt x="23" y="48"/>
                    </a:lnTo>
                    <a:lnTo>
                      <a:pt x="24" y="48"/>
                    </a:lnTo>
                    <a:lnTo>
                      <a:pt x="26" y="48"/>
                    </a:lnTo>
                    <a:lnTo>
                      <a:pt x="27" y="47"/>
                    </a:lnTo>
                    <a:lnTo>
                      <a:pt x="28" y="46"/>
                    </a:lnTo>
                    <a:lnTo>
                      <a:pt x="29" y="45"/>
                    </a:lnTo>
                    <a:lnTo>
                      <a:pt x="30" y="44"/>
                    </a:lnTo>
                    <a:lnTo>
                      <a:pt x="30" y="43"/>
                    </a:lnTo>
                    <a:lnTo>
                      <a:pt x="30" y="41"/>
                    </a:lnTo>
                    <a:lnTo>
                      <a:pt x="29" y="40"/>
                    </a:lnTo>
                    <a:lnTo>
                      <a:pt x="29" y="39"/>
                    </a:lnTo>
                    <a:lnTo>
                      <a:pt x="29" y="38"/>
                    </a:lnTo>
                    <a:lnTo>
                      <a:pt x="28" y="37"/>
                    </a:lnTo>
                    <a:lnTo>
                      <a:pt x="26" y="35"/>
                    </a:lnTo>
                    <a:lnTo>
                      <a:pt x="23" y="33"/>
                    </a:lnTo>
                    <a:lnTo>
                      <a:pt x="21" y="33"/>
                    </a:lnTo>
                    <a:lnTo>
                      <a:pt x="19" y="33"/>
                    </a:lnTo>
                    <a:lnTo>
                      <a:pt x="16" y="33"/>
                    </a:lnTo>
                    <a:lnTo>
                      <a:pt x="13" y="33"/>
                    </a:lnTo>
                    <a:lnTo>
                      <a:pt x="11" y="33"/>
                    </a:lnTo>
                    <a:lnTo>
                      <a:pt x="8" y="32"/>
                    </a:lnTo>
                    <a:lnTo>
                      <a:pt x="6" y="31"/>
                    </a:lnTo>
                    <a:lnTo>
                      <a:pt x="4" y="29"/>
                    </a:lnTo>
                    <a:lnTo>
                      <a:pt x="1" y="2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9" name="Freeform 20"/>
              <p:cNvSpPr>
                <a:spLocks/>
              </p:cNvSpPr>
              <p:nvPr/>
            </p:nvSpPr>
            <p:spPr bwMode="auto">
              <a:xfrm>
                <a:off x="4873" y="2405"/>
                <a:ext cx="281" cy="136"/>
              </a:xfrm>
              <a:custGeom>
                <a:avLst/>
                <a:gdLst>
                  <a:gd name="T0" fmla="*/ 281 w 562"/>
                  <a:gd name="T1" fmla="*/ 84 h 273"/>
                  <a:gd name="T2" fmla="*/ 222 w 562"/>
                  <a:gd name="T3" fmla="*/ 25 h 273"/>
                  <a:gd name="T4" fmla="*/ 219 w 562"/>
                  <a:gd name="T5" fmla="*/ 24 h 273"/>
                  <a:gd name="T6" fmla="*/ 211 w 562"/>
                  <a:gd name="T7" fmla="*/ 21 h 273"/>
                  <a:gd name="T8" fmla="*/ 200 w 562"/>
                  <a:gd name="T9" fmla="*/ 17 h 273"/>
                  <a:gd name="T10" fmla="*/ 185 w 562"/>
                  <a:gd name="T11" fmla="*/ 12 h 273"/>
                  <a:gd name="T12" fmla="*/ 170 w 562"/>
                  <a:gd name="T13" fmla="*/ 7 h 273"/>
                  <a:gd name="T14" fmla="*/ 154 w 562"/>
                  <a:gd name="T15" fmla="*/ 3 h 273"/>
                  <a:gd name="T16" fmla="*/ 140 w 562"/>
                  <a:gd name="T17" fmla="*/ 0 h 273"/>
                  <a:gd name="T18" fmla="*/ 126 w 562"/>
                  <a:gd name="T19" fmla="*/ 0 h 273"/>
                  <a:gd name="T20" fmla="*/ 105 w 562"/>
                  <a:gd name="T21" fmla="*/ 4 h 273"/>
                  <a:gd name="T22" fmla="*/ 88 w 562"/>
                  <a:gd name="T23" fmla="*/ 11 h 273"/>
                  <a:gd name="T24" fmla="*/ 78 w 562"/>
                  <a:gd name="T25" fmla="*/ 19 h 273"/>
                  <a:gd name="T26" fmla="*/ 73 w 562"/>
                  <a:gd name="T27" fmla="*/ 22 h 273"/>
                  <a:gd name="T28" fmla="*/ 12 w 562"/>
                  <a:gd name="T29" fmla="*/ 5 h 273"/>
                  <a:gd name="T30" fmla="*/ 0 w 562"/>
                  <a:gd name="T31" fmla="*/ 43 h 273"/>
                  <a:gd name="T32" fmla="*/ 1 w 562"/>
                  <a:gd name="T33" fmla="*/ 55 h 273"/>
                  <a:gd name="T34" fmla="*/ 21 w 562"/>
                  <a:gd name="T35" fmla="*/ 54 h 273"/>
                  <a:gd name="T36" fmla="*/ 29 w 562"/>
                  <a:gd name="T37" fmla="*/ 46 h 273"/>
                  <a:gd name="T38" fmla="*/ 39 w 562"/>
                  <a:gd name="T39" fmla="*/ 40 h 273"/>
                  <a:gd name="T40" fmla="*/ 50 w 562"/>
                  <a:gd name="T41" fmla="*/ 40 h 273"/>
                  <a:gd name="T42" fmla="*/ 62 w 562"/>
                  <a:gd name="T43" fmla="*/ 43 h 273"/>
                  <a:gd name="T44" fmla="*/ 71 w 562"/>
                  <a:gd name="T45" fmla="*/ 51 h 273"/>
                  <a:gd name="T46" fmla="*/ 76 w 562"/>
                  <a:gd name="T47" fmla="*/ 61 h 273"/>
                  <a:gd name="T48" fmla="*/ 77 w 562"/>
                  <a:gd name="T49" fmla="*/ 73 h 273"/>
                  <a:gd name="T50" fmla="*/ 181 w 562"/>
                  <a:gd name="T51" fmla="*/ 113 h 273"/>
                  <a:gd name="T52" fmla="*/ 187 w 562"/>
                  <a:gd name="T53" fmla="*/ 103 h 273"/>
                  <a:gd name="T54" fmla="*/ 196 w 562"/>
                  <a:gd name="T55" fmla="*/ 95 h 273"/>
                  <a:gd name="T56" fmla="*/ 207 w 562"/>
                  <a:gd name="T57" fmla="*/ 92 h 273"/>
                  <a:gd name="T58" fmla="*/ 219 w 562"/>
                  <a:gd name="T59" fmla="*/ 93 h 273"/>
                  <a:gd name="T60" fmla="*/ 230 w 562"/>
                  <a:gd name="T61" fmla="*/ 99 h 273"/>
                  <a:gd name="T62" fmla="*/ 237 w 562"/>
                  <a:gd name="T63" fmla="*/ 108 h 273"/>
                  <a:gd name="T64" fmla="*/ 240 w 562"/>
                  <a:gd name="T65" fmla="*/ 120 h 273"/>
                  <a:gd name="T66" fmla="*/ 239 w 562"/>
                  <a:gd name="T67" fmla="*/ 132 h 273"/>
                  <a:gd name="T68" fmla="*/ 259 w 562"/>
                  <a:gd name="T69" fmla="*/ 118 h 273"/>
                  <a:gd name="T70" fmla="*/ 259 w 562"/>
                  <a:gd name="T71" fmla="*/ 102 h 2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2"/>
                  <a:gd name="T109" fmla="*/ 0 h 273"/>
                  <a:gd name="T110" fmla="*/ 562 w 562"/>
                  <a:gd name="T111" fmla="*/ 273 h 2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2" h="273">
                    <a:moveTo>
                      <a:pt x="532" y="208"/>
                    </a:moveTo>
                    <a:lnTo>
                      <a:pt x="562" y="168"/>
                    </a:lnTo>
                    <a:lnTo>
                      <a:pt x="498" y="163"/>
                    </a:lnTo>
                    <a:lnTo>
                      <a:pt x="444" y="50"/>
                    </a:lnTo>
                    <a:lnTo>
                      <a:pt x="442" y="49"/>
                    </a:lnTo>
                    <a:lnTo>
                      <a:pt x="438" y="48"/>
                    </a:lnTo>
                    <a:lnTo>
                      <a:pt x="431" y="46"/>
                    </a:lnTo>
                    <a:lnTo>
                      <a:pt x="423" y="42"/>
                    </a:lnTo>
                    <a:lnTo>
                      <a:pt x="411" y="38"/>
                    </a:lnTo>
                    <a:lnTo>
                      <a:pt x="400" y="34"/>
                    </a:lnTo>
                    <a:lnTo>
                      <a:pt x="386" y="28"/>
                    </a:lnTo>
                    <a:lnTo>
                      <a:pt x="371" y="24"/>
                    </a:lnTo>
                    <a:lnTo>
                      <a:pt x="356" y="19"/>
                    </a:lnTo>
                    <a:lnTo>
                      <a:pt x="340" y="15"/>
                    </a:lnTo>
                    <a:lnTo>
                      <a:pt x="324" y="10"/>
                    </a:lnTo>
                    <a:lnTo>
                      <a:pt x="309" y="7"/>
                    </a:lnTo>
                    <a:lnTo>
                      <a:pt x="293" y="3"/>
                    </a:lnTo>
                    <a:lnTo>
                      <a:pt x="279" y="1"/>
                    </a:lnTo>
                    <a:lnTo>
                      <a:pt x="265" y="0"/>
                    </a:lnTo>
                    <a:lnTo>
                      <a:pt x="252" y="0"/>
                    </a:lnTo>
                    <a:lnTo>
                      <a:pt x="230" y="2"/>
                    </a:lnTo>
                    <a:lnTo>
                      <a:pt x="210" y="8"/>
                    </a:lnTo>
                    <a:lnTo>
                      <a:pt x="191" y="15"/>
                    </a:lnTo>
                    <a:lnTo>
                      <a:pt x="176" y="23"/>
                    </a:lnTo>
                    <a:lnTo>
                      <a:pt x="165" y="31"/>
                    </a:lnTo>
                    <a:lnTo>
                      <a:pt x="156" y="38"/>
                    </a:lnTo>
                    <a:lnTo>
                      <a:pt x="150" y="42"/>
                    </a:lnTo>
                    <a:lnTo>
                      <a:pt x="147" y="45"/>
                    </a:lnTo>
                    <a:lnTo>
                      <a:pt x="128" y="43"/>
                    </a:lnTo>
                    <a:lnTo>
                      <a:pt x="24" y="10"/>
                    </a:lnTo>
                    <a:lnTo>
                      <a:pt x="15" y="40"/>
                    </a:lnTo>
                    <a:lnTo>
                      <a:pt x="0" y="86"/>
                    </a:lnTo>
                    <a:lnTo>
                      <a:pt x="10" y="90"/>
                    </a:lnTo>
                    <a:lnTo>
                      <a:pt x="3" y="110"/>
                    </a:lnTo>
                    <a:lnTo>
                      <a:pt x="38" y="121"/>
                    </a:lnTo>
                    <a:lnTo>
                      <a:pt x="43" y="109"/>
                    </a:lnTo>
                    <a:lnTo>
                      <a:pt x="49" y="100"/>
                    </a:lnTo>
                    <a:lnTo>
                      <a:pt x="58" y="92"/>
                    </a:lnTo>
                    <a:lnTo>
                      <a:pt x="68" y="86"/>
                    </a:lnTo>
                    <a:lnTo>
                      <a:pt x="78" y="81"/>
                    </a:lnTo>
                    <a:lnTo>
                      <a:pt x="90" y="80"/>
                    </a:lnTo>
                    <a:lnTo>
                      <a:pt x="101" y="80"/>
                    </a:lnTo>
                    <a:lnTo>
                      <a:pt x="113" y="83"/>
                    </a:lnTo>
                    <a:lnTo>
                      <a:pt x="124" y="87"/>
                    </a:lnTo>
                    <a:lnTo>
                      <a:pt x="134" y="94"/>
                    </a:lnTo>
                    <a:lnTo>
                      <a:pt x="142" y="102"/>
                    </a:lnTo>
                    <a:lnTo>
                      <a:pt x="149" y="113"/>
                    </a:lnTo>
                    <a:lnTo>
                      <a:pt x="153" y="123"/>
                    </a:lnTo>
                    <a:lnTo>
                      <a:pt x="154" y="134"/>
                    </a:lnTo>
                    <a:lnTo>
                      <a:pt x="154" y="146"/>
                    </a:lnTo>
                    <a:lnTo>
                      <a:pt x="152" y="158"/>
                    </a:lnTo>
                    <a:lnTo>
                      <a:pt x="363" y="227"/>
                    </a:lnTo>
                    <a:lnTo>
                      <a:pt x="368" y="215"/>
                    </a:lnTo>
                    <a:lnTo>
                      <a:pt x="374" y="206"/>
                    </a:lnTo>
                    <a:lnTo>
                      <a:pt x="383" y="198"/>
                    </a:lnTo>
                    <a:lnTo>
                      <a:pt x="393" y="191"/>
                    </a:lnTo>
                    <a:lnTo>
                      <a:pt x="403" y="187"/>
                    </a:lnTo>
                    <a:lnTo>
                      <a:pt x="415" y="185"/>
                    </a:lnTo>
                    <a:lnTo>
                      <a:pt x="426" y="185"/>
                    </a:lnTo>
                    <a:lnTo>
                      <a:pt x="439" y="187"/>
                    </a:lnTo>
                    <a:lnTo>
                      <a:pt x="451" y="192"/>
                    </a:lnTo>
                    <a:lnTo>
                      <a:pt x="460" y="199"/>
                    </a:lnTo>
                    <a:lnTo>
                      <a:pt x="468" y="208"/>
                    </a:lnTo>
                    <a:lnTo>
                      <a:pt x="474" y="217"/>
                    </a:lnTo>
                    <a:lnTo>
                      <a:pt x="478" y="229"/>
                    </a:lnTo>
                    <a:lnTo>
                      <a:pt x="480" y="240"/>
                    </a:lnTo>
                    <a:lnTo>
                      <a:pt x="480" y="252"/>
                    </a:lnTo>
                    <a:lnTo>
                      <a:pt x="478" y="264"/>
                    </a:lnTo>
                    <a:lnTo>
                      <a:pt x="506" y="273"/>
                    </a:lnTo>
                    <a:lnTo>
                      <a:pt x="517" y="237"/>
                    </a:lnTo>
                    <a:lnTo>
                      <a:pt x="507" y="234"/>
                    </a:lnTo>
                    <a:lnTo>
                      <a:pt x="517" y="204"/>
                    </a:lnTo>
                    <a:lnTo>
                      <a:pt x="532" y="20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0" name="Freeform 21"/>
              <p:cNvSpPr>
                <a:spLocks/>
              </p:cNvSpPr>
              <p:nvPr/>
            </p:nvSpPr>
            <p:spPr bwMode="auto">
              <a:xfrm>
                <a:off x="4891" y="2464"/>
                <a:ext cx="45" cy="45"/>
              </a:xfrm>
              <a:custGeom>
                <a:avLst/>
                <a:gdLst>
                  <a:gd name="T0" fmla="*/ 30 w 91"/>
                  <a:gd name="T1" fmla="*/ 1 h 90"/>
                  <a:gd name="T2" fmla="*/ 25 w 91"/>
                  <a:gd name="T3" fmla="*/ 0 h 90"/>
                  <a:gd name="T4" fmla="*/ 20 w 91"/>
                  <a:gd name="T5" fmla="*/ 0 h 90"/>
                  <a:gd name="T6" fmla="*/ 16 w 91"/>
                  <a:gd name="T7" fmla="*/ 1 h 90"/>
                  <a:gd name="T8" fmla="*/ 12 w 91"/>
                  <a:gd name="T9" fmla="*/ 3 h 90"/>
                  <a:gd name="T10" fmla="*/ 8 w 91"/>
                  <a:gd name="T11" fmla="*/ 5 h 90"/>
                  <a:gd name="T12" fmla="*/ 5 w 91"/>
                  <a:gd name="T13" fmla="*/ 7 h 90"/>
                  <a:gd name="T14" fmla="*/ 2 w 91"/>
                  <a:gd name="T15" fmla="*/ 11 h 90"/>
                  <a:gd name="T16" fmla="*/ 1 w 91"/>
                  <a:gd name="T17" fmla="*/ 15 h 90"/>
                  <a:gd name="T18" fmla="*/ 0 w 91"/>
                  <a:gd name="T19" fmla="*/ 21 h 90"/>
                  <a:gd name="T20" fmla="*/ 0 w 91"/>
                  <a:gd name="T21" fmla="*/ 24 h 90"/>
                  <a:gd name="T22" fmla="*/ 1 w 91"/>
                  <a:gd name="T23" fmla="*/ 29 h 90"/>
                  <a:gd name="T24" fmla="*/ 2 w 91"/>
                  <a:gd name="T25" fmla="*/ 33 h 90"/>
                  <a:gd name="T26" fmla="*/ 4 w 91"/>
                  <a:gd name="T27" fmla="*/ 37 h 90"/>
                  <a:gd name="T28" fmla="*/ 8 w 91"/>
                  <a:gd name="T29" fmla="*/ 40 h 90"/>
                  <a:gd name="T30" fmla="*/ 11 w 91"/>
                  <a:gd name="T31" fmla="*/ 42 h 90"/>
                  <a:gd name="T32" fmla="*/ 15 w 91"/>
                  <a:gd name="T33" fmla="*/ 44 h 90"/>
                  <a:gd name="T34" fmla="*/ 20 w 91"/>
                  <a:gd name="T35" fmla="*/ 45 h 90"/>
                  <a:gd name="T36" fmla="*/ 24 w 91"/>
                  <a:gd name="T37" fmla="*/ 45 h 90"/>
                  <a:gd name="T38" fmla="*/ 28 w 91"/>
                  <a:gd name="T39" fmla="*/ 45 h 90"/>
                  <a:gd name="T40" fmla="*/ 32 w 91"/>
                  <a:gd name="T41" fmla="*/ 43 h 90"/>
                  <a:gd name="T42" fmla="*/ 36 w 91"/>
                  <a:gd name="T43" fmla="*/ 41 h 90"/>
                  <a:gd name="T44" fmla="*/ 39 w 91"/>
                  <a:gd name="T45" fmla="*/ 38 h 90"/>
                  <a:gd name="T46" fmla="*/ 42 w 91"/>
                  <a:gd name="T47" fmla="*/ 34 h 90"/>
                  <a:gd name="T48" fmla="*/ 44 w 91"/>
                  <a:gd name="T49" fmla="*/ 29 h 90"/>
                  <a:gd name="T50" fmla="*/ 45 w 91"/>
                  <a:gd name="T51" fmla="*/ 25 h 90"/>
                  <a:gd name="T52" fmla="*/ 45 w 91"/>
                  <a:gd name="T53" fmla="*/ 21 h 90"/>
                  <a:gd name="T54" fmla="*/ 44 w 91"/>
                  <a:gd name="T55" fmla="*/ 17 h 90"/>
                  <a:gd name="T56" fmla="*/ 43 w 91"/>
                  <a:gd name="T57" fmla="*/ 12 h 90"/>
                  <a:gd name="T58" fmla="*/ 40 w 91"/>
                  <a:gd name="T59" fmla="*/ 8 h 90"/>
                  <a:gd name="T60" fmla="*/ 37 w 91"/>
                  <a:gd name="T61" fmla="*/ 6 h 90"/>
                  <a:gd name="T62" fmla="*/ 34 w 91"/>
                  <a:gd name="T63" fmla="*/ 3 h 90"/>
                  <a:gd name="T64" fmla="*/ 30 w 91"/>
                  <a:gd name="T65" fmla="*/ 1 h 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90"/>
                  <a:gd name="T101" fmla="*/ 91 w 91"/>
                  <a:gd name="T102" fmla="*/ 90 h 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90">
                    <a:moveTo>
                      <a:pt x="60" y="1"/>
                    </a:moveTo>
                    <a:lnTo>
                      <a:pt x="50" y="0"/>
                    </a:lnTo>
                    <a:lnTo>
                      <a:pt x="41" y="0"/>
                    </a:lnTo>
                    <a:lnTo>
                      <a:pt x="33" y="1"/>
                    </a:lnTo>
                    <a:lnTo>
                      <a:pt x="25" y="5"/>
                    </a:lnTo>
                    <a:lnTo>
                      <a:pt x="17" y="10"/>
                    </a:lnTo>
                    <a:lnTo>
                      <a:pt x="11" y="15"/>
                    </a:lnTo>
                    <a:lnTo>
                      <a:pt x="5" y="23"/>
                    </a:lnTo>
                    <a:lnTo>
                      <a:pt x="2" y="31"/>
                    </a:lnTo>
                    <a:lnTo>
                      <a:pt x="0" y="41"/>
                    </a:lnTo>
                    <a:lnTo>
                      <a:pt x="0" y="49"/>
                    </a:lnTo>
                    <a:lnTo>
                      <a:pt x="2" y="58"/>
                    </a:lnTo>
                    <a:lnTo>
                      <a:pt x="4" y="66"/>
                    </a:lnTo>
                    <a:lnTo>
                      <a:pt x="9" y="73"/>
                    </a:lnTo>
                    <a:lnTo>
                      <a:pt x="16" y="80"/>
                    </a:lnTo>
                    <a:lnTo>
                      <a:pt x="23" y="84"/>
                    </a:lnTo>
                    <a:lnTo>
                      <a:pt x="31" y="88"/>
                    </a:lnTo>
                    <a:lnTo>
                      <a:pt x="40" y="90"/>
                    </a:lnTo>
                    <a:lnTo>
                      <a:pt x="49" y="90"/>
                    </a:lnTo>
                    <a:lnTo>
                      <a:pt x="57" y="89"/>
                    </a:lnTo>
                    <a:lnTo>
                      <a:pt x="65" y="86"/>
                    </a:lnTo>
                    <a:lnTo>
                      <a:pt x="73" y="81"/>
                    </a:lnTo>
                    <a:lnTo>
                      <a:pt x="79" y="75"/>
                    </a:lnTo>
                    <a:lnTo>
                      <a:pt x="85" y="67"/>
                    </a:lnTo>
                    <a:lnTo>
                      <a:pt x="88" y="59"/>
                    </a:lnTo>
                    <a:lnTo>
                      <a:pt x="91" y="50"/>
                    </a:lnTo>
                    <a:lnTo>
                      <a:pt x="91" y="41"/>
                    </a:lnTo>
                    <a:lnTo>
                      <a:pt x="88" y="33"/>
                    </a:lnTo>
                    <a:lnTo>
                      <a:pt x="86" y="25"/>
                    </a:lnTo>
                    <a:lnTo>
                      <a:pt x="81" y="16"/>
                    </a:lnTo>
                    <a:lnTo>
                      <a:pt x="75" y="11"/>
                    </a:lnTo>
                    <a:lnTo>
                      <a:pt x="68" y="5"/>
                    </a:lnTo>
                    <a:lnTo>
                      <a:pt x="60" y="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1" name="Freeform 22"/>
              <p:cNvSpPr>
                <a:spLocks/>
              </p:cNvSpPr>
              <p:nvPr/>
            </p:nvSpPr>
            <p:spPr bwMode="auto">
              <a:xfrm>
                <a:off x="5059" y="2518"/>
                <a:ext cx="44" cy="45"/>
              </a:xfrm>
              <a:custGeom>
                <a:avLst/>
                <a:gdLst>
                  <a:gd name="T0" fmla="*/ 29 w 90"/>
                  <a:gd name="T1" fmla="*/ 1 h 90"/>
                  <a:gd name="T2" fmla="*/ 24 w 90"/>
                  <a:gd name="T3" fmla="*/ 0 h 90"/>
                  <a:gd name="T4" fmla="*/ 20 w 90"/>
                  <a:gd name="T5" fmla="*/ 0 h 90"/>
                  <a:gd name="T6" fmla="*/ 16 w 90"/>
                  <a:gd name="T7" fmla="*/ 1 h 90"/>
                  <a:gd name="T8" fmla="*/ 12 w 90"/>
                  <a:gd name="T9" fmla="*/ 2 h 90"/>
                  <a:gd name="T10" fmla="*/ 8 w 90"/>
                  <a:gd name="T11" fmla="*/ 5 h 90"/>
                  <a:gd name="T12" fmla="*/ 5 w 90"/>
                  <a:gd name="T13" fmla="*/ 7 h 90"/>
                  <a:gd name="T14" fmla="*/ 2 w 90"/>
                  <a:gd name="T15" fmla="*/ 11 h 90"/>
                  <a:gd name="T16" fmla="*/ 0 w 90"/>
                  <a:gd name="T17" fmla="*/ 15 h 90"/>
                  <a:gd name="T18" fmla="*/ 0 w 90"/>
                  <a:gd name="T19" fmla="*/ 20 h 90"/>
                  <a:gd name="T20" fmla="*/ 0 w 90"/>
                  <a:gd name="T21" fmla="*/ 24 h 90"/>
                  <a:gd name="T22" fmla="*/ 0 w 90"/>
                  <a:gd name="T23" fmla="*/ 28 h 90"/>
                  <a:gd name="T24" fmla="*/ 2 w 90"/>
                  <a:gd name="T25" fmla="*/ 33 h 90"/>
                  <a:gd name="T26" fmla="*/ 4 w 90"/>
                  <a:gd name="T27" fmla="*/ 36 h 90"/>
                  <a:gd name="T28" fmla="*/ 7 w 90"/>
                  <a:gd name="T29" fmla="*/ 40 h 90"/>
                  <a:gd name="T30" fmla="*/ 11 w 90"/>
                  <a:gd name="T31" fmla="*/ 42 h 90"/>
                  <a:gd name="T32" fmla="*/ 15 w 90"/>
                  <a:gd name="T33" fmla="*/ 44 h 90"/>
                  <a:gd name="T34" fmla="*/ 20 w 90"/>
                  <a:gd name="T35" fmla="*/ 45 h 90"/>
                  <a:gd name="T36" fmla="*/ 23 w 90"/>
                  <a:gd name="T37" fmla="*/ 45 h 90"/>
                  <a:gd name="T38" fmla="*/ 27 w 90"/>
                  <a:gd name="T39" fmla="*/ 44 h 90"/>
                  <a:gd name="T40" fmla="*/ 32 w 90"/>
                  <a:gd name="T41" fmla="*/ 43 h 90"/>
                  <a:gd name="T42" fmla="*/ 36 w 90"/>
                  <a:gd name="T43" fmla="*/ 40 h 90"/>
                  <a:gd name="T44" fmla="*/ 38 w 90"/>
                  <a:gd name="T45" fmla="*/ 38 h 90"/>
                  <a:gd name="T46" fmla="*/ 41 w 90"/>
                  <a:gd name="T47" fmla="*/ 33 h 90"/>
                  <a:gd name="T48" fmla="*/ 43 w 90"/>
                  <a:gd name="T49" fmla="*/ 29 h 90"/>
                  <a:gd name="T50" fmla="*/ 44 w 90"/>
                  <a:gd name="T51" fmla="*/ 24 h 90"/>
                  <a:gd name="T52" fmla="*/ 44 w 90"/>
                  <a:gd name="T53" fmla="*/ 20 h 90"/>
                  <a:gd name="T54" fmla="*/ 43 w 90"/>
                  <a:gd name="T55" fmla="*/ 16 h 90"/>
                  <a:gd name="T56" fmla="*/ 42 w 90"/>
                  <a:gd name="T57" fmla="*/ 12 h 90"/>
                  <a:gd name="T58" fmla="*/ 40 w 90"/>
                  <a:gd name="T59" fmla="*/ 9 h 90"/>
                  <a:gd name="T60" fmla="*/ 36 w 90"/>
                  <a:gd name="T61" fmla="*/ 5 h 90"/>
                  <a:gd name="T62" fmla="*/ 33 w 90"/>
                  <a:gd name="T63" fmla="*/ 3 h 90"/>
                  <a:gd name="T64" fmla="*/ 29 w 90"/>
                  <a:gd name="T65" fmla="*/ 1 h 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90"/>
                  <a:gd name="T101" fmla="*/ 90 w 90"/>
                  <a:gd name="T102" fmla="*/ 90 h 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90">
                    <a:moveTo>
                      <a:pt x="59" y="2"/>
                    </a:moveTo>
                    <a:lnTo>
                      <a:pt x="50" y="0"/>
                    </a:lnTo>
                    <a:lnTo>
                      <a:pt x="40" y="0"/>
                    </a:lnTo>
                    <a:lnTo>
                      <a:pt x="32" y="1"/>
                    </a:lnTo>
                    <a:lnTo>
                      <a:pt x="24" y="4"/>
                    </a:lnTo>
                    <a:lnTo>
                      <a:pt x="16" y="9"/>
                    </a:lnTo>
                    <a:lnTo>
                      <a:pt x="10" y="15"/>
                    </a:lnTo>
                    <a:lnTo>
                      <a:pt x="5" y="23"/>
                    </a:lnTo>
                    <a:lnTo>
                      <a:pt x="1" y="31"/>
                    </a:lnTo>
                    <a:lnTo>
                      <a:pt x="0" y="40"/>
                    </a:lnTo>
                    <a:lnTo>
                      <a:pt x="0" y="48"/>
                    </a:lnTo>
                    <a:lnTo>
                      <a:pt x="1" y="57"/>
                    </a:lnTo>
                    <a:lnTo>
                      <a:pt x="5" y="65"/>
                    </a:lnTo>
                    <a:lnTo>
                      <a:pt x="9" y="72"/>
                    </a:lnTo>
                    <a:lnTo>
                      <a:pt x="15" y="79"/>
                    </a:lnTo>
                    <a:lnTo>
                      <a:pt x="23" y="84"/>
                    </a:lnTo>
                    <a:lnTo>
                      <a:pt x="31" y="87"/>
                    </a:lnTo>
                    <a:lnTo>
                      <a:pt x="40" y="90"/>
                    </a:lnTo>
                    <a:lnTo>
                      <a:pt x="48" y="90"/>
                    </a:lnTo>
                    <a:lnTo>
                      <a:pt x="56" y="88"/>
                    </a:lnTo>
                    <a:lnTo>
                      <a:pt x="65" y="85"/>
                    </a:lnTo>
                    <a:lnTo>
                      <a:pt x="73" y="80"/>
                    </a:lnTo>
                    <a:lnTo>
                      <a:pt x="78" y="75"/>
                    </a:lnTo>
                    <a:lnTo>
                      <a:pt x="84" y="66"/>
                    </a:lnTo>
                    <a:lnTo>
                      <a:pt x="88" y="58"/>
                    </a:lnTo>
                    <a:lnTo>
                      <a:pt x="90" y="49"/>
                    </a:lnTo>
                    <a:lnTo>
                      <a:pt x="90" y="40"/>
                    </a:lnTo>
                    <a:lnTo>
                      <a:pt x="88" y="32"/>
                    </a:lnTo>
                    <a:lnTo>
                      <a:pt x="85" y="24"/>
                    </a:lnTo>
                    <a:lnTo>
                      <a:pt x="81" y="17"/>
                    </a:lnTo>
                    <a:lnTo>
                      <a:pt x="74" y="10"/>
                    </a:lnTo>
                    <a:lnTo>
                      <a:pt x="67" y="5"/>
                    </a:lnTo>
                    <a:lnTo>
                      <a:pt x="59" y="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2" name="Freeform 23"/>
              <p:cNvSpPr>
                <a:spLocks/>
              </p:cNvSpPr>
              <p:nvPr/>
            </p:nvSpPr>
            <p:spPr bwMode="auto">
              <a:xfrm>
                <a:off x="4903" y="2331"/>
                <a:ext cx="51" cy="59"/>
              </a:xfrm>
              <a:custGeom>
                <a:avLst/>
                <a:gdLst>
                  <a:gd name="T0" fmla="*/ 51 w 101"/>
                  <a:gd name="T1" fmla="*/ 59 h 119"/>
                  <a:gd name="T2" fmla="*/ 0 w 101"/>
                  <a:gd name="T3" fmla="*/ 7 h 119"/>
                  <a:gd name="T4" fmla="*/ 14 w 101"/>
                  <a:gd name="T5" fmla="*/ 0 h 119"/>
                  <a:gd name="T6" fmla="*/ 51 w 101"/>
                  <a:gd name="T7" fmla="*/ 59 h 119"/>
                  <a:gd name="T8" fmla="*/ 0 60000 65536"/>
                  <a:gd name="T9" fmla="*/ 0 60000 65536"/>
                  <a:gd name="T10" fmla="*/ 0 60000 65536"/>
                  <a:gd name="T11" fmla="*/ 0 60000 65536"/>
                  <a:gd name="T12" fmla="*/ 0 w 101"/>
                  <a:gd name="T13" fmla="*/ 0 h 119"/>
                  <a:gd name="T14" fmla="*/ 101 w 101"/>
                  <a:gd name="T15" fmla="*/ 119 h 119"/>
                </a:gdLst>
                <a:ahLst/>
                <a:cxnLst>
                  <a:cxn ang="T8">
                    <a:pos x="T0" y="T1"/>
                  </a:cxn>
                  <a:cxn ang="T9">
                    <a:pos x="T2" y="T3"/>
                  </a:cxn>
                  <a:cxn ang="T10">
                    <a:pos x="T4" y="T5"/>
                  </a:cxn>
                  <a:cxn ang="T11">
                    <a:pos x="T6" y="T7"/>
                  </a:cxn>
                </a:cxnLst>
                <a:rect l="T12" t="T13" r="T14" b="T15"/>
                <a:pathLst>
                  <a:path w="101" h="119">
                    <a:moveTo>
                      <a:pt x="101" y="119"/>
                    </a:moveTo>
                    <a:lnTo>
                      <a:pt x="0" y="14"/>
                    </a:lnTo>
                    <a:lnTo>
                      <a:pt x="28" y="0"/>
                    </a:lnTo>
                    <a:lnTo>
                      <a:pt x="101" y="1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3" name="Freeform 24"/>
              <p:cNvSpPr>
                <a:spLocks/>
              </p:cNvSpPr>
              <p:nvPr/>
            </p:nvSpPr>
            <p:spPr bwMode="auto">
              <a:xfrm>
                <a:off x="5039" y="2304"/>
                <a:ext cx="22" cy="89"/>
              </a:xfrm>
              <a:custGeom>
                <a:avLst/>
                <a:gdLst>
                  <a:gd name="T0" fmla="*/ 4 w 43"/>
                  <a:gd name="T1" fmla="*/ 0 h 177"/>
                  <a:gd name="T2" fmla="*/ 0 w 43"/>
                  <a:gd name="T3" fmla="*/ 89 h 177"/>
                  <a:gd name="T4" fmla="*/ 22 w 43"/>
                  <a:gd name="T5" fmla="*/ 6 h 177"/>
                  <a:gd name="T6" fmla="*/ 4 w 43"/>
                  <a:gd name="T7" fmla="*/ 0 h 177"/>
                  <a:gd name="T8" fmla="*/ 0 60000 65536"/>
                  <a:gd name="T9" fmla="*/ 0 60000 65536"/>
                  <a:gd name="T10" fmla="*/ 0 60000 65536"/>
                  <a:gd name="T11" fmla="*/ 0 60000 65536"/>
                  <a:gd name="T12" fmla="*/ 0 w 43"/>
                  <a:gd name="T13" fmla="*/ 0 h 177"/>
                  <a:gd name="T14" fmla="*/ 43 w 43"/>
                  <a:gd name="T15" fmla="*/ 177 h 177"/>
                </a:gdLst>
                <a:ahLst/>
                <a:cxnLst>
                  <a:cxn ang="T8">
                    <a:pos x="T0" y="T1"/>
                  </a:cxn>
                  <a:cxn ang="T9">
                    <a:pos x="T2" y="T3"/>
                  </a:cxn>
                  <a:cxn ang="T10">
                    <a:pos x="T4" y="T5"/>
                  </a:cxn>
                  <a:cxn ang="T11">
                    <a:pos x="T6" y="T7"/>
                  </a:cxn>
                </a:cxnLst>
                <a:rect l="T12" t="T13" r="T14" b="T15"/>
                <a:pathLst>
                  <a:path w="43" h="177">
                    <a:moveTo>
                      <a:pt x="7" y="0"/>
                    </a:moveTo>
                    <a:lnTo>
                      <a:pt x="0" y="177"/>
                    </a:lnTo>
                    <a:lnTo>
                      <a:pt x="43" y="12"/>
                    </a:lnTo>
                    <a:lnTo>
                      <a:pt x="7"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4" name="Freeform 25"/>
              <p:cNvSpPr>
                <a:spLocks/>
              </p:cNvSpPr>
              <p:nvPr/>
            </p:nvSpPr>
            <p:spPr bwMode="auto">
              <a:xfrm>
                <a:off x="5123" y="2386"/>
                <a:ext cx="57" cy="34"/>
              </a:xfrm>
              <a:custGeom>
                <a:avLst/>
                <a:gdLst>
                  <a:gd name="T0" fmla="*/ 53 w 113"/>
                  <a:gd name="T1" fmla="*/ 0 h 67"/>
                  <a:gd name="T2" fmla="*/ 0 w 113"/>
                  <a:gd name="T3" fmla="*/ 34 h 67"/>
                  <a:gd name="T4" fmla="*/ 57 w 113"/>
                  <a:gd name="T5" fmla="*/ 16 h 67"/>
                  <a:gd name="T6" fmla="*/ 53 w 113"/>
                  <a:gd name="T7" fmla="*/ 0 h 67"/>
                  <a:gd name="T8" fmla="*/ 0 60000 65536"/>
                  <a:gd name="T9" fmla="*/ 0 60000 65536"/>
                  <a:gd name="T10" fmla="*/ 0 60000 65536"/>
                  <a:gd name="T11" fmla="*/ 0 60000 65536"/>
                  <a:gd name="T12" fmla="*/ 0 w 113"/>
                  <a:gd name="T13" fmla="*/ 0 h 67"/>
                  <a:gd name="T14" fmla="*/ 113 w 113"/>
                  <a:gd name="T15" fmla="*/ 67 h 67"/>
                </a:gdLst>
                <a:ahLst/>
                <a:cxnLst>
                  <a:cxn ang="T8">
                    <a:pos x="T0" y="T1"/>
                  </a:cxn>
                  <a:cxn ang="T9">
                    <a:pos x="T2" y="T3"/>
                  </a:cxn>
                  <a:cxn ang="T10">
                    <a:pos x="T4" y="T5"/>
                  </a:cxn>
                  <a:cxn ang="T11">
                    <a:pos x="T6" y="T7"/>
                  </a:cxn>
                </a:cxnLst>
                <a:rect l="T12" t="T13" r="T14" b="T15"/>
                <a:pathLst>
                  <a:path w="113" h="67">
                    <a:moveTo>
                      <a:pt x="106" y="0"/>
                    </a:moveTo>
                    <a:lnTo>
                      <a:pt x="0" y="67"/>
                    </a:lnTo>
                    <a:lnTo>
                      <a:pt x="113" y="31"/>
                    </a:lnTo>
                    <a:lnTo>
                      <a:pt x="106"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5" name="Freeform 26"/>
              <p:cNvSpPr>
                <a:spLocks/>
              </p:cNvSpPr>
              <p:nvPr/>
            </p:nvSpPr>
            <p:spPr bwMode="auto">
              <a:xfrm>
                <a:off x="5148" y="2668"/>
                <a:ext cx="66" cy="66"/>
              </a:xfrm>
              <a:custGeom>
                <a:avLst/>
                <a:gdLst>
                  <a:gd name="T0" fmla="*/ 33 w 132"/>
                  <a:gd name="T1" fmla="*/ 66 h 133"/>
                  <a:gd name="T2" fmla="*/ 39 w 132"/>
                  <a:gd name="T3" fmla="*/ 66 h 133"/>
                  <a:gd name="T4" fmla="*/ 46 w 132"/>
                  <a:gd name="T5" fmla="*/ 63 h 133"/>
                  <a:gd name="T6" fmla="*/ 51 w 132"/>
                  <a:gd name="T7" fmla="*/ 60 h 133"/>
                  <a:gd name="T8" fmla="*/ 56 w 132"/>
                  <a:gd name="T9" fmla="*/ 56 h 133"/>
                  <a:gd name="T10" fmla="*/ 60 w 132"/>
                  <a:gd name="T11" fmla="*/ 51 h 133"/>
                  <a:gd name="T12" fmla="*/ 63 w 132"/>
                  <a:gd name="T13" fmla="*/ 46 h 133"/>
                  <a:gd name="T14" fmla="*/ 66 w 132"/>
                  <a:gd name="T15" fmla="*/ 40 h 133"/>
                  <a:gd name="T16" fmla="*/ 66 w 132"/>
                  <a:gd name="T17" fmla="*/ 33 h 133"/>
                  <a:gd name="T18" fmla="*/ 66 w 132"/>
                  <a:gd name="T19" fmla="*/ 26 h 133"/>
                  <a:gd name="T20" fmla="*/ 63 w 132"/>
                  <a:gd name="T21" fmla="*/ 20 h 133"/>
                  <a:gd name="T22" fmla="*/ 60 w 132"/>
                  <a:gd name="T23" fmla="*/ 14 h 133"/>
                  <a:gd name="T24" fmla="*/ 56 w 132"/>
                  <a:gd name="T25" fmla="*/ 10 h 133"/>
                  <a:gd name="T26" fmla="*/ 51 w 132"/>
                  <a:gd name="T27" fmla="*/ 6 h 133"/>
                  <a:gd name="T28" fmla="*/ 46 w 132"/>
                  <a:gd name="T29" fmla="*/ 3 h 133"/>
                  <a:gd name="T30" fmla="*/ 39 w 132"/>
                  <a:gd name="T31" fmla="*/ 0 h 133"/>
                  <a:gd name="T32" fmla="*/ 33 w 132"/>
                  <a:gd name="T33" fmla="*/ 0 h 133"/>
                  <a:gd name="T34" fmla="*/ 25 w 132"/>
                  <a:gd name="T35" fmla="*/ 0 h 133"/>
                  <a:gd name="T36" fmla="*/ 20 w 132"/>
                  <a:gd name="T37" fmla="*/ 3 h 133"/>
                  <a:gd name="T38" fmla="*/ 14 w 132"/>
                  <a:gd name="T39" fmla="*/ 6 h 133"/>
                  <a:gd name="T40" fmla="*/ 9 w 132"/>
                  <a:gd name="T41" fmla="*/ 10 h 133"/>
                  <a:gd name="T42" fmla="*/ 5 w 132"/>
                  <a:gd name="T43" fmla="*/ 14 h 133"/>
                  <a:gd name="T44" fmla="*/ 2 w 132"/>
                  <a:gd name="T45" fmla="*/ 20 h 133"/>
                  <a:gd name="T46" fmla="*/ 1 w 132"/>
                  <a:gd name="T47" fmla="*/ 26 h 133"/>
                  <a:gd name="T48" fmla="*/ 0 w 132"/>
                  <a:gd name="T49" fmla="*/ 33 h 133"/>
                  <a:gd name="T50" fmla="*/ 1 w 132"/>
                  <a:gd name="T51" fmla="*/ 40 h 133"/>
                  <a:gd name="T52" fmla="*/ 2 w 132"/>
                  <a:gd name="T53" fmla="*/ 46 h 133"/>
                  <a:gd name="T54" fmla="*/ 5 w 132"/>
                  <a:gd name="T55" fmla="*/ 51 h 133"/>
                  <a:gd name="T56" fmla="*/ 9 w 132"/>
                  <a:gd name="T57" fmla="*/ 56 h 133"/>
                  <a:gd name="T58" fmla="*/ 14 w 132"/>
                  <a:gd name="T59" fmla="*/ 60 h 133"/>
                  <a:gd name="T60" fmla="*/ 20 w 132"/>
                  <a:gd name="T61" fmla="*/ 63 h 133"/>
                  <a:gd name="T62" fmla="*/ 25 w 132"/>
                  <a:gd name="T63" fmla="*/ 66 h 133"/>
                  <a:gd name="T64" fmla="*/ 33 w 132"/>
                  <a:gd name="T65" fmla="*/ 66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2"/>
                  <a:gd name="T100" fmla="*/ 0 h 133"/>
                  <a:gd name="T101" fmla="*/ 132 w 132"/>
                  <a:gd name="T102" fmla="*/ 133 h 1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2" h="133">
                    <a:moveTo>
                      <a:pt x="65" y="133"/>
                    </a:moveTo>
                    <a:lnTo>
                      <a:pt x="79" y="132"/>
                    </a:lnTo>
                    <a:lnTo>
                      <a:pt x="92" y="127"/>
                    </a:lnTo>
                    <a:lnTo>
                      <a:pt x="102" y="121"/>
                    </a:lnTo>
                    <a:lnTo>
                      <a:pt x="113" y="113"/>
                    </a:lnTo>
                    <a:lnTo>
                      <a:pt x="121" y="103"/>
                    </a:lnTo>
                    <a:lnTo>
                      <a:pt x="126" y="92"/>
                    </a:lnTo>
                    <a:lnTo>
                      <a:pt x="131" y="80"/>
                    </a:lnTo>
                    <a:lnTo>
                      <a:pt x="132" y="66"/>
                    </a:lnTo>
                    <a:lnTo>
                      <a:pt x="131" y="53"/>
                    </a:lnTo>
                    <a:lnTo>
                      <a:pt x="126" y="41"/>
                    </a:lnTo>
                    <a:lnTo>
                      <a:pt x="121" y="29"/>
                    </a:lnTo>
                    <a:lnTo>
                      <a:pt x="113" y="20"/>
                    </a:lnTo>
                    <a:lnTo>
                      <a:pt x="102" y="12"/>
                    </a:lnTo>
                    <a:lnTo>
                      <a:pt x="92" y="6"/>
                    </a:lnTo>
                    <a:lnTo>
                      <a:pt x="79" y="1"/>
                    </a:lnTo>
                    <a:lnTo>
                      <a:pt x="65" y="0"/>
                    </a:lnTo>
                    <a:lnTo>
                      <a:pt x="51" y="1"/>
                    </a:lnTo>
                    <a:lnTo>
                      <a:pt x="40" y="6"/>
                    </a:lnTo>
                    <a:lnTo>
                      <a:pt x="28" y="12"/>
                    </a:lnTo>
                    <a:lnTo>
                      <a:pt x="19" y="20"/>
                    </a:lnTo>
                    <a:lnTo>
                      <a:pt x="11" y="29"/>
                    </a:lnTo>
                    <a:lnTo>
                      <a:pt x="4" y="41"/>
                    </a:lnTo>
                    <a:lnTo>
                      <a:pt x="1" y="53"/>
                    </a:lnTo>
                    <a:lnTo>
                      <a:pt x="0" y="66"/>
                    </a:lnTo>
                    <a:lnTo>
                      <a:pt x="1" y="80"/>
                    </a:lnTo>
                    <a:lnTo>
                      <a:pt x="4" y="92"/>
                    </a:lnTo>
                    <a:lnTo>
                      <a:pt x="11" y="103"/>
                    </a:lnTo>
                    <a:lnTo>
                      <a:pt x="19" y="113"/>
                    </a:lnTo>
                    <a:lnTo>
                      <a:pt x="28" y="121"/>
                    </a:lnTo>
                    <a:lnTo>
                      <a:pt x="40" y="127"/>
                    </a:lnTo>
                    <a:lnTo>
                      <a:pt x="51" y="132"/>
                    </a:lnTo>
                    <a:lnTo>
                      <a:pt x="65" y="13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6" name="Freeform 27"/>
              <p:cNvSpPr>
                <a:spLocks/>
              </p:cNvSpPr>
              <p:nvPr/>
            </p:nvSpPr>
            <p:spPr bwMode="auto">
              <a:xfrm>
                <a:off x="5191" y="2623"/>
                <a:ext cx="17" cy="39"/>
              </a:xfrm>
              <a:custGeom>
                <a:avLst/>
                <a:gdLst>
                  <a:gd name="T0" fmla="*/ 0 w 33"/>
                  <a:gd name="T1" fmla="*/ 36 h 78"/>
                  <a:gd name="T2" fmla="*/ 17 w 33"/>
                  <a:gd name="T3" fmla="*/ 0 h 78"/>
                  <a:gd name="T4" fmla="*/ 11 w 33"/>
                  <a:gd name="T5" fmla="*/ 39 h 78"/>
                  <a:gd name="T6" fmla="*/ 0 w 33"/>
                  <a:gd name="T7" fmla="*/ 36 h 78"/>
                  <a:gd name="T8" fmla="*/ 0 60000 65536"/>
                  <a:gd name="T9" fmla="*/ 0 60000 65536"/>
                  <a:gd name="T10" fmla="*/ 0 60000 65536"/>
                  <a:gd name="T11" fmla="*/ 0 60000 65536"/>
                  <a:gd name="T12" fmla="*/ 0 w 33"/>
                  <a:gd name="T13" fmla="*/ 0 h 78"/>
                  <a:gd name="T14" fmla="*/ 33 w 33"/>
                  <a:gd name="T15" fmla="*/ 78 h 78"/>
                </a:gdLst>
                <a:ahLst/>
                <a:cxnLst>
                  <a:cxn ang="T8">
                    <a:pos x="T0" y="T1"/>
                  </a:cxn>
                  <a:cxn ang="T9">
                    <a:pos x="T2" y="T3"/>
                  </a:cxn>
                  <a:cxn ang="T10">
                    <a:pos x="T4" y="T5"/>
                  </a:cxn>
                  <a:cxn ang="T11">
                    <a:pos x="T6" y="T7"/>
                  </a:cxn>
                </a:cxnLst>
                <a:rect l="T12" t="T13" r="T14" b="T15"/>
                <a:pathLst>
                  <a:path w="33" h="78">
                    <a:moveTo>
                      <a:pt x="0" y="72"/>
                    </a:moveTo>
                    <a:lnTo>
                      <a:pt x="33" y="0"/>
                    </a:lnTo>
                    <a:lnTo>
                      <a:pt x="21" y="78"/>
                    </a:lnTo>
                    <a:lnTo>
                      <a:pt x="0" y="7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7" name="Freeform 28"/>
              <p:cNvSpPr>
                <a:spLocks/>
              </p:cNvSpPr>
              <p:nvPr/>
            </p:nvSpPr>
            <p:spPr bwMode="auto">
              <a:xfrm>
                <a:off x="5159" y="2618"/>
                <a:ext cx="13" cy="45"/>
              </a:xfrm>
              <a:custGeom>
                <a:avLst/>
                <a:gdLst>
                  <a:gd name="T0" fmla="*/ 13 w 25"/>
                  <a:gd name="T1" fmla="*/ 42 h 90"/>
                  <a:gd name="T2" fmla="*/ 0 w 25"/>
                  <a:gd name="T3" fmla="*/ 0 h 90"/>
                  <a:gd name="T4" fmla="*/ 3 w 25"/>
                  <a:gd name="T5" fmla="*/ 45 h 90"/>
                  <a:gd name="T6" fmla="*/ 13 w 25"/>
                  <a:gd name="T7" fmla="*/ 42 h 90"/>
                  <a:gd name="T8" fmla="*/ 0 60000 65536"/>
                  <a:gd name="T9" fmla="*/ 0 60000 65536"/>
                  <a:gd name="T10" fmla="*/ 0 60000 65536"/>
                  <a:gd name="T11" fmla="*/ 0 60000 65536"/>
                  <a:gd name="T12" fmla="*/ 0 w 25"/>
                  <a:gd name="T13" fmla="*/ 0 h 90"/>
                  <a:gd name="T14" fmla="*/ 25 w 25"/>
                  <a:gd name="T15" fmla="*/ 90 h 90"/>
                </a:gdLst>
                <a:ahLst/>
                <a:cxnLst>
                  <a:cxn ang="T8">
                    <a:pos x="T0" y="T1"/>
                  </a:cxn>
                  <a:cxn ang="T9">
                    <a:pos x="T2" y="T3"/>
                  </a:cxn>
                  <a:cxn ang="T10">
                    <a:pos x="T4" y="T5"/>
                  </a:cxn>
                  <a:cxn ang="T11">
                    <a:pos x="T6" y="T7"/>
                  </a:cxn>
                </a:cxnLst>
                <a:rect l="T12" t="T13" r="T14" b="T15"/>
                <a:pathLst>
                  <a:path w="25" h="90">
                    <a:moveTo>
                      <a:pt x="25" y="84"/>
                    </a:moveTo>
                    <a:lnTo>
                      <a:pt x="0" y="0"/>
                    </a:lnTo>
                    <a:lnTo>
                      <a:pt x="5" y="90"/>
                    </a:lnTo>
                    <a:lnTo>
                      <a:pt x="25" y="8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8" name="Freeform 29"/>
              <p:cNvSpPr>
                <a:spLocks/>
              </p:cNvSpPr>
              <p:nvPr/>
            </p:nvSpPr>
            <p:spPr bwMode="auto">
              <a:xfrm>
                <a:off x="5105" y="2654"/>
                <a:ext cx="41" cy="27"/>
              </a:xfrm>
              <a:custGeom>
                <a:avLst/>
                <a:gdLst>
                  <a:gd name="T0" fmla="*/ 41 w 83"/>
                  <a:gd name="T1" fmla="*/ 16 h 53"/>
                  <a:gd name="T2" fmla="*/ 0 w 83"/>
                  <a:gd name="T3" fmla="*/ 0 h 53"/>
                  <a:gd name="T4" fmla="*/ 37 w 83"/>
                  <a:gd name="T5" fmla="*/ 27 h 53"/>
                  <a:gd name="T6" fmla="*/ 41 w 83"/>
                  <a:gd name="T7" fmla="*/ 16 h 53"/>
                  <a:gd name="T8" fmla="*/ 0 60000 65536"/>
                  <a:gd name="T9" fmla="*/ 0 60000 65536"/>
                  <a:gd name="T10" fmla="*/ 0 60000 65536"/>
                  <a:gd name="T11" fmla="*/ 0 60000 65536"/>
                  <a:gd name="T12" fmla="*/ 0 w 83"/>
                  <a:gd name="T13" fmla="*/ 0 h 53"/>
                  <a:gd name="T14" fmla="*/ 83 w 83"/>
                  <a:gd name="T15" fmla="*/ 53 h 53"/>
                </a:gdLst>
                <a:ahLst/>
                <a:cxnLst>
                  <a:cxn ang="T8">
                    <a:pos x="T0" y="T1"/>
                  </a:cxn>
                  <a:cxn ang="T9">
                    <a:pos x="T2" y="T3"/>
                  </a:cxn>
                  <a:cxn ang="T10">
                    <a:pos x="T4" y="T5"/>
                  </a:cxn>
                  <a:cxn ang="T11">
                    <a:pos x="T6" y="T7"/>
                  </a:cxn>
                </a:cxnLst>
                <a:rect l="T12" t="T13" r="T14" b="T15"/>
                <a:pathLst>
                  <a:path w="83" h="53">
                    <a:moveTo>
                      <a:pt x="83" y="32"/>
                    </a:moveTo>
                    <a:lnTo>
                      <a:pt x="0" y="0"/>
                    </a:lnTo>
                    <a:lnTo>
                      <a:pt x="74" y="53"/>
                    </a:lnTo>
                    <a:lnTo>
                      <a:pt x="83"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9" name="Freeform 30"/>
              <p:cNvSpPr>
                <a:spLocks/>
              </p:cNvSpPr>
              <p:nvPr/>
            </p:nvSpPr>
            <p:spPr bwMode="auto">
              <a:xfrm>
                <a:off x="5094" y="2703"/>
                <a:ext cx="45" cy="12"/>
              </a:xfrm>
              <a:custGeom>
                <a:avLst/>
                <a:gdLst>
                  <a:gd name="T0" fmla="*/ 44 w 90"/>
                  <a:gd name="T1" fmla="*/ 0 h 24"/>
                  <a:gd name="T2" fmla="*/ 0 w 90"/>
                  <a:gd name="T3" fmla="*/ 12 h 24"/>
                  <a:gd name="T4" fmla="*/ 45 w 90"/>
                  <a:gd name="T5" fmla="*/ 9 h 24"/>
                  <a:gd name="T6" fmla="*/ 44 w 90"/>
                  <a:gd name="T7" fmla="*/ 0 h 24"/>
                  <a:gd name="T8" fmla="*/ 0 60000 65536"/>
                  <a:gd name="T9" fmla="*/ 0 60000 65536"/>
                  <a:gd name="T10" fmla="*/ 0 60000 65536"/>
                  <a:gd name="T11" fmla="*/ 0 60000 65536"/>
                  <a:gd name="T12" fmla="*/ 0 w 90"/>
                  <a:gd name="T13" fmla="*/ 0 h 24"/>
                  <a:gd name="T14" fmla="*/ 90 w 90"/>
                  <a:gd name="T15" fmla="*/ 24 h 24"/>
                </a:gdLst>
                <a:ahLst/>
                <a:cxnLst>
                  <a:cxn ang="T8">
                    <a:pos x="T0" y="T1"/>
                  </a:cxn>
                  <a:cxn ang="T9">
                    <a:pos x="T2" y="T3"/>
                  </a:cxn>
                  <a:cxn ang="T10">
                    <a:pos x="T4" y="T5"/>
                  </a:cxn>
                  <a:cxn ang="T11">
                    <a:pos x="T6" y="T7"/>
                  </a:cxn>
                </a:cxnLst>
                <a:rect l="T12" t="T13" r="T14" b="T15"/>
                <a:pathLst>
                  <a:path w="90" h="24">
                    <a:moveTo>
                      <a:pt x="87" y="0"/>
                    </a:moveTo>
                    <a:lnTo>
                      <a:pt x="0" y="24"/>
                    </a:lnTo>
                    <a:lnTo>
                      <a:pt x="90" y="18"/>
                    </a:lnTo>
                    <a:lnTo>
                      <a:pt x="87"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0" name="Freeform 31"/>
              <p:cNvSpPr>
                <a:spLocks/>
              </p:cNvSpPr>
              <p:nvPr/>
            </p:nvSpPr>
            <p:spPr bwMode="auto">
              <a:xfrm>
                <a:off x="5120" y="2730"/>
                <a:ext cx="38" cy="41"/>
              </a:xfrm>
              <a:custGeom>
                <a:avLst/>
                <a:gdLst>
                  <a:gd name="T0" fmla="*/ 31 w 77"/>
                  <a:gd name="T1" fmla="*/ 0 h 80"/>
                  <a:gd name="T2" fmla="*/ 0 w 77"/>
                  <a:gd name="T3" fmla="*/ 41 h 80"/>
                  <a:gd name="T4" fmla="*/ 38 w 77"/>
                  <a:gd name="T5" fmla="*/ 11 h 80"/>
                  <a:gd name="T6" fmla="*/ 31 w 77"/>
                  <a:gd name="T7" fmla="*/ 0 h 80"/>
                  <a:gd name="T8" fmla="*/ 0 60000 65536"/>
                  <a:gd name="T9" fmla="*/ 0 60000 65536"/>
                  <a:gd name="T10" fmla="*/ 0 60000 65536"/>
                  <a:gd name="T11" fmla="*/ 0 60000 65536"/>
                  <a:gd name="T12" fmla="*/ 0 w 77"/>
                  <a:gd name="T13" fmla="*/ 0 h 80"/>
                  <a:gd name="T14" fmla="*/ 77 w 77"/>
                  <a:gd name="T15" fmla="*/ 80 h 80"/>
                </a:gdLst>
                <a:ahLst/>
                <a:cxnLst>
                  <a:cxn ang="T8">
                    <a:pos x="T0" y="T1"/>
                  </a:cxn>
                  <a:cxn ang="T9">
                    <a:pos x="T2" y="T3"/>
                  </a:cxn>
                  <a:cxn ang="T10">
                    <a:pos x="T4" y="T5"/>
                  </a:cxn>
                  <a:cxn ang="T11">
                    <a:pos x="T6" y="T7"/>
                  </a:cxn>
                </a:cxnLst>
                <a:rect l="T12" t="T13" r="T14" b="T15"/>
                <a:pathLst>
                  <a:path w="77" h="80">
                    <a:moveTo>
                      <a:pt x="62" y="0"/>
                    </a:moveTo>
                    <a:lnTo>
                      <a:pt x="0" y="80"/>
                    </a:lnTo>
                    <a:lnTo>
                      <a:pt x="77" y="22"/>
                    </a:lnTo>
                    <a:lnTo>
                      <a:pt x="6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1" name="Freeform 32"/>
              <p:cNvSpPr>
                <a:spLocks/>
              </p:cNvSpPr>
              <p:nvPr/>
            </p:nvSpPr>
            <p:spPr bwMode="auto">
              <a:xfrm>
                <a:off x="5220" y="2677"/>
                <a:ext cx="40" cy="19"/>
              </a:xfrm>
              <a:custGeom>
                <a:avLst/>
                <a:gdLst>
                  <a:gd name="T0" fmla="*/ 0 w 79"/>
                  <a:gd name="T1" fmla="*/ 7 h 38"/>
                  <a:gd name="T2" fmla="*/ 40 w 79"/>
                  <a:gd name="T3" fmla="*/ 0 h 38"/>
                  <a:gd name="T4" fmla="*/ 0 w 79"/>
                  <a:gd name="T5" fmla="*/ 19 h 38"/>
                  <a:gd name="T6" fmla="*/ 0 w 79"/>
                  <a:gd name="T7" fmla="*/ 7 h 38"/>
                  <a:gd name="T8" fmla="*/ 0 60000 65536"/>
                  <a:gd name="T9" fmla="*/ 0 60000 65536"/>
                  <a:gd name="T10" fmla="*/ 0 60000 65536"/>
                  <a:gd name="T11" fmla="*/ 0 60000 65536"/>
                  <a:gd name="T12" fmla="*/ 0 w 79"/>
                  <a:gd name="T13" fmla="*/ 0 h 38"/>
                  <a:gd name="T14" fmla="*/ 79 w 79"/>
                  <a:gd name="T15" fmla="*/ 38 h 38"/>
                </a:gdLst>
                <a:ahLst/>
                <a:cxnLst>
                  <a:cxn ang="T8">
                    <a:pos x="T0" y="T1"/>
                  </a:cxn>
                  <a:cxn ang="T9">
                    <a:pos x="T2" y="T3"/>
                  </a:cxn>
                  <a:cxn ang="T10">
                    <a:pos x="T4" y="T5"/>
                  </a:cxn>
                  <a:cxn ang="T11">
                    <a:pos x="T6" y="T7"/>
                  </a:cxn>
                </a:cxnLst>
                <a:rect l="T12" t="T13" r="T14" b="T15"/>
                <a:pathLst>
                  <a:path w="79" h="38">
                    <a:moveTo>
                      <a:pt x="0" y="15"/>
                    </a:moveTo>
                    <a:lnTo>
                      <a:pt x="79" y="0"/>
                    </a:lnTo>
                    <a:lnTo>
                      <a:pt x="0" y="38"/>
                    </a:lnTo>
                    <a:lnTo>
                      <a:pt x="0" y="1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2" name="Freeform 33"/>
              <p:cNvSpPr>
                <a:spLocks/>
              </p:cNvSpPr>
              <p:nvPr/>
            </p:nvSpPr>
            <p:spPr bwMode="auto">
              <a:xfrm>
                <a:off x="5181" y="2710"/>
                <a:ext cx="167" cy="167"/>
              </a:xfrm>
              <a:custGeom>
                <a:avLst/>
                <a:gdLst>
                  <a:gd name="T0" fmla="*/ 147 w 335"/>
                  <a:gd name="T1" fmla="*/ 99 h 335"/>
                  <a:gd name="T2" fmla="*/ 136 w 335"/>
                  <a:gd name="T3" fmla="*/ 121 h 335"/>
                  <a:gd name="T4" fmla="*/ 119 w 335"/>
                  <a:gd name="T5" fmla="*/ 138 h 335"/>
                  <a:gd name="T6" fmla="*/ 96 w 335"/>
                  <a:gd name="T7" fmla="*/ 147 h 335"/>
                  <a:gd name="T8" fmla="*/ 70 w 335"/>
                  <a:gd name="T9" fmla="*/ 147 h 335"/>
                  <a:gd name="T10" fmla="*/ 47 w 335"/>
                  <a:gd name="T11" fmla="*/ 138 h 335"/>
                  <a:gd name="T12" fmla="*/ 29 w 335"/>
                  <a:gd name="T13" fmla="*/ 120 h 335"/>
                  <a:gd name="T14" fmla="*/ 20 w 335"/>
                  <a:gd name="T15" fmla="*/ 97 h 335"/>
                  <a:gd name="T16" fmla="*/ 20 w 335"/>
                  <a:gd name="T17" fmla="*/ 71 h 335"/>
                  <a:gd name="T18" fmla="*/ 29 w 335"/>
                  <a:gd name="T19" fmla="*/ 47 h 335"/>
                  <a:gd name="T20" fmla="*/ 47 w 335"/>
                  <a:gd name="T21" fmla="*/ 29 h 335"/>
                  <a:gd name="T22" fmla="*/ 70 w 335"/>
                  <a:gd name="T23" fmla="*/ 20 h 335"/>
                  <a:gd name="T24" fmla="*/ 97 w 335"/>
                  <a:gd name="T25" fmla="*/ 20 h 335"/>
                  <a:gd name="T26" fmla="*/ 119 w 335"/>
                  <a:gd name="T27" fmla="*/ 30 h 335"/>
                  <a:gd name="T28" fmla="*/ 137 w 335"/>
                  <a:gd name="T29" fmla="*/ 49 h 335"/>
                  <a:gd name="T30" fmla="*/ 147 w 335"/>
                  <a:gd name="T31" fmla="*/ 73 h 335"/>
                  <a:gd name="T32" fmla="*/ 167 w 335"/>
                  <a:gd name="T33" fmla="*/ 86 h 335"/>
                  <a:gd name="T34" fmla="*/ 160 w 335"/>
                  <a:gd name="T35" fmla="*/ 54 h 335"/>
                  <a:gd name="T36" fmla="*/ 142 w 335"/>
                  <a:gd name="T37" fmla="*/ 26 h 335"/>
                  <a:gd name="T38" fmla="*/ 116 w 335"/>
                  <a:gd name="T39" fmla="*/ 7 h 335"/>
                  <a:gd name="T40" fmla="*/ 83 w 335"/>
                  <a:gd name="T41" fmla="*/ 0 h 335"/>
                  <a:gd name="T42" fmla="*/ 51 w 335"/>
                  <a:gd name="T43" fmla="*/ 6 h 335"/>
                  <a:gd name="T44" fmla="*/ 25 w 335"/>
                  <a:gd name="T45" fmla="*/ 25 h 335"/>
                  <a:gd name="T46" fmla="*/ 6 w 335"/>
                  <a:gd name="T47" fmla="*/ 51 h 335"/>
                  <a:gd name="T48" fmla="*/ 0 w 335"/>
                  <a:gd name="T49" fmla="*/ 84 h 335"/>
                  <a:gd name="T50" fmla="*/ 6 w 335"/>
                  <a:gd name="T51" fmla="*/ 116 h 335"/>
                  <a:gd name="T52" fmla="*/ 25 w 335"/>
                  <a:gd name="T53" fmla="*/ 143 h 335"/>
                  <a:gd name="T54" fmla="*/ 51 w 335"/>
                  <a:gd name="T55" fmla="*/ 161 h 335"/>
                  <a:gd name="T56" fmla="*/ 83 w 335"/>
                  <a:gd name="T57" fmla="*/ 167 h 335"/>
                  <a:gd name="T58" fmla="*/ 116 w 335"/>
                  <a:gd name="T59" fmla="*/ 161 h 335"/>
                  <a:gd name="T60" fmla="*/ 142 w 335"/>
                  <a:gd name="T61" fmla="*/ 143 h 335"/>
                  <a:gd name="T62" fmla="*/ 160 w 335"/>
                  <a:gd name="T63" fmla="*/ 117 h 335"/>
                  <a:gd name="T64" fmla="*/ 167 w 335"/>
                  <a:gd name="T65" fmla="*/ 86 h 3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
                  <a:gd name="T100" fmla="*/ 0 h 335"/>
                  <a:gd name="T101" fmla="*/ 335 w 335"/>
                  <a:gd name="T102" fmla="*/ 335 h 3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 h="335">
                    <a:moveTo>
                      <a:pt x="298" y="173"/>
                    </a:moveTo>
                    <a:lnTo>
                      <a:pt x="294" y="199"/>
                    </a:lnTo>
                    <a:lnTo>
                      <a:pt x="286" y="222"/>
                    </a:lnTo>
                    <a:lnTo>
                      <a:pt x="273" y="242"/>
                    </a:lnTo>
                    <a:lnTo>
                      <a:pt x="258" y="261"/>
                    </a:lnTo>
                    <a:lnTo>
                      <a:pt x="239" y="276"/>
                    </a:lnTo>
                    <a:lnTo>
                      <a:pt x="217" y="287"/>
                    </a:lnTo>
                    <a:lnTo>
                      <a:pt x="193" y="295"/>
                    </a:lnTo>
                    <a:lnTo>
                      <a:pt x="167" y="298"/>
                    </a:lnTo>
                    <a:lnTo>
                      <a:pt x="141" y="295"/>
                    </a:lnTo>
                    <a:lnTo>
                      <a:pt x="117" y="287"/>
                    </a:lnTo>
                    <a:lnTo>
                      <a:pt x="95" y="276"/>
                    </a:lnTo>
                    <a:lnTo>
                      <a:pt x="75" y="260"/>
                    </a:lnTo>
                    <a:lnTo>
                      <a:pt x="59" y="240"/>
                    </a:lnTo>
                    <a:lnTo>
                      <a:pt x="48" y="218"/>
                    </a:lnTo>
                    <a:lnTo>
                      <a:pt x="40" y="194"/>
                    </a:lnTo>
                    <a:lnTo>
                      <a:pt x="37" y="169"/>
                    </a:lnTo>
                    <a:lnTo>
                      <a:pt x="40" y="142"/>
                    </a:lnTo>
                    <a:lnTo>
                      <a:pt x="48" y="118"/>
                    </a:lnTo>
                    <a:lnTo>
                      <a:pt x="59" y="95"/>
                    </a:lnTo>
                    <a:lnTo>
                      <a:pt x="75" y="75"/>
                    </a:lnTo>
                    <a:lnTo>
                      <a:pt x="95" y="59"/>
                    </a:lnTo>
                    <a:lnTo>
                      <a:pt x="117" y="48"/>
                    </a:lnTo>
                    <a:lnTo>
                      <a:pt x="141" y="40"/>
                    </a:lnTo>
                    <a:lnTo>
                      <a:pt x="167" y="37"/>
                    </a:lnTo>
                    <a:lnTo>
                      <a:pt x="194" y="41"/>
                    </a:lnTo>
                    <a:lnTo>
                      <a:pt x="218" y="49"/>
                    </a:lnTo>
                    <a:lnTo>
                      <a:pt x="239" y="61"/>
                    </a:lnTo>
                    <a:lnTo>
                      <a:pt x="258" y="79"/>
                    </a:lnTo>
                    <a:lnTo>
                      <a:pt x="275" y="99"/>
                    </a:lnTo>
                    <a:lnTo>
                      <a:pt x="286" y="123"/>
                    </a:lnTo>
                    <a:lnTo>
                      <a:pt x="294" y="147"/>
                    </a:lnTo>
                    <a:lnTo>
                      <a:pt x="298" y="173"/>
                    </a:lnTo>
                    <a:lnTo>
                      <a:pt x="335" y="173"/>
                    </a:lnTo>
                    <a:lnTo>
                      <a:pt x="330" y="140"/>
                    </a:lnTo>
                    <a:lnTo>
                      <a:pt x="321" y="108"/>
                    </a:lnTo>
                    <a:lnTo>
                      <a:pt x="305" y="79"/>
                    </a:lnTo>
                    <a:lnTo>
                      <a:pt x="284" y="52"/>
                    </a:lnTo>
                    <a:lnTo>
                      <a:pt x="260" y="31"/>
                    </a:lnTo>
                    <a:lnTo>
                      <a:pt x="232" y="14"/>
                    </a:lnTo>
                    <a:lnTo>
                      <a:pt x="201" y="4"/>
                    </a:lnTo>
                    <a:lnTo>
                      <a:pt x="167" y="0"/>
                    </a:lnTo>
                    <a:lnTo>
                      <a:pt x="134" y="4"/>
                    </a:lnTo>
                    <a:lnTo>
                      <a:pt x="103" y="13"/>
                    </a:lnTo>
                    <a:lnTo>
                      <a:pt x="74" y="29"/>
                    </a:lnTo>
                    <a:lnTo>
                      <a:pt x="50" y="50"/>
                    </a:lnTo>
                    <a:lnTo>
                      <a:pt x="29" y="74"/>
                    </a:lnTo>
                    <a:lnTo>
                      <a:pt x="13" y="103"/>
                    </a:lnTo>
                    <a:lnTo>
                      <a:pt x="4" y="134"/>
                    </a:lnTo>
                    <a:lnTo>
                      <a:pt x="0" y="169"/>
                    </a:lnTo>
                    <a:lnTo>
                      <a:pt x="4" y="202"/>
                    </a:lnTo>
                    <a:lnTo>
                      <a:pt x="13" y="233"/>
                    </a:lnTo>
                    <a:lnTo>
                      <a:pt x="29" y="261"/>
                    </a:lnTo>
                    <a:lnTo>
                      <a:pt x="50" y="286"/>
                    </a:lnTo>
                    <a:lnTo>
                      <a:pt x="74" y="306"/>
                    </a:lnTo>
                    <a:lnTo>
                      <a:pt x="103" y="322"/>
                    </a:lnTo>
                    <a:lnTo>
                      <a:pt x="134" y="331"/>
                    </a:lnTo>
                    <a:lnTo>
                      <a:pt x="167" y="335"/>
                    </a:lnTo>
                    <a:lnTo>
                      <a:pt x="201" y="331"/>
                    </a:lnTo>
                    <a:lnTo>
                      <a:pt x="232" y="322"/>
                    </a:lnTo>
                    <a:lnTo>
                      <a:pt x="260" y="307"/>
                    </a:lnTo>
                    <a:lnTo>
                      <a:pt x="284" y="287"/>
                    </a:lnTo>
                    <a:lnTo>
                      <a:pt x="305" y="263"/>
                    </a:lnTo>
                    <a:lnTo>
                      <a:pt x="321" y="235"/>
                    </a:lnTo>
                    <a:lnTo>
                      <a:pt x="330" y="205"/>
                    </a:lnTo>
                    <a:lnTo>
                      <a:pt x="335" y="173"/>
                    </a:lnTo>
                    <a:lnTo>
                      <a:pt x="298" y="17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3" name="Freeform 34"/>
              <p:cNvSpPr>
                <a:spLocks/>
              </p:cNvSpPr>
              <p:nvPr/>
            </p:nvSpPr>
            <p:spPr bwMode="auto">
              <a:xfrm>
                <a:off x="5250" y="2738"/>
                <a:ext cx="23" cy="76"/>
              </a:xfrm>
              <a:custGeom>
                <a:avLst/>
                <a:gdLst>
                  <a:gd name="T0" fmla="*/ 23 w 47"/>
                  <a:gd name="T1" fmla="*/ 0 h 151"/>
                  <a:gd name="T2" fmla="*/ 0 w 47"/>
                  <a:gd name="T3" fmla="*/ 74 h 151"/>
                  <a:gd name="T4" fmla="*/ 6 w 47"/>
                  <a:gd name="T5" fmla="*/ 76 h 151"/>
                  <a:gd name="T6" fmla="*/ 11 w 47"/>
                  <a:gd name="T7" fmla="*/ 74 h 151"/>
                  <a:gd name="T8" fmla="*/ 23 w 47"/>
                  <a:gd name="T9" fmla="*/ 0 h 151"/>
                  <a:gd name="T10" fmla="*/ 0 60000 65536"/>
                  <a:gd name="T11" fmla="*/ 0 60000 65536"/>
                  <a:gd name="T12" fmla="*/ 0 60000 65536"/>
                  <a:gd name="T13" fmla="*/ 0 60000 65536"/>
                  <a:gd name="T14" fmla="*/ 0 60000 65536"/>
                  <a:gd name="T15" fmla="*/ 0 w 47"/>
                  <a:gd name="T16" fmla="*/ 0 h 151"/>
                  <a:gd name="T17" fmla="*/ 47 w 47"/>
                  <a:gd name="T18" fmla="*/ 151 h 151"/>
                </a:gdLst>
                <a:ahLst/>
                <a:cxnLst>
                  <a:cxn ang="T10">
                    <a:pos x="T0" y="T1"/>
                  </a:cxn>
                  <a:cxn ang="T11">
                    <a:pos x="T2" y="T3"/>
                  </a:cxn>
                  <a:cxn ang="T12">
                    <a:pos x="T4" y="T5"/>
                  </a:cxn>
                  <a:cxn ang="T13">
                    <a:pos x="T6" y="T7"/>
                  </a:cxn>
                  <a:cxn ang="T14">
                    <a:pos x="T8" y="T9"/>
                  </a:cxn>
                </a:cxnLst>
                <a:rect l="T15" t="T16" r="T17" b="T18"/>
                <a:pathLst>
                  <a:path w="47" h="151">
                    <a:moveTo>
                      <a:pt x="47" y="0"/>
                    </a:moveTo>
                    <a:lnTo>
                      <a:pt x="0" y="147"/>
                    </a:lnTo>
                    <a:lnTo>
                      <a:pt x="12" y="151"/>
                    </a:lnTo>
                    <a:lnTo>
                      <a:pt x="22" y="147"/>
                    </a:lnTo>
                    <a:lnTo>
                      <a:pt x="47"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4" name="Freeform 35"/>
              <p:cNvSpPr>
                <a:spLocks/>
              </p:cNvSpPr>
              <p:nvPr/>
            </p:nvSpPr>
            <p:spPr bwMode="auto">
              <a:xfrm>
                <a:off x="5250" y="2797"/>
                <a:ext cx="71" cy="11"/>
              </a:xfrm>
              <a:custGeom>
                <a:avLst/>
                <a:gdLst>
                  <a:gd name="T0" fmla="*/ 2 w 141"/>
                  <a:gd name="T1" fmla="*/ 3 h 22"/>
                  <a:gd name="T2" fmla="*/ 71 w 141"/>
                  <a:gd name="T3" fmla="*/ 0 h 22"/>
                  <a:gd name="T4" fmla="*/ 0 w 141"/>
                  <a:gd name="T5" fmla="*/ 11 h 22"/>
                  <a:gd name="T6" fmla="*/ 2 w 141"/>
                  <a:gd name="T7" fmla="*/ 3 h 22"/>
                  <a:gd name="T8" fmla="*/ 0 60000 65536"/>
                  <a:gd name="T9" fmla="*/ 0 60000 65536"/>
                  <a:gd name="T10" fmla="*/ 0 60000 65536"/>
                  <a:gd name="T11" fmla="*/ 0 60000 65536"/>
                  <a:gd name="T12" fmla="*/ 0 w 141"/>
                  <a:gd name="T13" fmla="*/ 0 h 22"/>
                  <a:gd name="T14" fmla="*/ 141 w 141"/>
                  <a:gd name="T15" fmla="*/ 22 h 22"/>
                </a:gdLst>
                <a:ahLst/>
                <a:cxnLst>
                  <a:cxn ang="T8">
                    <a:pos x="T0" y="T1"/>
                  </a:cxn>
                  <a:cxn ang="T9">
                    <a:pos x="T2" y="T3"/>
                  </a:cxn>
                  <a:cxn ang="T10">
                    <a:pos x="T4" y="T5"/>
                  </a:cxn>
                  <a:cxn ang="T11">
                    <a:pos x="T6" y="T7"/>
                  </a:cxn>
                </a:cxnLst>
                <a:rect l="T12" t="T13" r="T14" b="T15"/>
                <a:pathLst>
                  <a:path w="141" h="22">
                    <a:moveTo>
                      <a:pt x="4" y="5"/>
                    </a:moveTo>
                    <a:lnTo>
                      <a:pt x="141" y="0"/>
                    </a:lnTo>
                    <a:lnTo>
                      <a:pt x="0" y="22"/>
                    </a:lnTo>
                    <a:lnTo>
                      <a:pt x="4" y="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5" name="Freeform 36"/>
              <p:cNvSpPr>
                <a:spLocks/>
              </p:cNvSpPr>
              <p:nvPr/>
            </p:nvSpPr>
            <p:spPr bwMode="auto">
              <a:xfrm>
                <a:off x="4339" y="2662"/>
                <a:ext cx="164" cy="142"/>
              </a:xfrm>
              <a:custGeom>
                <a:avLst/>
                <a:gdLst>
                  <a:gd name="T0" fmla="*/ 150 w 328"/>
                  <a:gd name="T1" fmla="*/ 50 h 283"/>
                  <a:gd name="T2" fmla="*/ 158 w 328"/>
                  <a:gd name="T3" fmla="*/ 21 h 283"/>
                  <a:gd name="T4" fmla="*/ 161 w 328"/>
                  <a:gd name="T5" fmla="*/ 23 h 283"/>
                  <a:gd name="T6" fmla="*/ 163 w 328"/>
                  <a:gd name="T7" fmla="*/ 16 h 283"/>
                  <a:gd name="T8" fmla="*/ 134 w 328"/>
                  <a:gd name="T9" fmla="*/ 8 h 283"/>
                  <a:gd name="T10" fmla="*/ 133 w 328"/>
                  <a:gd name="T11" fmla="*/ 15 h 283"/>
                  <a:gd name="T12" fmla="*/ 135 w 328"/>
                  <a:gd name="T13" fmla="*/ 16 h 283"/>
                  <a:gd name="T14" fmla="*/ 133 w 328"/>
                  <a:gd name="T15" fmla="*/ 24 h 283"/>
                  <a:gd name="T16" fmla="*/ 118 w 328"/>
                  <a:gd name="T17" fmla="*/ 0 h 283"/>
                  <a:gd name="T18" fmla="*/ 43 w 328"/>
                  <a:gd name="T19" fmla="*/ 39 h 283"/>
                  <a:gd name="T20" fmla="*/ 61 w 328"/>
                  <a:gd name="T21" fmla="*/ 44 h 283"/>
                  <a:gd name="T22" fmla="*/ 55 w 328"/>
                  <a:gd name="T23" fmla="*/ 63 h 283"/>
                  <a:gd name="T24" fmla="*/ 10 w 328"/>
                  <a:gd name="T25" fmla="*/ 51 h 283"/>
                  <a:gd name="T26" fmla="*/ 8 w 328"/>
                  <a:gd name="T27" fmla="*/ 59 h 283"/>
                  <a:gd name="T28" fmla="*/ 12 w 328"/>
                  <a:gd name="T29" fmla="*/ 60 h 283"/>
                  <a:gd name="T30" fmla="*/ 0 w 328"/>
                  <a:gd name="T31" fmla="*/ 106 h 283"/>
                  <a:gd name="T32" fmla="*/ 7 w 328"/>
                  <a:gd name="T33" fmla="*/ 107 h 283"/>
                  <a:gd name="T34" fmla="*/ 17 w 328"/>
                  <a:gd name="T35" fmla="*/ 71 h 283"/>
                  <a:gd name="T36" fmla="*/ 53 w 328"/>
                  <a:gd name="T37" fmla="*/ 81 h 283"/>
                  <a:gd name="T38" fmla="*/ 43 w 328"/>
                  <a:gd name="T39" fmla="*/ 118 h 283"/>
                  <a:gd name="T40" fmla="*/ 93 w 328"/>
                  <a:gd name="T41" fmla="*/ 132 h 283"/>
                  <a:gd name="T42" fmla="*/ 101 w 328"/>
                  <a:gd name="T43" fmla="*/ 102 h 283"/>
                  <a:gd name="T44" fmla="*/ 116 w 328"/>
                  <a:gd name="T45" fmla="*/ 107 h 283"/>
                  <a:gd name="T46" fmla="*/ 108 w 328"/>
                  <a:gd name="T47" fmla="*/ 136 h 283"/>
                  <a:gd name="T48" fmla="*/ 129 w 328"/>
                  <a:gd name="T49" fmla="*/ 142 h 283"/>
                  <a:gd name="T50" fmla="*/ 149 w 328"/>
                  <a:gd name="T51" fmla="*/ 68 h 283"/>
                  <a:gd name="T52" fmla="*/ 164 w 328"/>
                  <a:gd name="T53" fmla="*/ 72 h 283"/>
                  <a:gd name="T54" fmla="*/ 150 w 328"/>
                  <a:gd name="T55" fmla="*/ 50 h 2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8"/>
                  <a:gd name="T85" fmla="*/ 0 h 283"/>
                  <a:gd name="T86" fmla="*/ 328 w 328"/>
                  <a:gd name="T87" fmla="*/ 283 h 2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8" h="283">
                    <a:moveTo>
                      <a:pt x="299" y="99"/>
                    </a:moveTo>
                    <a:lnTo>
                      <a:pt x="315" y="42"/>
                    </a:lnTo>
                    <a:lnTo>
                      <a:pt x="321" y="45"/>
                    </a:lnTo>
                    <a:lnTo>
                      <a:pt x="325" y="31"/>
                    </a:lnTo>
                    <a:lnTo>
                      <a:pt x="268" y="15"/>
                    </a:lnTo>
                    <a:lnTo>
                      <a:pt x="265" y="29"/>
                    </a:lnTo>
                    <a:lnTo>
                      <a:pt x="270" y="31"/>
                    </a:lnTo>
                    <a:lnTo>
                      <a:pt x="266" y="47"/>
                    </a:lnTo>
                    <a:lnTo>
                      <a:pt x="237" y="0"/>
                    </a:lnTo>
                    <a:lnTo>
                      <a:pt x="86" y="78"/>
                    </a:lnTo>
                    <a:lnTo>
                      <a:pt x="122" y="87"/>
                    </a:lnTo>
                    <a:lnTo>
                      <a:pt x="110" y="126"/>
                    </a:lnTo>
                    <a:lnTo>
                      <a:pt x="19" y="102"/>
                    </a:lnTo>
                    <a:lnTo>
                      <a:pt x="16" y="117"/>
                    </a:lnTo>
                    <a:lnTo>
                      <a:pt x="25" y="120"/>
                    </a:lnTo>
                    <a:lnTo>
                      <a:pt x="0" y="211"/>
                    </a:lnTo>
                    <a:lnTo>
                      <a:pt x="14" y="214"/>
                    </a:lnTo>
                    <a:lnTo>
                      <a:pt x="33" y="141"/>
                    </a:lnTo>
                    <a:lnTo>
                      <a:pt x="106" y="161"/>
                    </a:lnTo>
                    <a:lnTo>
                      <a:pt x="86" y="236"/>
                    </a:lnTo>
                    <a:lnTo>
                      <a:pt x="186" y="264"/>
                    </a:lnTo>
                    <a:lnTo>
                      <a:pt x="202" y="204"/>
                    </a:lnTo>
                    <a:lnTo>
                      <a:pt x="232" y="213"/>
                    </a:lnTo>
                    <a:lnTo>
                      <a:pt x="216" y="272"/>
                    </a:lnTo>
                    <a:lnTo>
                      <a:pt x="257" y="283"/>
                    </a:lnTo>
                    <a:lnTo>
                      <a:pt x="297" y="136"/>
                    </a:lnTo>
                    <a:lnTo>
                      <a:pt x="328" y="144"/>
                    </a:lnTo>
                    <a:lnTo>
                      <a:pt x="299" y="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6" name="Freeform 37"/>
              <p:cNvSpPr>
                <a:spLocks/>
              </p:cNvSpPr>
              <p:nvPr/>
            </p:nvSpPr>
            <p:spPr bwMode="auto">
              <a:xfrm>
                <a:off x="4693" y="2679"/>
                <a:ext cx="250" cy="250"/>
              </a:xfrm>
              <a:custGeom>
                <a:avLst/>
                <a:gdLst>
                  <a:gd name="T0" fmla="*/ 100 w 502"/>
                  <a:gd name="T1" fmla="*/ 3 h 500"/>
                  <a:gd name="T2" fmla="*/ 66 w 502"/>
                  <a:gd name="T3" fmla="*/ 15 h 500"/>
                  <a:gd name="T4" fmla="*/ 37 w 502"/>
                  <a:gd name="T5" fmla="*/ 37 h 500"/>
                  <a:gd name="T6" fmla="*/ 15 w 502"/>
                  <a:gd name="T7" fmla="*/ 65 h 500"/>
                  <a:gd name="T8" fmla="*/ 2 w 502"/>
                  <a:gd name="T9" fmla="*/ 100 h 500"/>
                  <a:gd name="T10" fmla="*/ 0 w 502"/>
                  <a:gd name="T11" fmla="*/ 137 h 500"/>
                  <a:gd name="T12" fmla="*/ 9 w 502"/>
                  <a:gd name="T13" fmla="*/ 173 h 500"/>
                  <a:gd name="T14" fmla="*/ 27 w 502"/>
                  <a:gd name="T15" fmla="*/ 203 h 500"/>
                  <a:gd name="T16" fmla="*/ 52 w 502"/>
                  <a:gd name="T17" fmla="*/ 227 h 500"/>
                  <a:gd name="T18" fmla="*/ 83 w 502"/>
                  <a:gd name="T19" fmla="*/ 243 h 500"/>
                  <a:gd name="T20" fmla="*/ 119 w 502"/>
                  <a:gd name="T21" fmla="*/ 250 h 500"/>
                  <a:gd name="T22" fmla="*/ 103 w 502"/>
                  <a:gd name="T23" fmla="*/ 210 h 500"/>
                  <a:gd name="T24" fmla="*/ 82 w 502"/>
                  <a:gd name="T25" fmla="*/ 201 h 500"/>
                  <a:gd name="T26" fmla="*/ 63 w 502"/>
                  <a:gd name="T27" fmla="*/ 187 h 500"/>
                  <a:gd name="T28" fmla="*/ 55 w 502"/>
                  <a:gd name="T29" fmla="*/ 177 h 500"/>
                  <a:gd name="T30" fmla="*/ 48 w 502"/>
                  <a:gd name="T31" fmla="*/ 166 h 500"/>
                  <a:gd name="T32" fmla="*/ 62 w 502"/>
                  <a:gd name="T33" fmla="*/ 159 h 500"/>
                  <a:gd name="T34" fmla="*/ 71 w 502"/>
                  <a:gd name="T35" fmla="*/ 171 h 500"/>
                  <a:gd name="T36" fmla="*/ 86 w 502"/>
                  <a:gd name="T37" fmla="*/ 185 h 500"/>
                  <a:gd name="T38" fmla="*/ 105 w 502"/>
                  <a:gd name="T39" fmla="*/ 194 h 500"/>
                  <a:gd name="T40" fmla="*/ 125 w 502"/>
                  <a:gd name="T41" fmla="*/ 197 h 500"/>
                  <a:gd name="T42" fmla="*/ 154 w 502"/>
                  <a:gd name="T43" fmla="*/ 190 h 500"/>
                  <a:gd name="T44" fmla="*/ 177 w 502"/>
                  <a:gd name="T45" fmla="*/ 174 h 500"/>
                  <a:gd name="T46" fmla="*/ 205 w 502"/>
                  <a:gd name="T47" fmla="*/ 159 h 500"/>
                  <a:gd name="T48" fmla="*/ 199 w 502"/>
                  <a:gd name="T49" fmla="*/ 170 h 500"/>
                  <a:gd name="T50" fmla="*/ 192 w 502"/>
                  <a:gd name="T51" fmla="*/ 181 h 500"/>
                  <a:gd name="T52" fmla="*/ 180 w 502"/>
                  <a:gd name="T53" fmla="*/ 193 h 500"/>
                  <a:gd name="T54" fmla="*/ 158 w 502"/>
                  <a:gd name="T55" fmla="*/ 206 h 500"/>
                  <a:gd name="T56" fmla="*/ 134 w 502"/>
                  <a:gd name="T57" fmla="*/ 212 h 500"/>
                  <a:gd name="T58" fmla="*/ 122 w 502"/>
                  <a:gd name="T59" fmla="*/ 212 h 500"/>
                  <a:gd name="T60" fmla="*/ 119 w 502"/>
                  <a:gd name="T61" fmla="*/ 250 h 500"/>
                  <a:gd name="T62" fmla="*/ 124 w 502"/>
                  <a:gd name="T63" fmla="*/ 250 h 500"/>
                  <a:gd name="T64" fmla="*/ 150 w 502"/>
                  <a:gd name="T65" fmla="*/ 248 h 500"/>
                  <a:gd name="T66" fmla="*/ 184 w 502"/>
                  <a:gd name="T67" fmla="*/ 235 h 500"/>
                  <a:gd name="T68" fmla="*/ 213 w 502"/>
                  <a:gd name="T69" fmla="*/ 213 h 500"/>
                  <a:gd name="T70" fmla="*/ 235 w 502"/>
                  <a:gd name="T71" fmla="*/ 185 h 500"/>
                  <a:gd name="T72" fmla="*/ 248 w 502"/>
                  <a:gd name="T73" fmla="*/ 151 h 500"/>
                  <a:gd name="T74" fmla="*/ 249 w 502"/>
                  <a:gd name="T75" fmla="*/ 113 h 500"/>
                  <a:gd name="T76" fmla="*/ 240 w 502"/>
                  <a:gd name="T77" fmla="*/ 76 h 500"/>
                  <a:gd name="T78" fmla="*/ 221 w 502"/>
                  <a:gd name="T79" fmla="*/ 46 h 500"/>
                  <a:gd name="T80" fmla="*/ 195 w 502"/>
                  <a:gd name="T81" fmla="*/ 22 h 500"/>
                  <a:gd name="T82" fmla="*/ 162 w 502"/>
                  <a:gd name="T83" fmla="*/ 6 h 500"/>
                  <a:gd name="T84" fmla="*/ 125 w 502"/>
                  <a:gd name="T85" fmla="*/ 0 h 5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2"/>
                  <a:gd name="T130" fmla="*/ 0 h 500"/>
                  <a:gd name="T131" fmla="*/ 502 w 502"/>
                  <a:gd name="T132" fmla="*/ 500 h 5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2" h="500">
                    <a:moveTo>
                      <a:pt x="251" y="0"/>
                    </a:moveTo>
                    <a:lnTo>
                      <a:pt x="226" y="1"/>
                    </a:lnTo>
                    <a:lnTo>
                      <a:pt x="201" y="5"/>
                    </a:lnTo>
                    <a:lnTo>
                      <a:pt x="177" y="12"/>
                    </a:lnTo>
                    <a:lnTo>
                      <a:pt x="154" y="20"/>
                    </a:lnTo>
                    <a:lnTo>
                      <a:pt x="132" y="30"/>
                    </a:lnTo>
                    <a:lnTo>
                      <a:pt x="111" y="43"/>
                    </a:lnTo>
                    <a:lnTo>
                      <a:pt x="91" y="58"/>
                    </a:lnTo>
                    <a:lnTo>
                      <a:pt x="74" y="73"/>
                    </a:lnTo>
                    <a:lnTo>
                      <a:pt x="58" y="91"/>
                    </a:lnTo>
                    <a:lnTo>
                      <a:pt x="43" y="111"/>
                    </a:lnTo>
                    <a:lnTo>
                      <a:pt x="30" y="130"/>
                    </a:lnTo>
                    <a:lnTo>
                      <a:pt x="20" y="152"/>
                    </a:lnTo>
                    <a:lnTo>
                      <a:pt x="12" y="175"/>
                    </a:lnTo>
                    <a:lnTo>
                      <a:pt x="5" y="199"/>
                    </a:lnTo>
                    <a:lnTo>
                      <a:pt x="1" y="225"/>
                    </a:lnTo>
                    <a:lnTo>
                      <a:pt x="0" y="250"/>
                    </a:lnTo>
                    <a:lnTo>
                      <a:pt x="1" y="274"/>
                    </a:lnTo>
                    <a:lnTo>
                      <a:pt x="5" y="299"/>
                    </a:lnTo>
                    <a:lnTo>
                      <a:pt x="11" y="323"/>
                    </a:lnTo>
                    <a:lnTo>
                      <a:pt x="19" y="345"/>
                    </a:lnTo>
                    <a:lnTo>
                      <a:pt x="29" y="365"/>
                    </a:lnTo>
                    <a:lnTo>
                      <a:pt x="41" y="386"/>
                    </a:lnTo>
                    <a:lnTo>
                      <a:pt x="54" y="405"/>
                    </a:lnTo>
                    <a:lnTo>
                      <a:pt x="69" y="422"/>
                    </a:lnTo>
                    <a:lnTo>
                      <a:pt x="86" y="438"/>
                    </a:lnTo>
                    <a:lnTo>
                      <a:pt x="104" y="453"/>
                    </a:lnTo>
                    <a:lnTo>
                      <a:pt x="124" y="466"/>
                    </a:lnTo>
                    <a:lnTo>
                      <a:pt x="144" y="476"/>
                    </a:lnTo>
                    <a:lnTo>
                      <a:pt x="166" y="485"/>
                    </a:lnTo>
                    <a:lnTo>
                      <a:pt x="189" y="492"/>
                    </a:lnTo>
                    <a:lnTo>
                      <a:pt x="213" y="498"/>
                    </a:lnTo>
                    <a:lnTo>
                      <a:pt x="238" y="500"/>
                    </a:lnTo>
                    <a:lnTo>
                      <a:pt x="238" y="424"/>
                    </a:lnTo>
                    <a:lnTo>
                      <a:pt x="223" y="422"/>
                    </a:lnTo>
                    <a:lnTo>
                      <a:pt x="207" y="420"/>
                    </a:lnTo>
                    <a:lnTo>
                      <a:pt x="193" y="415"/>
                    </a:lnTo>
                    <a:lnTo>
                      <a:pt x="178" y="409"/>
                    </a:lnTo>
                    <a:lnTo>
                      <a:pt x="164" y="402"/>
                    </a:lnTo>
                    <a:lnTo>
                      <a:pt x="151" y="393"/>
                    </a:lnTo>
                    <a:lnTo>
                      <a:pt x="139" y="384"/>
                    </a:lnTo>
                    <a:lnTo>
                      <a:pt x="127" y="373"/>
                    </a:lnTo>
                    <a:lnTo>
                      <a:pt x="121" y="368"/>
                    </a:lnTo>
                    <a:lnTo>
                      <a:pt x="115" y="361"/>
                    </a:lnTo>
                    <a:lnTo>
                      <a:pt x="111" y="354"/>
                    </a:lnTo>
                    <a:lnTo>
                      <a:pt x="105" y="347"/>
                    </a:lnTo>
                    <a:lnTo>
                      <a:pt x="101" y="340"/>
                    </a:lnTo>
                    <a:lnTo>
                      <a:pt x="97" y="332"/>
                    </a:lnTo>
                    <a:lnTo>
                      <a:pt x="92" y="325"/>
                    </a:lnTo>
                    <a:lnTo>
                      <a:pt x="89" y="317"/>
                    </a:lnTo>
                    <a:lnTo>
                      <a:pt x="125" y="317"/>
                    </a:lnTo>
                    <a:lnTo>
                      <a:pt x="130" y="325"/>
                    </a:lnTo>
                    <a:lnTo>
                      <a:pt x="136" y="334"/>
                    </a:lnTo>
                    <a:lnTo>
                      <a:pt x="143" y="342"/>
                    </a:lnTo>
                    <a:lnTo>
                      <a:pt x="150" y="350"/>
                    </a:lnTo>
                    <a:lnTo>
                      <a:pt x="160" y="360"/>
                    </a:lnTo>
                    <a:lnTo>
                      <a:pt x="172" y="369"/>
                    </a:lnTo>
                    <a:lnTo>
                      <a:pt x="183" y="376"/>
                    </a:lnTo>
                    <a:lnTo>
                      <a:pt x="196" y="382"/>
                    </a:lnTo>
                    <a:lnTo>
                      <a:pt x="210" y="387"/>
                    </a:lnTo>
                    <a:lnTo>
                      <a:pt x="224" y="391"/>
                    </a:lnTo>
                    <a:lnTo>
                      <a:pt x="238" y="392"/>
                    </a:lnTo>
                    <a:lnTo>
                      <a:pt x="251" y="393"/>
                    </a:lnTo>
                    <a:lnTo>
                      <a:pt x="271" y="392"/>
                    </a:lnTo>
                    <a:lnTo>
                      <a:pt x="291" y="387"/>
                    </a:lnTo>
                    <a:lnTo>
                      <a:pt x="309" y="380"/>
                    </a:lnTo>
                    <a:lnTo>
                      <a:pt x="325" y="372"/>
                    </a:lnTo>
                    <a:lnTo>
                      <a:pt x="341" y="361"/>
                    </a:lnTo>
                    <a:lnTo>
                      <a:pt x="355" y="348"/>
                    </a:lnTo>
                    <a:lnTo>
                      <a:pt x="367" y="333"/>
                    </a:lnTo>
                    <a:lnTo>
                      <a:pt x="377" y="317"/>
                    </a:lnTo>
                    <a:lnTo>
                      <a:pt x="412" y="317"/>
                    </a:lnTo>
                    <a:lnTo>
                      <a:pt x="408" y="325"/>
                    </a:lnTo>
                    <a:lnTo>
                      <a:pt x="405" y="332"/>
                    </a:lnTo>
                    <a:lnTo>
                      <a:pt x="400" y="340"/>
                    </a:lnTo>
                    <a:lnTo>
                      <a:pt x="397" y="347"/>
                    </a:lnTo>
                    <a:lnTo>
                      <a:pt x="391" y="354"/>
                    </a:lnTo>
                    <a:lnTo>
                      <a:pt x="386" y="361"/>
                    </a:lnTo>
                    <a:lnTo>
                      <a:pt x="379" y="368"/>
                    </a:lnTo>
                    <a:lnTo>
                      <a:pt x="374" y="373"/>
                    </a:lnTo>
                    <a:lnTo>
                      <a:pt x="361" y="385"/>
                    </a:lnTo>
                    <a:lnTo>
                      <a:pt x="347" y="395"/>
                    </a:lnTo>
                    <a:lnTo>
                      <a:pt x="333" y="405"/>
                    </a:lnTo>
                    <a:lnTo>
                      <a:pt x="318" y="412"/>
                    </a:lnTo>
                    <a:lnTo>
                      <a:pt x="302" y="417"/>
                    </a:lnTo>
                    <a:lnTo>
                      <a:pt x="286" y="422"/>
                    </a:lnTo>
                    <a:lnTo>
                      <a:pt x="269" y="424"/>
                    </a:lnTo>
                    <a:lnTo>
                      <a:pt x="251" y="425"/>
                    </a:lnTo>
                    <a:lnTo>
                      <a:pt x="249" y="425"/>
                    </a:lnTo>
                    <a:lnTo>
                      <a:pt x="245" y="424"/>
                    </a:lnTo>
                    <a:lnTo>
                      <a:pt x="240" y="424"/>
                    </a:lnTo>
                    <a:lnTo>
                      <a:pt x="238" y="424"/>
                    </a:lnTo>
                    <a:lnTo>
                      <a:pt x="238" y="500"/>
                    </a:lnTo>
                    <a:lnTo>
                      <a:pt x="240" y="500"/>
                    </a:lnTo>
                    <a:lnTo>
                      <a:pt x="245" y="500"/>
                    </a:lnTo>
                    <a:lnTo>
                      <a:pt x="249" y="500"/>
                    </a:lnTo>
                    <a:lnTo>
                      <a:pt x="251" y="500"/>
                    </a:lnTo>
                    <a:lnTo>
                      <a:pt x="277" y="499"/>
                    </a:lnTo>
                    <a:lnTo>
                      <a:pt x="301" y="496"/>
                    </a:lnTo>
                    <a:lnTo>
                      <a:pt x="325" y="489"/>
                    </a:lnTo>
                    <a:lnTo>
                      <a:pt x="348" y="481"/>
                    </a:lnTo>
                    <a:lnTo>
                      <a:pt x="370" y="470"/>
                    </a:lnTo>
                    <a:lnTo>
                      <a:pt x="391" y="458"/>
                    </a:lnTo>
                    <a:lnTo>
                      <a:pt x="410" y="443"/>
                    </a:lnTo>
                    <a:lnTo>
                      <a:pt x="428" y="426"/>
                    </a:lnTo>
                    <a:lnTo>
                      <a:pt x="444" y="409"/>
                    </a:lnTo>
                    <a:lnTo>
                      <a:pt x="459" y="390"/>
                    </a:lnTo>
                    <a:lnTo>
                      <a:pt x="472" y="370"/>
                    </a:lnTo>
                    <a:lnTo>
                      <a:pt x="482" y="348"/>
                    </a:lnTo>
                    <a:lnTo>
                      <a:pt x="490" y="325"/>
                    </a:lnTo>
                    <a:lnTo>
                      <a:pt x="497" y="301"/>
                    </a:lnTo>
                    <a:lnTo>
                      <a:pt x="500" y="276"/>
                    </a:lnTo>
                    <a:lnTo>
                      <a:pt x="502" y="250"/>
                    </a:lnTo>
                    <a:lnTo>
                      <a:pt x="500" y="225"/>
                    </a:lnTo>
                    <a:lnTo>
                      <a:pt x="497" y="199"/>
                    </a:lnTo>
                    <a:lnTo>
                      <a:pt x="490" y="175"/>
                    </a:lnTo>
                    <a:lnTo>
                      <a:pt x="482" y="152"/>
                    </a:lnTo>
                    <a:lnTo>
                      <a:pt x="472" y="130"/>
                    </a:lnTo>
                    <a:lnTo>
                      <a:pt x="459" y="111"/>
                    </a:lnTo>
                    <a:lnTo>
                      <a:pt x="444" y="91"/>
                    </a:lnTo>
                    <a:lnTo>
                      <a:pt x="428" y="73"/>
                    </a:lnTo>
                    <a:lnTo>
                      <a:pt x="410" y="58"/>
                    </a:lnTo>
                    <a:lnTo>
                      <a:pt x="391" y="43"/>
                    </a:lnTo>
                    <a:lnTo>
                      <a:pt x="370" y="30"/>
                    </a:lnTo>
                    <a:lnTo>
                      <a:pt x="348" y="20"/>
                    </a:lnTo>
                    <a:lnTo>
                      <a:pt x="325" y="12"/>
                    </a:lnTo>
                    <a:lnTo>
                      <a:pt x="301" y="5"/>
                    </a:lnTo>
                    <a:lnTo>
                      <a:pt x="277" y="1"/>
                    </a:lnTo>
                    <a:lnTo>
                      <a:pt x="251"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1446" name="Rectangle 39"/>
          <p:cNvSpPr>
            <a:spLocks noChangeArrowheads="1"/>
          </p:cNvSpPr>
          <p:nvPr/>
        </p:nvSpPr>
        <p:spPr bwMode="auto">
          <a:xfrm>
            <a:off x="609600" y="3810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b="1" dirty="0">
                <a:solidFill>
                  <a:schemeClr val="accent2"/>
                </a:solidFill>
                <a:latin typeface="+mn-lt"/>
              </a:rPr>
              <a:t>Step 4.</a:t>
            </a:r>
            <a:r>
              <a:rPr lang="en-US" altLang="en-US" sz="3600" b="1" dirty="0">
                <a:solidFill>
                  <a:schemeClr val="tx2"/>
                </a:solidFill>
                <a:latin typeface="+mn-lt"/>
              </a:rPr>
              <a:t>  </a:t>
            </a:r>
            <a:r>
              <a:rPr lang="en-US" altLang="en-US" sz="3600" b="1" dirty="0">
                <a:solidFill>
                  <a:schemeClr val="accent6">
                    <a:lumMod val="75000"/>
                  </a:schemeClr>
                </a:solidFill>
                <a:latin typeface="+mn-lt"/>
              </a:rPr>
              <a:t>Available Resources</a:t>
            </a:r>
          </a:p>
        </p:txBody>
      </p:sp>
    </p:spTree>
    <p:extLst>
      <p:ext uri="{BB962C8B-B14F-4D97-AF65-F5344CB8AC3E}">
        <p14:creationId xmlns:p14="http://schemas.microsoft.com/office/powerpoint/2010/main" val="267939300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83298">
                                            <p:txEl>
                                              <p:pRg st="0" end="0"/>
                                            </p:txEl>
                                          </p:spTgt>
                                        </p:tgtEl>
                                        <p:attrNameLst>
                                          <p:attrName>style.visibility</p:attrName>
                                        </p:attrNameLst>
                                      </p:cBhvr>
                                      <p:to>
                                        <p:strVal val="visible"/>
                                      </p:to>
                                    </p:set>
                                    <p:animEffect transition="in" filter="box(out)">
                                      <p:cBhvr>
                                        <p:cTn id="7" dur="500"/>
                                        <p:tgtEl>
                                          <p:spTgt spid="1832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83298">
                                            <p:txEl>
                                              <p:pRg st="1" end="1"/>
                                            </p:txEl>
                                          </p:spTgt>
                                        </p:tgtEl>
                                        <p:attrNameLst>
                                          <p:attrName>style.visibility</p:attrName>
                                        </p:attrNameLst>
                                      </p:cBhvr>
                                      <p:to>
                                        <p:strVal val="visible"/>
                                      </p:to>
                                    </p:set>
                                    <p:animEffect transition="in" filter="box(out)">
                                      <p:cBhvr>
                                        <p:cTn id="12" dur="500"/>
                                        <p:tgtEl>
                                          <p:spTgt spid="18329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83298">
                                            <p:txEl>
                                              <p:pRg st="2" end="2"/>
                                            </p:txEl>
                                          </p:spTgt>
                                        </p:tgtEl>
                                        <p:attrNameLst>
                                          <p:attrName>style.visibility</p:attrName>
                                        </p:attrNameLst>
                                      </p:cBhvr>
                                      <p:to>
                                        <p:strVal val="visible"/>
                                      </p:to>
                                    </p:set>
                                    <p:animEffect transition="in" filter="box(out)">
                                      <p:cBhvr>
                                        <p:cTn id="17" dur="500"/>
                                        <p:tgtEl>
                                          <p:spTgt spid="18329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83298">
                                            <p:txEl>
                                              <p:pRg st="3" end="3"/>
                                            </p:txEl>
                                          </p:spTgt>
                                        </p:tgtEl>
                                        <p:attrNameLst>
                                          <p:attrName>style.visibility</p:attrName>
                                        </p:attrNameLst>
                                      </p:cBhvr>
                                      <p:to>
                                        <p:strVal val="visible"/>
                                      </p:to>
                                    </p:set>
                                    <p:animEffect transition="in" filter="box(out)">
                                      <p:cBhvr>
                                        <p:cTn id="22" dur="500"/>
                                        <p:tgtEl>
                                          <p:spTgt spid="18329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83298">
                                            <p:txEl>
                                              <p:pRg st="4" end="4"/>
                                            </p:txEl>
                                          </p:spTgt>
                                        </p:tgtEl>
                                        <p:attrNameLst>
                                          <p:attrName>style.visibility</p:attrName>
                                        </p:attrNameLst>
                                      </p:cBhvr>
                                      <p:to>
                                        <p:strVal val="visible"/>
                                      </p:to>
                                    </p:set>
                                    <p:animEffect transition="in" filter="box(out)">
                                      <p:cBhvr>
                                        <p:cTn id="27" dur="500"/>
                                        <p:tgtEl>
                                          <p:spTgt spid="18329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83298">
                                            <p:txEl>
                                              <p:pRg st="5" end="5"/>
                                            </p:txEl>
                                          </p:spTgt>
                                        </p:tgtEl>
                                        <p:attrNameLst>
                                          <p:attrName>style.visibility</p:attrName>
                                        </p:attrNameLst>
                                      </p:cBhvr>
                                      <p:to>
                                        <p:strVal val="visible"/>
                                      </p:to>
                                    </p:set>
                                    <p:animEffect transition="in" filter="box(out)">
                                      <p:cBhvr>
                                        <p:cTn id="32" dur="500"/>
                                        <p:tgtEl>
                                          <p:spTgt spid="18329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83298">
                                            <p:txEl>
                                              <p:pRg st="6" end="6"/>
                                            </p:txEl>
                                          </p:spTgt>
                                        </p:tgtEl>
                                        <p:attrNameLst>
                                          <p:attrName>style.visibility</p:attrName>
                                        </p:attrNameLst>
                                      </p:cBhvr>
                                      <p:to>
                                        <p:strVal val="visible"/>
                                      </p:to>
                                    </p:set>
                                    <p:animEffect transition="in" filter="box(out)">
                                      <p:cBhvr>
                                        <p:cTn id="37" dur="500"/>
                                        <p:tgtEl>
                                          <p:spTgt spid="18329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309F8536-4A86-4EAB-96DF-B59D5EB28B31}" type="slidenum">
              <a:rPr lang="en-US" altLang="en-US" sz="1400" smtClean="0"/>
              <a:pPr/>
              <a:t>25</a:t>
            </a:fld>
            <a:endParaRPr lang="en-US" altLang="en-US" sz="1400" smtClean="0"/>
          </a:p>
        </p:txBody>
      </p:sp>
      <p:sp>
        <p:nvSpPr>
          <p:cNvPr id="185346" name="Rectangle 2"/>
          <p:cNvSpPr>
            <a:spLocks noChangeArrowheads="1"/>
          </p:cNvSpPr>
          <p:nvPr/>
        </p:nvSpPr>
        <p:spPr bwMode="auto">
          <a:xfrm>
            <a:off x="762000" y="2590800"/>
            <a:ext cx="4876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accent1"/>
              </a:buClr>
            </a:pPr>
            <a:r>
              <a:rPr lang="en-US" altLang="en-US" sz="2000" dirty="0">
                <a:effectLst/>
                <a:latin typeface="+mj-lt"/>
              </a:rPr>
              <a:t>Include a:</a:t>
            </a:r>
          </a:p>
          <a:p>
            <a:pPr lvl="1" algn="l" eaLnBrk="1" hangingPunct="1">
              <a:spcBef>
                <a:spcPct val="20000"/>
              </a:spcBef>
              <a:buClr>
                <a:schemeClr val="hlink"/>
              </a:buClr>
              <a:buFontTx/>
              <a:buAutoNum type="arabicPeriod"/>
            </a:pPr>
            <a:r>
              <a:rPr lang="en-US" altLang="en-US" sz="1800" dirty="0">
                <a:effectLst/>
                <a:latin typeface="+mj-lt"/>
              </a:rPr>
              <a:t>timeline for completing each step, </a:t>
            </a:r>
          </a:p>
          <a:p>
            <a:pPr lvl="1" algn="l" eaLnBrk="1" hangingPunct="1">
              <a:spcBef>
                <a:spcPct val="20000"/>
              </a:spcBef>
              <a:buClr>
                <a:schemeClr val="hlink"/>
              </a:buClr>
              <a:buFontTx/>
              <a:buAutoNum type="arabicPeriod"/>
            </a:pPr>
            <a:r>
              <a:rPr lang="en-US" altLang="en-US" sz="1800" dirty="0">
                <a:effectLst/>
                <a:latin typeface="+mj-lt"/>
              </a:rPr>
              <a:t>list of specific, detailed resources required for each step of the plan.</a:t>
            </a:r>
          </a:p>
          <a:p>
            <a:pPr algn="l" eaLnBrk="1" hangingPunct="1">
              <a:spcBef>
                <a:spcPct val="20000"/>
              </a:spcBef>
              <a:buClr>
                <a:schemeClr val="accent1"/>
              </a:buClr>
            </a:pPr>
            <a:endParaRPr lang="en-US" altLang="en-US" sz="1800" dirty="0">
              <a:effectLst/>
              <a:latin typeface="Comic Sans MS" pitchFamily="66" charset="0"/>
            </a:endParaRPr>
          </a:p>
        </p:txBody>
      </p:sp>
      <p:sp>
        <p:nvSpPr>
          <p:cNvPr id="62474" name="WordArt 10"/>
          <p:cNvSpPr>
            <a:spLocks noChangeArrowheads="1" noChangeShapeType="1" noTextEdit="1"/>
          </p:cNvSpPr>
          <p:nvPr/>
        </p:nvSpPr>
        <p:spPr bwMode="auto">
          <a:xfrm>
            <a:off x="381000" y="4648200"/>
            <a:ext cx="7802563" cy="381000"/>
          </a:xfrm>
          <a:prstGeom prst="rect">
            <a:avLst/>
          </a:prstGeom>
        </p:spPr>
        <p:txBody>
          <a:bodyPr wrap="none" fromWordArt="1">
            <a:prstTxWarp prst="textPlain">
              <a:avLst>
                <a:gd name="adj" fmla="val 50000"/>
              </a:avLst>
            </a:prstTxWarp>
          </a:bodyPr>
          <a:lstStyle/>
          <a:p>
            <a:r>
              <a:rPr lang="en-US" sz="3600" kern="10" dirty="0">
                <a:ln w="12700">
                  <a:solidFill>
                    <a:schemeClr val="tx1"/>
                  </a:solidFill>
                  <a:round/>
                  <a:headEnd/>
                  <a:tailEnd/>
                </a:ln>
                <a:gradFill rotWithShape="1">
                  <a:gsLst>
                    <a:gs pos="0">
                      <a:schemeClr val="accent2"/>
                    </a:gs>
                    <a:gs pos="100000">
                      <a:schemeClr val="accent1"/>
                    </a:gs>
                  </a:gsLst>
                  <a:lin ang="5400000" scaled="1"/>
                </a:gradFill>
                <a:effectLst>
                  <a:outerShdw dist="45791" dir="2021404" algn="ctr" rotWithShape="0">
                    <a:srgbClr val="9999FF"/>
                  </a:outerShdw>
                </a:effectLst>
                <a:latin typeface="Arial Black"/>
              </a:rPr>
              <a:t>Write it Down</a:t>
            </a:r>
          </a:p>
        </p:txBody>
      </p:sp>
      <p:pic>
        <p:nvPicPr>
          <p:cNvPr id="62475" name="Picture 11" descr="BD06937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2209801"/>
            <a:ext cx="2110726"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Rectangle 13"/>
          <p:cNvSpPr>
            <a:spLocks noChangeArrowheads="1"/>
          </p:cNvSpPr>
          <p:nvPr/>
        </p:nvSpPr>
        <p:spPr bwMode="auto">
          <a:xfrm>
            <a:off x="609600" y="381000"/>
            <a:ext cx="797812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b="1" dirty="0">
                <a:solidFill>
                  <a:schemeClr val="accent2"/>
                </a:solidFill>
                <a:latin typeface="+mn-lt"/>
              </a:rPr>
              <a:t>Step 5.</a:t>
            </a:r>
            <a:r>
              <a:rPr lang="en-US" altLang="en-US" sz="3600" b="1" dirty="0">
                <a:solidFill>
                  <a:schemeClr val="tx2"/>
                </a:solidFill>
                <a:latin typeface="+mn-lt"/>
              </a:rPr>
              <a:t>  </a:t>
            </a:r>
            <a:r>
              <a:rPr lang="en-US" altLang="en-US" sz="3600" b="1" dirty="0">
                <a:solidFill>
                  <a:schemeClr val="accent6">
                    <a:lumMod val="75000"/>
                  </a:schemeClr>
                </a:solidFill>
                <a:latin typeface="+mn-lt"/>
              </a:rPr>
              <a:t>Action Plan</a:t>
            </a:r>
          </a:p>
        </p:txBody>
      </p:sp>
      <p:sp>
        <p:nvSpPr>
          <p:cNvPr id="62470" name="Text Box 17"/>
          <p:cNvSpPr txBox="1">
            <a:spLocks noChangeArrowheads="1"/>
          </p:cNvSpPr>
          <p:nvPr/>
        </p:nvSpPr>
        <p:spPr bwMode="auto">
          <a:xfrm>
            <a:off x="762000" y="1447800"/>
            <a:ext cx="7696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dirty="0" smtClean="0">
                <a:effectLst/>
                <a:latin typeface="+mj-lt"/>
              </a:rPr>
              <a:t>Step-by-step course of action from start to finish.  Avoid generalities.  Be specific.  Have commitment and agreement at each step.</a:t>
            </a:r>
            <a:endParaRPr lang="en-US" altLang="en-US" sz="2000" dirty="0">
              <a:effectLst/>
              <a:latin typeface="+mj-lt"/>
            </a:endParaRPr>
          </a:p>
        </p:txBody>
      </p:sp>
    </p:spTree>
    <p:extLst>
      <p:ext uri="{BB962C8B-B14F-4D97-AF65-F5344CB8AC3E}">
        <p14:creationId xmlns:p14="http://schemas.microsoft.com/office/powerpoint/2010/main" val="220359728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85346">
                                            <p:txEl>
                                              <p:pRg st="0" end="0"/>
                                            </p:txEl>
                                          </p:spTgt>
                                        </p:tgtEl>
                                        <p:attrNameLst>
                                          <p:attrName>style.visibility</p:attrName>
                                        </p:attrNameLst>
                                      </p:cBhvr>
                                      <p:to>
                                        <p:strVal val="visible"/>
                                      </p:to>
                                    </p:set>
                                    <p:animEffect transition="in" filter="box(out)">
                                      <p:cBhvr>
                                        <p:cTn id="7" dur="500"/>
                                        <p:tgtEl>
                                          <p:spTgt spid="185346">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85346">
                                            <p:txEl>
                                              <p:pRg st="1" end="1"/>
                                            </p:txEl>
                                          </p:spTgt>
                                        </p:tgtEl>
                                        <p:attrNameLst>
                                          <p:attrName>style.visibility</p:attrName>
                                        </p:attrNameLst>
                                      </p:cBhvr>
                                      <p:to>
                                        <p:strVal val="visible"/>
                                      </p:to>
                                    </p:set>
                                    <p:animEffect transition="in" filter="box(out)">
                                      <p:cBhvr>
                                        <p:cTn id="10" dur="500"/>
                                        <p:tgtEl>
                                          <p:spTgt spid="185346">
                                            <p:txEl>
                                              <p:pRg st="1" end="1"/>
                                            </p:txEl>
                                          </p:spTgt>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185346">
                                            <p:txEl>
                                              <p:pRg st="2" end="2"/>
                                            </p:txEl>
                                          </p:spTgt>
                                        </p:tgtEl>
                                        <p:attrNameLst>
                                          <p:attrName>style.visibility</p:attrName>
                                        </p:attrNameLst>
                                      </p:cBhvr>
                                      <p:to>
                                        <p:strVal val="visible"/>
                                      </p:to>
                                    </p:set>
                                    <p:animEffect transition="in" filter="box(out)">
                                      <p:cBhvr>
                                        <p:cTn id="13" dur="500"/>
                                        <p:tgtEl>
                                          <p:spTgt spid="1853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2FC52FA5-C4CE-406B-8DF4-73794F20AC78}" type="slidenum">
              <a:rPr lang="en-US" altLang="en-US" sz="1400" smtClean="0"/>
              <a:pPr/>
              <a:t>26</a:t>
            </a:fld>
            <a:endParaRPr lang="en-US" altLang="en-US" sz="1400" smtClean="0"/>
          </a:p>
        </p:txBody>
      </p:sp>
      <p:sp>
        <p:nvSpPr>
          <p:cNvPr id="187403" name="Rectangle 11"/>
          <p:cNvSpPr>
            <a:spLocks noChangeArrowheads="1"/>
          </p:cNvSpPr>
          <p:nvPr/>
        </p:nvSpPr>
        <p:spPr bwMode="auto">
          <a:xfrm>
            <a:off x="685800" y="1676400"/>
            <a:ext cx="8458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Char char="§"/>
            </a:pPr>
            <a:r>
              <a:rPr lang="en-US" altLang="en-US" sz="2000" dirty="0">
                <a:effectLst/>
                <a:latin typeface="+mj-lt"/>
              </a:rPr>
              <a:t>Responsibilities are determined and assigned. </a:t>
            </a:r>
          </a:p>
          <a:p>
            <a:pPr algn="l" eaLnBrk="1" hangingPunct="1">
              <a:spcBef>
                <a:spcPct val="20000"/>
              </a:spcBef>
              <a:buClr>
                <a:schemeClr val="hlink"/>
              </a:buClr>
              <a:buFont typeface="Wingdings" pitchFamily="2" charset="2"/>
              <a:buChar char="§"/>
            </a:pPr>
            <a:r>
              <a:rPr lang="en-US" altLang="en-US" sz="2000" dirty="0">
                <a:effectLst/>
                <a:latin typeface="+mj-lt"/>
              </a:rPr>
              <a:t>People know what is expected, when to perform and whose talents or skills, as well as, resources are needed to do the job.</a:t>
            </a:r>
          </a:p>
        </p:txBody>
      </p:sp>
      <p:sp>
        <p:nvSpPr>
          <p:cNvPr id="187404" name="Rectangle 12"/>
          <p:cNvSpPr>
            <a:spLocks noChangeArrowheads="1"/>
          </p:cNvSpPr>
          <p:nvPr/>
        </p:nvSpPr>
        <p:spPr bwMode="auto">
          <a:xfrm>
            <a:off x="685800" y="2743200"/>
            <a:ext cx="6248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Char char="§"/>
            </a:pPr>
            <a:r>
              <a:rPr lang="en-US" altLang="en-US" sz="2000" dirty="0">
                <a:effectLst/>
                <a:latin typeface="+mj-lt"/>
              </a:rPr>
              <a:t>Instructions are clear and specific.</a:t>
            </a:r>
          </a:p>
          <a:p>
            <a:pPr algn="l" eaLnBrk="1" hangingPunct="1">
              <a:spcBef>
                <a:spcPct val="20000"/>
              </a:spcBef>
              <a:buClr>
                <a:schemeClr val="hlink"/>
              </a:buClr>
              <a:buFont typeface="Wingdings" pitchFamily="2" charset="2"/>
              <a:buChar char="§"/>
            </a:pPr>
            <a:r>
              <a:rPr lang="en-US" altLang="en-US" sz="2000" dirty="0">
                <a:effectLst/>
                <a:latin typeface="+mj-lt"/>
              </a:rPr>
              <a:t>Leadership is responsible and reliable.</a:t>
            </a:r>
          </a:p>
          <a:p>
            <a:pPr algn="l" eaLnBrk="1" hangingPunct="1">
              <a:spcBef>
                <a:spcPct val="20000"/>
              </a:spcBef>
              <a:buClr>
                <a:schemeClr val="hlink"/>
              </a:buClr>
              <a:buFont typeface="Wingdings" pitchFamily="2" charset="2"/>
              <a:buChar char="§"/>
            </a:pPr>
            <a:endParaRPr lang="en-US" altLang="en-US" sz="2000" dirty="0">
              <a:effectLst/>
              <a:latin typeface="+mj-lt"/>
            </a:endParaRPr>
          </a:p>
        </p:txBody>
      </p:sp>
      <p:sp>
        <p:nvSpPr>
          <p:cNvPr id="63497" name="Rectangle 14"/>
          <p:cNvSpPr>
            <a:spLocks noChangeArrowheads="1"/>
          </p:cNvSpPr>
          <p:nvPr/>
        </p:nvSpPr>
        <p:spPr bwMode="auto">
          <a:xfrm>
            <a:off x="609600" y="3810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b="1" dirty="0">
                <a:solidFill>
                  <a:schemeClr val="accent2"/>
                </a:solidFill>
                <a:latin typeface="+mn-lt"/>
              </a:rPr>
              <a:t>Step 6.</a:t>
            </a:r>
            <a:r>
              <a:rPr lang="en-US" altLang="en-US" sz="3600" b="1" dirty="0">
                <a:solidFill>
                  <a:schemeClr val="tx2"/>
                </a:solidFill>
                <a:latin typeface="+mn-lt"/>
              </a:rPr>
              <a:t>  </a:t>
            </a:r>
            <a:r>
              <a:rPr lang="en-US" altLang="en-US" sz="3600" b="1" dirty="0">
                <a:solidFill>
                  <a:schemeClr val="accent6">
                    <a:lumMod val="75000"/>
                  </a:schemeClr>
                </a:solidFill>
                <a:latin typeface="+mn-lt"/>
              </a:rPr>
              <a:t>Sound Organization</a:t>
            </a:r>
          </a:p>
        </p:txBody>
      </p:sp>
      <p:grpSp>
        <p:nvGrpSpPr>
          <p:cNvPr id="63494" name="Group 45"/>
          <p:cNvGrpSpPr>
            <a:grpSpLocks/>
          </p:cNvGrpSpPr>
          <p:nvPr/>
        </p:nvGrpSpPr>
        <p:grpSpPr bwMode="auto">
          <a:xfrm>
            <a:off x="533400" y="2743200"/>
            <a:ext cx="8001000" cy="2362200"/>
            <a:chOff x="336" y="2448"/>
            <a:chExt cx="5040" cy="1488"/>
          </a:xfrm>
        </p:grpSpPr>
        <p:sp>
          <p:nvSpPr>
            <p:cNvPr id="63495" name="WordArt 9"/>
            <p:cNvSpPr>
              <a:spLocks noChangeArrowheads="1" noChangeShapeType="1" noTextEdit="1"/>
            </p:cNvSpPr>
            <p:nvPr/>
          </p:nvSpPr>
          <p:spPr bwMode="auto">
            <a:xfrm>
              <a:off x="336" y="3456"/>
              <a:ext cx="5040" cy="480"/>
            </a:xfrm>
            <a:prstGeom prst="rect">
              <a:avLst/>
            </a:prstGeom>
          </p:spPr>
          <p:txBody>
            <a:bodyPr wrap="none" fromWordArt="1">
              <a:prstTxWarp prst="textPlain">
                <a:avLst>
                  <a:gd name="adj" fmla="val 50000"/>
                </a:avLst>
              </a:prstTxWarp>
            </a:bodyPr>
            <a:lstStyle/>
            <a:p>
              <a:r>
                <a:rPr lang="en-US" sz="3600" kern="10" dirty="0">
                  <a:ln w="12700">
                    <a:solidFill>
                      <a:schemeClr val="tx1"/>
                    </a:solidFill>
                    <a:round/>
                    <a:headEnd/>
                    <a:tailEnd/>
                  </a:ln>
                  <a:gradFill rotWithShape="1">
                    <a:gsLst>
                      <a:gs pos="0">
                        <a:schemeClr val="accent2"/>
                      </a:gs>
                      <a:gs pos="100000">
                        <a:srgbClr val="FFFFFF"/>
                      </a:gs>
                    </a:gsLst>
                    <a:lin ang="5400000" scaled="1"/>
                  </a:gradFill>
                  <a:effectLst>
                    <a:outerShdw dist="45791" dir="2021404" algn="ctr" rotWithShape="0">
                      <a:srgbClr val="9999FF"/>
                    </a:outerShdw>
                  </a:effectLst>
                  <a:latin typeface="Arial Black"/>
                </a:rPr>
                <a:t>Good Communications</a:t>
              </a:r>
            </a:p>
          </p:txBody>
        </p:sp>
        <p:pic>
          <p:nvPicPr>
            <p:cNvPr id="63496" name="Picture 41" descr="BD0721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8" y="2448"/>
              <a:ext cx="895"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8465744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87403">
                                            <p:txEl>
                                              <p:pRg st="0" end="0"/>
                                            </p:txEl>
                                          </p:spTgt>
                                        </p:tgtEl>
                                        <p:attrNameLst>
                                          <p:attrName>style.visibility</p:attrName>
                                        </p:attrNameLst>
                                      </p:cBhvr>
                                      <p:to>
                                        <p:strVal val="visible"/>
                                      </p:to>
                                    </p:set>
                                    <p:animEffect transition="in" filter="box(out)">
                                      <p:cBhvr>
                                        <p:cTn id="7" dur="500"/>
                                        <p:tgtEl>
                                          <p:spTgt spid="1874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87403">
                                            <p:txEl>
                                              <p:pRg st="1" end="1"/>
                                            </p:txEl>
                                          </p:spTgt>
                                        </p:tgtEl>
                                        <p:attrNameLst>
                                          <p:attrName>style.visibility</p:attrName>
                                        </p:attrNameLst>
                                      </p:cBhvr>
                                      <p:to>
                                        <p:strVal val="visible"/>
                                      </p:to>
                                    </p:set>
                                    <p:animEffect transition="in" filter="box(out)">
                                      <p:cBhvr>
                                        <p:cTn id="12" dur="500"/>
                                        <p:tgtEl>
                                          <p:spTgt spid="1874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87404">
                                            <p:txEl>
                                              <p:pRg st="0" end="0"/>
                                            </p:txEl>
                                          </p:spTgt>
                                        </p:tgtEl>
                                        <p:attrNameLst>
                                          <p:attrName>style.visibility</p:attrName>
                                        </p:attrNameLst>
                                      </p:cBhvr>
                                      <p:to>
                                        <p:strVal val="visible"/>
                                      </p:to>
                                    </p:set>
                                    <p:animEffect transition="in" filter="box(out)">
                                      <p:cBhvr>
                                        <p:cTn id="17" dur="500"/>
                                        <p:tgtEl>
                                          <p:spTgt spid="18740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87404">
                                            <p:txEl>
                                              <p:pRg st="1" end="1"/>
                                            </p:txEl>
                                          </p:spTgt>
                                        </p:tgtEl>
                                        <p:attrNameLst>
                                          <p:attrName>style.visibility</p:attrName>
                                        </p:attrNameLst>
                                      </p:cBhvr>
                                      <p:to>
                                        <p:strVal val="visible"/>
                                      </p:to>
                                    </p:set>
                                    <p:animEffect transition="in" filter="box(out)">
                                      <p:cBhvr>
                                        <p:cTn id="22" dur="500"/>
                                        <p:tgtEl>
                                          <p:spTgt spid="18740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3" grpId="0" build="p" autoUpdateAnimBg="0"/>
      <p:bldP spid="187404"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B82D74F-948C-4854-A02A-907EA2BDCAA1}" type="slidenum">
              <a:rPr lang="en-US" altLang="en-US" sz="1400" smtClean="0"/>
              <a:pPr/>
              <a:t>27</a:t>
            </a:fld>
            <a:endParaRPr lang="en-US" altLang="en-US" sz="1400" smtClean="0"/>
          </a:p>
        </p:txBody>
      </p:sp>
      <p:sp>
        <p:nvSpPr>
          <p:cNvPr id="189442" name="Rectangle 1026"/>
          <p:cNvSpPr>
            <a:spLocks noChangeArrowheads="1"/>
          </p:cNvSpPr>
          <p:nvPr/>
        </p:nvSpPr>
        <p:spPr bwMode="auto">
          <a:xfrm>
            <a:off x="762000" y="1676400"/>
            <a:ext cx="5791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Char char="§"/>
            </a:pPr>
            <a:r>
              <a:rPr lang="en-US" altLang="en-US" dirty="0">
                <a:effectLst/>
                <a:latin typeface="+mj-lt"/>
              </a:rPr>
              <a:t>Most plans need to have enough flexibility to consider possible emergencies, which could affect the completion of the project.</a:t>
            </a:r>
          </a:p>
          <a:p>
            <a:pPr algn="l" eaLnBrk="1" hangingPunct="1">
              <a:spcBef>
                <a:spcPct val="20000"/>
              </a:spcBef>
              <a:buClr>
                <a:schemeClr val="hlink"/>
              </a:buClr>
              <a:buFont typeface="Wingdings" pitchFamily="2" charset="2"/>
              <a:buChar char="§"/>
            </a:pPr>
            <a:r>
              <a:rPr lang="en-US" altLang="en-US" dirty="0">
                <a:effectLst/>
                <a:latin typeface="+mj-lt"/>
              </a:rPr>
              <a:t>Be sure to identify and write down contingent plans for possible changes or emergencies.</a:t>
            </a:r>
          </a:p>
          <a:p>
            <a:pPr algn="l" eaLnBrk="1" hangingPunct="1">
              <a:spcBef>
                <a:spcPct val="20000"/>
              </a:spcBef>
              <a:buClr>
                <a:schemeClr val="accent1"/>
              </a:buClr>
            </a:pPr>
            <a:endParaRPr lang="en-US" altLang="en-US" dirty="0">
              <a:effectLst/>
              <a:latin typeface="Comic Sans MS" pitchFamily="66" charset="0"/>
            </a:endParaRPr>
          </a:p>
        </p:txBody>
      </p:sp>
      <p:grpSp>
        <p:nvGrpSpPr>
          <p:cNvPr id="64516" name="Group 1042"/>
          <p:cNvGrpSpPr>
            <a:grpSpLocks/>
          </p:cNvGrpSpPr>
          <p:nvPr/>
        </p:nvGrpSpPr>
        <p:grpSpPr bwMode="auto">
          <a:xfrm>
            <a:off x="304800" y="1924050"/>
            <a:ext cx="8305800" cy="3257550"/>
            <a:chOff x="192" y="1932"/>
            <a:chExt cx="5232" cy="2052"/>
          </a:xfrm>
        </p:grpSpPr>
        <p:sp>
          <p:nvSpPr>
            <p:cNvPr id="64521" name="WordArt 1034"/>
            <p:cNvSpPr>
              <a:spLocks noChangeArrowheads="1" noChangeShapeType="1" noTextEdit="1"/>
            </p:cNvSpPr>
            <p:nvPr/>
          </p:nvSpPr>
          <p:spPr bwMode="auto">
            <a:xfrm>
              <a:off x="192" y="3600"/>
              <a:ext cx="5232" cy="384"/>
            </a:xfrm>
            <a:prstGeom prst="rect">
              <a:avLst/>
            </a:prstGeom>
          </p:spPr>
          <p:txBody>
            <a:bodyPr wrap="none" fromWordArt="1">
              <a:prstTxWarp prst="textPlain">
                <a:avLst>
                  <a:gd name="adj" fmla="val 50000"/>
                </a:avLst>
              </a:prstTxWarp>
            </a:bodyPr>
            <a:lstStyle/>
            <a:p>
              <a:r>
                <a:rPr lang="en-US" sz="3600" kern="10">
                  <a:ln w="12700">
                    <a:solidFill>
                      <a:schemeClr val="tx1"/>
                    </a:solidFill>
                    <a:round/>
                    <a:headEnd/>
                    <a:tailEnd/>
                  </a:ln>
                  <a:gradFill rotWithShape="1">
                    <a:gsLst>
                      <a:gs pos="0">
                        <a:schemeClr val="accent2"/>
                      </a:gs>
                      <a:gs pos="100000">
                        <a:srgbClr val="FFFFFF"/>
                      </a:gs>
                    </a:gsLst>
                    <a:lin ang="5400000" scaled="1"/>
                  </a:gradFill>
                  <a:effectLst>
                    <a:outerShdw dist="45791" dir="2021404" algn="ctr" rotWithShape="0">
                      <a:srgbClr val="9999FF"/>
                    </a:outerShdw>
                  </a:effectLst>
                  <a:latin typeface="Arial Black"/>
                </a:rPr>
                <a:t>Be Prepared</a:t>
              </a:r>
            </a:p>
          </p:txBody>
        </p:sp>
        <p:pic>
          <p:nvPicPr>
            <p:cNvPr id="64522" name="Picture 1035" descr="TN0133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4" y="1932"/>
              <a:ext cx="1150" cy="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518" name="Rectangle 1037"/>
          <p:cNvSpPr>
            <a:spLocks noChangeArrowheads="1"/>
          </p:cNvSpPr>
          <p:nvPr/>
        </p:nvSpPr>
        <p:spPr bwMode="auto">
          <a:xfrm>
            <a:off x="609600" y="3810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b="1" dirty="0">
                <a:solidFill>
                  <a:schemeClr val="accent2"/>
                </a:solidFill>
                <a:latin typeface="+mn-lt"/>
              </a:rPr>
              <a:t>Step 7.</a:t>
            </a:r>
            <a:r>
              <a:rPr lang="en-US" altLang="en-US" sz="3600" b="1" dirty="0">
                <a:solidFill>
                  <a:schemeClr val="tx2"/>
                </a:solidFill>
                <a:latin typeface="+mn-lt"/>
              </a:rPr>
              <a:t>  </a:t>
            </a:r>
            <a:r>
              <a:rPr lang="en-US" altLang="en-US" sz="3600" b="1" dirty="0">
                <a:solidFill>
                  <a:schemeClr val="accent6">
                    <a:lumMod val="75000"/>
                  </a:schemeClr>
                </a:solidFill>
                <a:latin typeface="+mn-lt"/>
              </a:rPr>
              <a:t>Alternatives</a:t>
            </a:r>
          </a:p>
        </p:txBody>
      </p:sp>
    </p:spTree>
    <p:extLst>
      <p:ext uri="{BB962C8B-B14F-4D97-AF65-F5344CB8AC3E}">
        <p14:creationId xmlns:p14="http://schemas.microsoft.com/office/powerpoint/2010/main" val="314247056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89442">
                                            <p:txEl>
                                              <p:pRg st="0" end="0"/>
                                            </p:txEl>
                                          </p:spTgt>
                                        </p:tgtEl>
                                        <p:attrNameLst>
                                          <p:attrName>style.visibility</p:attrName>
                                        </p:attrNameLst>
                                      </p:cBhvr>
                                      <p:to>
                                        <p:strVal val="visible"/>
                                      </p:to>
                                    </p:set>
                                    <p:animEffect transition="in" filter="box(out)">
                                      <p:cBhvr>
                                        <p:cTn id="7" dur="500"/>
                                        <p:tgtEl>
                                          <p:spTgt spid="1894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89442">
                                            <p:txEl>
                                              <p:pRg st="1" end="1"/>
                                            </p:txEl>
                                          </p:spTgt>
                                        </p:tgtEl>
                                        <p:attrNameLst>
                                          <p:attrName>style.visibility</p:attrName>
                                        </p:attrNameLst>
                                      </p:cBhvr>
                                      <p:to>
                                        <p:strVal val="visible"/>
                                      </p:to>
                                    </p:set>
                                    <p:animEffect transition="in" filter="box(out)">
                                      <p:cBhvr>
                                        <p:cTn id="12" dur="500"/>
                                        <p:tgtEl>
                                          <p:spTgt spid="1894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20D2A727-87A7-43E7-B545-A87B66354C67}" type="slidenum">
              <a:rPr lang="en-US" altLang="en-US" sz="1400" smtClean="0"/>
              <a:pPr/>
              <a:t>28</a:t>
            </a:fld>
            <a:endParaRPr lang="en-US" altLang="en-US" sz="1400" smtClean="0"/>
          </a:p>
        </p:txBody>
      </p:sp>
      <p:sp>
        <p:nvSpPr>
          <p:cNvPr id="191490" name="Rectangle 2"/>
          <p:cNvSpPr>
            <a:spLocks noChangeArrowheads="1"/>
          </p:cNvSpPr>
          <p:nvPr/>
        </p:nvSpPr>
        <p:spPr bwMode="auto">
          <a:xfrm>
            <a:off x="762000" y="2057400"/>
            <a:ext cx="6248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Char char="§"/>
            </a:pPr>
            <a:r>
              <a:rPr lang="en-US" altLang="en-US" dirty="0">
                <a:effectLst/>
                <a:latin typeface="+mj-lt"/>
              </a:rPr>
              <a:t>Using the identified resources work at the project step-by-step towards completion.</a:t>
            </a:r>
          </a:p>
          <a:p>
            <a:pPr algn="l" eaLnBrk="1" hangingPunct="1">
              <a:spcBef>
                <a:spcPct val="20000"/>
              </a:spcBef>
              <a:buClr>
                <a:schemeClr val="hlink"/>
              </a:buClr>
              <a:buFont typeface="Wingdings" pitchFamily="2" charset="2"/>
              <a:buChar char="§"/>
            </a:pPr>
            <a:r>
              <a:rPr lang="en-US" altLang="en-US" dirty="0">
                <a:effectLst/>
                <a:latin typeface="+mj-lt"/>
              </a:rPr>
              <a:t>Keep with the timetable.</a:t>
            </a:r>
          </a:p>
          <a:p>
            <a:pPr algn="l" eaLnBrk="1" hangingPunct="1">
              <a:spcBef>
                <a:spcPct val="20000"/>
              </a:spcBef>
              <a:buClr>
                <a:schemeClr val="hlink"/>
              </a:buClr>
              <a:buFont typeface="Wingdings" pitchFamily="2" charset="2"/>
              <a:buChar char="§"/>
            </a:pPr>
            <a:r>
              <a:rPr lang="en-US" altLang="en-US" dirty="0">
                <a:effectLst/>
                <a:latin typeface="+mj-lt"/>
              </a:rPr>
              <a:t>Stay committed.</a:t>
            </a:r>
          </a:p>
          <a:p>
            <a:pPr algn="l" eaLnBrk="1" hangingPunct="1">
              <a:spcBef>
                <a:spcPct val="20000"/>
              </a:spcBef>
              <a:buClr>
                <a:schemeClr val="accent1"/>
              </a:buClr>
            </a:pPr>
            <a:endParaRPr lang="en-US" altLang="en-US" dirty="0">
              <a:effectLst/>
              <a:latin typeface="Comic Sans MS" pitchFamily="66" charset="0"/>
            </a:endParaRPr>
          </a:p>
        </p:txBody>
      </p:sp>
      <p:grpSp>
        <p:nvGrpSpPr>
          <p:cNvPr id="65540" name="Group 16"/>
          <p:cNvGrpSpPr>
            <a:grpSpLocks/>
          </p:cNvGrpSpPr>
          <p:nvPr/>
        </p:nvGrpSpPr>
        <p:grpSpPr bwMode="auto">
          <a:xfrm>
            <a:off x="457200" y="1752600"/>
            <a:ext cx="8305800" cy="3429000"/>
            <a:chOff x="288" y="1920"/>
            <a:chExt cx="5232" cy="2160"/>
          </a:xfrm>
        </p:grpSpPr>
        <p:sp>
          <p:nvSpPr>
            <p:cNvPr id="65545" name="WordArt 10"/>
            <p:cNvSpPr>
              <a:spLocks noChangeArrowheads="1" noChangeShapeType="1" noTextEdit="1"/>
            </p:cNvSpPr>
            <p:nvPr/>
          </p:nvSpPr>
          <p:spPr bwMode="auto">
            <a:xfrm>
              <a:off x="288" y="3696"/>
              <a:ext cx="5232" cy="384"/>
            </a:xfrm>
            <a:prstGeom prst="rect">
              <a:avLst/>
            </a:prstGeom>
          </p:spPr>
          <p:txBody>
            <a:bodyPr wrap="none" fromWordArt="1">
              <a:prstTxWarp prst="textPlain">
                <a:avLst>
                  <a:gd name="adj" fmla="val 50000"/>
                </a:avLst>
              </a:prstTxWarp>
            </a:bodyPr>
            <a:lstStyle/>
            <a:p>
              <a:r>
                <a:rPr lang="en-US" sz="3600" kern="10">
                  <a:ln w="12700">
                    <a:solidFill>
                      <a:schemeClr val="tx1"/>
                    </a:solidFill>
                    <a:round/>
                    <a:headEnd/>
                    <a:tailEnd/>
                  </a:ln>
                  <a:gradFill rotWithShape="1">
                    <a:gsLst>
                      <a:gs pos="0">
                        <a:schemeClr val="accent2"/>
                      </a:gs>
                      <a:gs pos="100000">
                        <a:srgbClr val="FFFFFF"/>
                      </a:gs>
                    </a:gsLst>
                    <a:lin ang="5400000" scaled="1"/>
                  </a:gradFill>
                  <a:effectLst>
                    <a:outerShdw dist="45791" dir="2021404" algn="ctr" rotWithShape="0">
                      <a:srgbClr val="9999FF"/>
                    </a:outerShdw>
                  </a:effectLst>
                  <a:latin typeface="Arial Black"/>
                </a:rPr>
                <a:t>Stay Focused</a:t>
              </a:r>
            </a:p>
          </p:txBody>
        </p:sp>
        <p:pic>
          <p:nvPicPr>
            <p:cNvPr id="65546" name="Picture 11" descr="BS0108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6" y="1920"/>
              <a:ext cx="1245" cy="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542" name="Rectangle 13"/>
          <p:cNvSpPr>
            <a:spLocks noChangeArrowheads="1"/>
          </p:cNvSpPr>
          <p:nvPr/>
        </p:nvSpPr>
        <p:spPr bwMode="auto">
          <a:xfrm>
            <a:off x="609600" y="381000"/>
            <a:ext cx="79962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b="1" dirty="0">
                <a:solidFill>
                  <a:schemeClr val="accent2"/>
                </a:solidFill>
                <a:latin typeface="+mn-lt"/>
              </a:rPr>
              <a:t>Step 8.</a:t>
            </a:r>
            <a:r>
              <a:rPr lang="en-US" altLang="en-US" sz="3600" b="1" dirty="0">
                <a:solidFill>
                  <a:schemeClr val="tx2"/>
                </a:solidFill>
                <a:latin typeface="+mn-lt"/>
              </a:rPr>
              <a:t>  </a:t>
            </a:r>
            <a:r>
              <a:rPr lang="en-US" altLang="en-US" sz="3600" b="1" dirty="0">
                <a:solidFill>
                  <a:schemeClr val="accent6">
                    <a:lumMod val="75000"/>
                  </a:schemeClr>
                </a:solidFill>
                <a:latin typeface="+mn-lt"/>
              </a:rPr>
              <a:t>Work the Plan</a:t>
            </a:r>
          </a:p>
        </p:txBody>
      </p:sp>
    </p:spTree>
    <p:extLst>
      <p:ext uri="{BB962C8B-B14F-4D97-AF65-F5344CB8AC3E}">
        <p14:creationId xmlns:p14="http://schemas.microsoft.com/office/powerpoint/2010/main" val="235167453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1490">
                                            <p:txEl>
                                              <p:pRg st="0" end="0"/>
                                            </p:txEl>
                                          </p:spTgt>
                                        </p:tgtEl>
                                        <p:attrNameLst>
                                          <p:attrName>style.visibility</p:attrName>
                                        </p:attrNameLst>
                                      </p:cBhvr>
                                      <p:to>
                                        <p:strVal val="visible"/>
                                      </p:to>
                                    </p:set>
                                    <p:animEffect transition="in" filter="box(out)">
                                      <p:cBhvr>
                                        <p:cTn id="7" dur="500"/>
                                        <p:tgtEl>
                                          <p:spTgt spid="1914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91490">
                                            <p:txEl>
                                              <p:pRg st="1" end="1"/>
                                            </p:txEl>
                                          </p:spTgt>
                                        </p:tgtEl>
                                        <p:attrNameLst>
                                          <p:attrName>style.visibility</p:attrName>
                                        </p:attrNameLst>
                                      </p:cBhvr>
                                      <p:to>
                                        <p:strVal val="visible"/>
                                      </p:to>
                                    </p:set>
                                    <p:animEffect transition="in" filter="box(out)">
                                      <p:cBhvr>
                                        <p:cTn id="12" dur="500"/>
                                        <p:tgtEl>
                                          <p:spTgt spid="1914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91490">
                                            <p:txEl>
                                              <p:pRg st="2" end="2"/>
                                            </p:txEl>
                                          </p:spTgt>
                                        </p:tgtEl>
                                        <p:attrNameLst>
                                          <p:attrName>style.visibility</p:attrName>
                                        </p:attrNameLst>
                                      </p:cBhvr>
                                      <p:to>
                                        <p:strVal val="visible"/>
                                      </p:to>
                                    </p:set>
                                    <p:animEffect transition="in" filter="box(out)">
                                      <p:cBhvr>
                                        <p:cTn id="17" dur="500"/>
                                        <p:tgtEl>
                                          <p:spTgt spid="1914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83368882-104B-46C0-B1BF-A47B457E17B8}" type="slidenum">
              <a:rPr lang="en-US" altLang="en-US" sz="1400" smtClean="0"/>
              <a:pPr/>
              <a:t>29</a:t>
            </a:fld>
            <a:endParaRPr lang="en-US" altLang="en-US" sz="1400" smtClean="0"/>
          </a:p>
        </p:txBody>
      </p:sp>
      <p:sp>
        <p:nvSpPr>
          <p:cNvPr id="193538" name="Rectangle 2"/>
          <p:cNvSpPr>
            <a:spLocks noChangeArrowheads="1"/>
          </p:cNvSpPr>
          <p:nvPr/>
        </p:nvSpPr>
        <p:spPr bwMode="auto">
          <a:xfrm>
            <a:off x="685800" y="1447800"/>
            <a:ext cx="5334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Char char="§"/>
            </a:pPr>
            <a:r>
              <a:rPr lang="en-US" altLang="en-US" dirty="0">
                <a:effectLst/>
                <a:latin typeface="+mj-lt"/>
              </a:rPr>
              <a:t>Experience in developing plans, how carefully the plan is thought out and how effectively written each step of the plan is.  All combined to determine the ease with which the plan is carried to completion.</a:t>
            </a:r>
          </a:p>
        </p:txBody>
      </p:sp>
      <p:grpSp>
        <p:nvGrpSpPr>
          <p:cNvPr id="66564" name="Group 16"/>
          <p:cNvGrpSpPr>
            <a:grpSpLocks/>
          </p:cNvGrpSpPr>
          <p:nvPr/>
        </p:nvGrpSpPr>
        <p:grpSpPr bwMode="auto">
          <a:xfrm>
            <a:off x="457200" y="1981200"/>
            <a:ext cx="8367713" cy="3124200"/>
            <a:chOff x="288" y="2112"/>
            <a:chExt cx="5271" cy="1968"/>
          </a:xfrm>
        </p:grpSpPr>
        <p:sp>
          <p:nvSpPr>
            <p:cNvPr id="66569" name="WordArt 10"/>
            <p:cNvSpPr>
              <a:spLocks noChangeArrowheads="1" noChangeShapeType="1" noTextEdit="1"/>
            </p:cNvSpPr>
            <p:nvPr/>
          </p:nvSpPr>
          <p:spPr bwMode="auto">
            <a:xfrm>
              <a:off x="288" y="3696"/>
              <a:ext cx="5232" cy="384"/>
            </a:xfrm>
            <a:prstGeom prst="rect">
              <a:avLst/>
            </a:prstGeom>
          </p:spPr>
          <p:txBody>
            <a:bodyPr wrap="none" fromWordArt="1">
              <a:prstTxWarp prst="textPlain">
                <a:avLst>
                  <a:gd name="adj" fmla="val 50000"/>
                </a:avLst>
              </a:prstTxWarp>
            </a:bodyPr>
            <a:lstStyle/>
            <a:p>
              <a:r>
                <a:rPr lang="en-US" sz="3600" kern="10" dirty="0">
                  <a:ln w="12700">
                    <a:solidFill>
                      <a:schemeClr val="tx1"/>
                    </a:solidFill>
                    <a:round/>
                    <a:headEnd/>
                    <a:tailEnd/>
                  </a:ln>
                  <a:gradFill rotWithShape="1">
                    <a:gsLst>
                      <a:gs pos="0">
                        <a:schemeClr val="accent2"/>
                      </a:gs>
                      <a:gs pos="100000">
                        <a:srgbClr val="FFFFFF"/>
                      </a:gs>
                    </a:gsLst>
                    <a:lin ang="5400000" scaled="1"/>
                  </a:gradFill>
                  <a:effectLst>
                    <a:outerShdw dist="45791" dir="2021404" algn="ctr" rotWithShape="0">
                      <a:srgbClr val="9999FF"/>
                    </a:outerShdw>
                  </a:effectLst>
                  <a:latin typeface="Arial Black"/>
                </a:rPr>
                <a:t>Stretch and Grow</a:t>
              </a:r>
            </a:p>
          </p:txBody>
        </p:sp>
        <p:pic>
          <p:nvPicPr>
            <p:cNvPr id="66570" name="Picture 11" descr="DD00587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2" y="2112"/>
              <a:ext cx="1767" cy="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566" name="Rectangle 13"/>
          <p:cNvSpPr>
            <a:spLocks noChangeArrowheads="1"/>
          </p:cNvSpPr>
          <p:nvPr/>
        </p:nvSpPr>
        <p:spPr bwMode="auto">
          <a:xfrm>
            <a:off x="609600" y="3810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b="1" dirty="0">
                <a:solidFill>
                  <a:schemeClr val="accent2"/>
                </a:solidFill>
                <a:latin typeface="+mn-lt"/>
              </a:rPr>
              <a:t>Step 9.</a:t>
            </a:r>
            <a:r>
              <a:rPr lang="en-US" altLang="en-US" sz="2800" b="1" dirty="0">
                <a:solidFill>
                  <a:schemeClr val="tx2"/>
                </a:solidFill>
                <a:latin typeface="+mn-lt"/>
              </a:rPr>
              <a:t>  </a:t>
            </a:r>
            <a:r>
              <a:rPr lang="en-US" altLang="en-US" sz="3600" b="1" dirty="0">
                <a:solidFill>
                  <a:schemeClr val="accent6">
                    <a:lumMod val="75000"/>
                  </a:schemeClr>
                </a:solidFill>
                <a:latin typeface="+mn-lt"/>
              </a:rPr>
              <a:t>Evaluation</a:t>
            </a:r>
          </a:p>
        </p:txBody>
      </p:sp>
    </p:spTree>
    <p:extLst>
      <p:ext uri="{BB962C8B-B14F-4D97-AF65-F5344CB8AC3E}">
        <p14:creationId xmlns:p14="http://schemas.microsoft.com/office/powerpoint/2010/main" val="357054084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3538">
                                            <p:txEl>
                                              <p:pRg st="0" end="0"/>
                                            </p:txEl>
                                          </p:spTgt>
                                        </p:tgtEl>
                                        <p:attrNameLst>
                                          <p:attrName>style.visibility</p:attrName>
                                        </p:attrNameLst>
                                      </p:cBhvr>
                                      <p:to>
                                        <p:strVal val="visible"/>
                                      </p:to>
                                    </p:set>
                                    <p:animEffect transition="in" filter="box(out)">
                                      <p:cBhvr>
                                        <p:cTn id="7" dur="500"/>
                                        <p:tgtEl>
                                          <p:spTgt spid="1935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D20F537E-41A4-435D-AB9F-1904A1C5FD0D}" type="slidenum">
              <a:rPr lang="en-US" altLang="en-US" sz="1400" smtClean="0"/>
              <a:pPr/>
              <a:t>3</a:t>
            </a:fld>
            <a:endParaRPr lang="en-US" altLang="en-US" sz="1400" smtClean="0"/>
          </a:p>
        </p:txBody>
      </p:sp>
      <p:sp>
        <p:nvSpPr>
          <p:cNvPr id="168962" name="Rectangle 2050"/>
          <p:cNvSpPr>
            <a:spLocks noChangeArrowheads="1"/>
          </p:cNvSpPr>
          <p:nvPr/>
        </p:nvSpPr>
        <p:spPr bwMode="auto">
          <a:xfrm>
            <a:off x="381000" y="1828800"/>
            <a:ext cx="8001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457200" indent="-457200" algn="l" eaLnBrk="1" hangingPunct="1">
              <a:spcBef>
                <a:spcPct val="20000"/>
              </a:spcBef>
              <a:buClr>
                <a:schemeClr val="hlink"/>
              </a:buClr>
              <a:buFont typeface="Wingdings" panose="05000000000000000000" pitchFamily="2" charset="2"/>
              <a:buChar char="§"/>
            </a:pPr>
            <a:r>
              <a:rPr lang="en-US" altLang="en-US" sz="2650" dirty="0">
                <a:effectLst/>
                <a:latin typeface="+mj-lt"/>
              </a:rPr>
              <a:t>The term </a:t>
            </a:r>
            <a:r>
              <a:rPr lang="en-US" altLang="en-US" sz="2650" dirty="0">
                <a:solidFill>
                  <a:schemeClr val="tx2"/>
                </a:solidFill>
                <a:effectLst/>
                <a:latin typeface="+mj-lt"/>
              </a:rPr>
              <a:t>“</a:t>
            </a:r>
            <a:r>
              <a:rPr lang="en-US" altLang="en-US" sz="2650" dirty="0">
                <a:solidFill>
                  <a:schemeClr val="accent2"/>
                </a:solidFill>
                <a:effectLst/>
                <a:latin typeface="+mj-lt"/>
              </a:rPr>
              <a:t>4-H Project Work</a:t>
            </a:r>
            <a:r>
              <a:rPr lang="en-US" altLang="en-US" sz="2650" dirty="0">
                <a:solidFill>
                  <a:schemeClr val="tx2"/>
                </a:solidFill>
                <a:effectLst/>
                <a:latin typeface="+mj-lt"/>
              </a:rPr>
              <a:t>” </a:t>
            </a:r>
            <a:r>
              <a:rPr lang="en-US" altLang="en-US" sz="2650" dirty="0">
                <a:effectLst/>
                <a:latin typeface="+mj-lt"/>
              </a:rPr>
              <a:t>is in reference to a single subject. </a:t>
            </a:r>
            <a:r>
              <a:rPr lang="en-US" altLang="en-US" sz="2650" dirty="0" smtClean="0">
                <a:effectLst/>
                <a:latin typeface="+mj-lt"/>
              </a:rPr>
              <a:t>  (i.e</a:t>
            </a:r>
            <a:r>
              <a:rPr lang="en-US" altLang="en-US" sz="2650" dirty="0">
                <a:effectLst/>
                <a:latin typeface="+mj-lt"/>
              </a:rPr>
              <a:t>. Horticulture, Foods, Safety, etc.)  It is the big picture or long-term goal of what a member wants to learn.</a:t>
            </a:r>
          </a:p>
          <a:p>
            <a:pPr marL="457200" indent="-457200" algn="l" eaLnBrk="1" hangingPunct="1">
              <a:spcBef>
                <a:spcPct val="20000"/>
              </a:spcBef>
              <a:buClr>
                <a:schemeClr val="hlink"/>
              </a:buClr>
              <a:buFont typeface="Wingdings" panose="05000000000000000000" pitchFamily="2" charset="2"/>
              <a:buChar char="§"/>
            </a:pPr>
            <a:r>
              <a:rPr lang="en-US" altLang="en-US" sz="2650" dirty="0">
                <a:effectLst/>
                <a:latin typeface="+mj-lt"/>
              </a:rPr>
              <a:t>The term </a:t>
            </a:r>
            <a:r>
              <a:rPr lang="en-US" altLang="en-US" sz="2650" dirty="0">
                <a:solidFill>
                  <a:schemeClr val="tx2"/>
                </a:solidFill>
                <a:effectLst/>
                <a:latin typeface="+mj-lt"/>
              </a:rPr>
              <a:t>“</a:t>
            </a:r>
            <a:r>
              <a:rPr lang="en-US" altLang="en-US" sz="2650" dirty="0">
                <a:solidFill>
                  <a:schemeClr val="accent2"/>
                </a:solidFill>
                <a:effectLst/>
                <a:latin typeface="+mj-lt"/>
              </a:rPr>
              <a:t>project</a:t>
            </a:r>
            <a:r>
              <a:rPr lang="en-US" altLang="en-US" sz="2650" dirty="0">
                <a:solidFill>
                  <a:schemeClr val="tx2"/>
                </a:solidFill>
                <a:effectLst/>
                <a:latin typeface="+mj-lt"/>
              </a:rPr>
              <a:t>” </a:t>
            </a:r>
            <a:r>
              <a:rPr lang="en-US" altLang="en-US" sz="2650" dirty="0">
                <a:effectLst/>
                <a:latin typeface="+mj-lt"/>
              </a:rPr>
              <a:t>is in reference to the individual parts or short-term goals of the “4-H project.”  </a:t>
            </a:r>
          </a:p>
        </p:txBody>
      </p:sp>
      <p:sp>
        <p:nvSpPr>
          <p:cNvPr id="168964" name="Rectangle 2052"/>
          <p:cNvSpPr>
            <a:spLocks noChangeArrowheads="1"/>
          </p:cNvSpPr>
          <p:nvPr/>
        </p:nvSpPr>
        <p:spPr bwMode="auto">
          <a:xfrm>
            <a:off x="304800" y="457200"/>
            <a:ext cx="84582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effectLst/>
                <a:latin typeface="+mn-lt"/>
              </a:rPr>
              <a:t>4-H Project Work  vs. project</a:t>
            </a:r>
          </a:p>
        </p:txBody>
      </p:sp>
    </p:spTree>
    <p:extLst>
      <p:ext uri="{BB962C8B-B14F-4D97-AF65-F5344CB8AC3E}">
        <p14:creationId xmlns:p14="http://schemas.microsoft.com/office/powerpoint/2010/main" val="100722810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8962">
                                            <p:txEl>
                                              <p:pRg st="0" end="0"/>
                                            </p:txEl>
                                          </p:spTgt>
                                        </p:tgtEl>
                                        <p:attrNameLst>
                                          <p:attrName>style.visibility</p:attrName>
                                        </p:attrNameLst>
                                      </p:cBhvr>
                                      <p:to>
                                        <p:strVal val="visible"/>
                                      </p:to>
                                    </p:set>
                                    <p:animEffect transition="in" filter="box(out)">
                                      <p:cBhvr>
                                        <p:cTn id="7" dur="500"/>
                                        <p:tgtEl>
                                          <p:spTgt spid="1689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8962">
                                            <p:txEl>
                                              <p:pRg st="1" end="1"/>
                                            </p:txEl>
                                          </p:spTgt>
                                        </p:tgtEl>
                                        <p:attrNameLst>
                                          <p:attrName>style.visibility</p:attrName>
                                        </p:attrNameLst>
                                      </p:cBhvr>
                                      <p:to>
                                        <p:strVal val="visible"/>
                                      </p:to>
                                    </p:set>
                                    <p:animEffect transition="in" filter="box(out)">
                                      <p:cBhvr>
                                        <p:cTn id="12" dur="500"/>
                                        <p:tgtEl>
                                          <p:spTgt spid="1689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2EC07FB3-CB4D-4C2E-9995-B433B2FD8007}" type="slidenum">
              <a:rPr lang="en-US" altLang="en-US" sz="1400" smtClean="0"/>
              <a:pPr/>
              <a:t>30</a:t>
            </a:fld>
            <a:endParaRPr lang="en-US" altLang="en-US" sz="1400" smtClean="0"/>
          </a:p>
        </p:txBody>
      </p:sp>
      <p:sp>
        <p:nvSpPr>
          <p:cNvPr id="195586" name="Rectangle 1026"/>
          <p:cNvSpPr>
            <a:spLocks noChangeArrowheads="1"/>
          </p:cNvSpPr>
          <p:nvPr/>
        </p:nvSpPr>
        <p:spPr bwMode="auto">
          <a:xfrm>
            <a:off x="457200" y="2667000"/>
            <a:ext cx="5943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lgn="l" eaLnBrk="1" hangingPunct="1">
              <a:spcBef>
                <a:spcPct val="20000"/>
              </a:spcBef>
              <a:buClr>
                <a:schemeClr val="hlink"/>
              </a:buClr>
              <a:buFont typeface="Wingdings" pitchFamily="2" charset="2"/>
              <a:buChar char="Ø"/>
            </a:pPr>
            <a:r>
              <a:rPr lang="en-US" altLang="en-US" sz="2000" dirty="0">
                <a:effectLst/>
                <a:latin typeface="+mj-lt"/>
              </a:rPr>
              <a:t>Was the step/plan workable and complete?</a:t>
            </a:r>
          </a:p>
          <a:p>
            <a:pPr lvl="1" algn="l" eaLnBrk="1" hangingPunct="1">
              <a:spcBef>
                <a:spcPct val="20000"/>
              </a:spcBef>
              <a:buClr>
                <a:schemeClr val="hlink"/>
              </a:buClr>
              <a:buFont typeface="Wingdings" pitchFamily="2" charset="2"/>
              <a:buChar char="Ø"/>
            </a:pPr>
            <a:r>
              <a:rPr lang="en-US" altLang="en-US" sz="2000" dirty="0">
                <a:effectLst/>
                <a:latin typeface="+mj-lt"/>
              </a:rPr>
              <a:t>Are alternatives needed?</a:t>
            </a:r>
          </a:p>
          <a:p>
            <a:pPr lvl="1" algn="l" eaLnBrk="1" hangingPunct="1">
              <a:spcBef>
                <a:spcPct val="20000"/>
              </a:spcBef>
              <a:buClr>
                <a:schemeClr val="hlink"/>
              </a:buClr>
              <a:buFont typeface="Wingdings" pitchFamily="2" charset="2"/>
              <a:buChar char="Ø"/>
            </a:pPr>
            <a:r>
              <a:rPr lang="en-US" altLang="en-US" sz="2000" dirty="0">
                <a:effectLst/>
                <a:latin typeface="+mj-lt"/>
              </a:rPr>
              <a:t>Are alternative resources needed?</a:t>
            </a:r>
          </a:p>
          <a:p>
            <a:pPr lvl="1" algn="l" eaLnBrk="1" hangingPunct="1">
              <a:spcBef>
                <a:spcPct val="20000"/>
              </a:spcBef>
              <a:buClr>
                <a:schemeClr val="hlink"/>
              </a:buClr>
              <a:buFont typeface="Wingdings" pitchFamily="2" charset="2"/>
              <a:buChar char="Ø"/>
            </a:pPr>
            <a:r>
              <a:rPr lang="en-US" altLang="en-US" sz="2000" dirty="0">
                <a:effectLst/>
                <a:latin typeface="+mj-lt"/>
              </a:rPr>
              <a:t>Did mistakes have to be corrected?</a:t>
            </a:r>
          </a:p>
        </p:txBody>
      </p:sp>
      <p:sp>
        <p:nvSpPr>
          <p:cNvPr id="67593" name="Rectangle 1037"/>
          <p:cNvSpPr>
            <a:spLocks noChangeArrowheads="1"/>
          </p:cNvSpPr>
          <p:nvPr/>
        </p:nvSpPr>
        <p:spPr bwMode="auto">
          <a:xfrm>
            <a:off x="609600" y="3810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latin typeface="+mn-lt"/>
              </a:rPr>
              <a:t>Evaluation - </a:t>
            </a:r>
            <a:r>
              <a:rPr lang="en-US" altLang="en-US" b="1" dirty="0">
                <a:solidFill>
                  <a:schemeClr val="accent6">
                    <a:lumMod val="75000"/>
                  </a:schemeClr>
                </a:solidFill>
                <a:latin typeface="+mn-lt"/>
              </a:rPr>
              <a:t>continued</a:t>
            </a:r>
          </a:p>
        </p:txBody>
      </p:sp>
      <p:grpSp>
        <p:nvGrpSpPr>
          <p:cNvPr id="67589" name="Group 1040"/>
          <p:cNvGrpSpPr>
            <a:grpSpLocks/>
          </p:cNvGrpSpPr>
          <p:nvPr/>
        </p:nvGrpSpPr>
        <p:grpSpPr bwMode="auto">
          <a:xfrm>
            <a:off x="457200" y="2247900"/>
            <a:ext cx="8367713" cy="2857500"/>
            <a:chOff x="288" y="2280"/>
            <a:chExt cx="5271" cy="1800"/>
          </a:xfrm>
        </p:grpSpPr>
        <p:sp>
          <p:nvSpPr>
            <p:cNvPr id="67591" name="WordArt 1041"/>
            <p:cNvSpPr>
              <a:spLocks noChangeArrowheads="1" noChangeShapeType="1" noTextEdit="1"/>
            </p:cNvSpPr>
            <p:nvPr/>
          </p:nvSpPr>
          <p:spPr bwMode="auto">
            <a:xfrm>
              <a:off x="288" y="3696"/>
              <a:ext cx="5232" cy="384"/>
            </a:xfrm>
            <a:prstGeom prst="rect">
              <a:avLst/>
            </a:prstGeom>
          </p:spPr>
          <p:txBody>
            <a:bodyPr wrap="none" fromWordArt="1">
              <a:prstTxWarp prst="textPlain">
                <a:avLst>
                  <a:gd name="adj" fmla="val 50000"/>
                </a:avLst>
              </a:prstTxWarp>
            </a:bodyPr>
            <a:lstStyle/>
            <a:p>
              <a:r>
                <a:rPr lang="en-US" sz="3600" kern="10">
                  <a:ln w="12700">
                    <a:solidFill>
                      <a:schemeClr val="tx1"/>
                    </a:solidFill>
                    <a:round/>
                    <a:headEnd/>
                    <a:tailEnd/>
                  </a:ln>
                  <a:gradFill rotWithShape="1">
                    <a:gsLst>
                      <a:gs pos="0">
                        <a:schemeClr val="accent2"/>
                      </a:gs>
                      <a:gs pos="100000">
                        <a:srgbClr val="FFFFFF"/>
                      </a:gs>
                    </a:gsLst>
                    <a:lin ang="5400000" scaled="1"/>
                  </a:gradFill>
                  <a:effectLst>
                    <a:outerShdw dist="45791" dir="2021404" algn="ctr" rotWithShape="0">
                      <a:srgbClr val="9999FF"/>
                    </a:outerShdw>
                  </a:effectLst>
                  <a:latin typeface="Arial Black"/>
                </a:rPr>
                <a:t>Stretch and Grow</a:t>
              </a:r>
            </a:p>
          </p:txBody>
        </p:sp>
        <p:pic>
          <p:nvPicPr>
            <p:cNvPr id="67592" name="Picture 1042" descr="DD00587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0" y="2280"/>
              <a:ext cx="1449" cy="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590" name="Text Box 1043"/>
          <p:cNvSpPr txBox="1">
            <a:spLocks noChangeArrowheads="1"/>
          </p:cNvSpPr>
          <p:nvPr/>
        </p:nvSpPr>
        <p:spPr bwMode="auto">
          <a:xfrm>
            <a:off x="685800" y="1676400"/>
            <a:ext cx="792480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Char char="§"/>
            </a:pPr>
            <a:r>
              <a:rPr lang="en-US" altLang="en-US" dirty="0">
                <a:effectLst/>
                <a:latin typeface="+mj-lt"/>
              </a:rPr>
              <a:t>Evaluation should take place at each stage of the plan.  Ask the following questions:</a:t>
            </a:r>
          </a:p>
          <a:p>
            <a:pPr algn="l" eaLnBrk="1" hangingPunct="1">
              <a:spcBef>
                <a:spcPct val="20000"/>
              </a:spcBef>
              <a:buClr>
                <a:schemeClr val="hlink"/>
              </a:buClr>
              <a:buFont typeface="Wingdings" pitchFamily="2" charset="2"/>
              <a:buChar char="§"/>
            </a:pPr>
            <a:endParaRPr lang="en-US" altLang="en-US" dirty="0">
              <a:effectLst/>
              <a:latin typeface="Comic Sans MS" pitchFamily="66" charset="0"/>
            </a:endParaRPr>
          </a:p>
        </p:txBody>
      </p:sp>
    </p:spTree>
    <p:extLst>
      <p:ext uri="{BB962C8B-B14F-4D97-AF65-F5344CB8AC3E}">
        <p14:creationId xmlns:p14="http://schemas.microsoft.com/office/powerpoint/2010/main" val="33152641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5586">
                                            <p:txEl>
                                              <p:pRg st="0" end="0"/>
                                            </p:txEl>
                                          </p:spTgt>
                                        </p:tgtEl>
                                        <p:attrNameLst>
                                          <p:attrName>style.visibility</p:attrName>
                                        </p:attrNameLst>
                                      </p:cBhvr>
                                      <p:to>
                                        <p:strVal val="visible"/>
                                      </p:to>
                                    </p:set>
                                    <p:animEffect transition="in" filter="box(out)">
                                      <p:cBhvr>
                                        <p:cTn id="7" dur="500"/>
                                        <p:tgtEl>
                                          <p:spTgt spid="195586">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95586">
                                            <p:txEl>
                                              <p:pRg st="1" end="1"/>
                                            </p:txEl>
                                          </p:spTgt>
                                        </p:tgtEl>
                                        <p:attrNameLst>
                                          <p:attrName>style.visibility</p:attrName>
                                        </p:attrNameLst>
                                      </p:cBhvr>
                                      <p:to>
                                        <p:strVal val="visible"/>
                                      </p:to>
                                    </p:set>
                                    <p:animEffect transition="in" filter="box(out)">
                                      <p:cBhvr>
                                        <p:cTn id="10" dur="500"/>
                                        <p:tgtEl>
                                          <p:spTgt spid="195586">
                                            <p:txEl>
                                              <p:pRg st="1" end="1"/>
                                            </p:txEl>
                                          </p:spTgt>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195586">
                                            <p:txEl>
                                              <p:pRg st="2" end="2"/>
                                            </p:txEl>
                                          </p:spTgt>
                                        </p:tgtEl>
                                        <p:attrNameLst>
                                          <p:attrName>style.visibility</p:attrName>
                                        </p:attrNameLst>
                                      </p:cBhvr>
                                      <p:to>
                                        <p:strVal val="visible"/>
                                      </p:to>
                                    </p:set>
                                    <p:animEffect transition="in" filter="box(out)">
                                      <p:cBhvr>
                                        <p:cTn id="13" dur="500"/>
                                        <p:tgtEl>
                                          <p:spTgt spid="195586">
                                            <p:txEl>
                                              <p:pRg st="2" end="2"/>
                                            </p:txEl>
                                          </p:spTgt>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195586">
                                            <p:txEl>
                                              <p:pRg st="3" end="3"/>
                                            </p:txEl>
                                          </p:spTgt>
                                        </p:tgtEl>
                                        <p:attrNameLst>
                                          <p:attrName>style.visibility</p:attrName>
                                        </p:attrNameLst>
                                      </p:cBhvr>
                                      <p:to>
                                        <p:strVal val="visible"/>
                                      </p:to>
                                    </p:set>
                                    <p:animEffect transition="in" filter="box(out)">
                                      <p:cBhvr>
                                        <p:cTn id="16" dur="500"/>
                                        <p:tgtEl>
                                          <p:spTgt spid="1955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25E517B4-7878-4E77-BC57-981803087D44}" type="slidenum">
              <a:rPr lang="en-US" altLang="en-US" sz="1400" smtClean="0"/>
              <a:pPr/>
              <a:t>31</a:t>
            </a:fld>
            <a:endParaRPr lang="en-US" altLang="en-US" sz="1400" smtClean="0"/>
          </a:p>
        </p:txBody>
      </p:sp>
      <p:sp>
        <p:nvSpPr>
          <p:cNvPr id="197634" name="Rectangle 2"/>
          <p:cNvSpPr>
            <a:spLocks noChangeArrowheads="1"/>
          </p:cNvSpPr>
          <p:nvPr/>
        </p:nvSpPr>
        <p:spPr bwMode="auto">
          <a:xfrm>
            <a:off x="685800" y="1676400"/>
            <a:ext cx="4800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Char char="§"/>
            </a:pPr>
            <a:r>
              <a:rPr lang="en-US" altLang="en-US" dirty="0">
                <a:effectLst/>
                <a:latin typeface="+mj-lt"/>
              </a:rPr>
              <a:t>Make the necessary adjustments to the original plan as it becomes evident that it was incomplete or unworkable.</a:t>
            </a:r>
          </a:p>
          <a:p>
            <a:pPr algn="l" eaLnBrk="1" hangingPunct="1">
              <a:spcBef>
                <a:spcPct val="20000"/>
              </a:spcBef>
              <a:buClr>
                <a:schemeClr val="hlink"/>
              </a:buClr>
              <a:buFont typeface="Wingdings" pitchFamily="2" charset="2"/>
              <a:buChar char="§"/>
            </a:pPr>
            <a:r>
              <a:rPr lang="en-US" altLang="en-US" dirty="0">
                <a:effectLst/>
                <a:latin typeface="+mj-lt"/>
              </a:rPr>
              <a:t>A plan should always be practical and workable.</a:t>
            </a:r>
          </a:p>
          <a:p>
            <a:pPr algn="l" eaLnBrk="1" hangingPunct="1">
              <a:spcBef>
                <a:spcPct val="20000"/>
              </a:spcBef>
              <a:buClr>
                <a:schemeClr val="accent1"/>
              </a:buClr>
            </a:pPr>
            <a:endParaRPr lang="en-US" altLang="en-US" dirty="0">
              <a:effectLst/>
              <a:latin typeface="Comic Sans MS" pitchFamily="66" charset="0"/>
            </a:endParaRPr>
          </a:p>
        </p:txBody>
      </p:sp>
      <p:grpSp>
        <p:nvGrpSpPr>
          <p:cNvPr id="68612" name="Group 17"/>
          <p:cNvGrpSpPr>
            <a:grpSpLocks/>
          </p:cNvGrpSpPr>
          <p:nvPr/>
        </p:nvGrpSpPr>
        <p:grpSpPr bwMode="auto">
          <a:xfrm>
            <a:off x="533400" y="2286000"/>
            <a:ext cx="8350250" cy="2819400"/>
            <a:chOff x="336" y="2112"/>
            <a:chExt cx="5260" cy="1776"/>
          </a:xfrm>
        </p:grpSpPr>
        <p:sp>
          <p:nvSpPr>
            <p:cNvPr id="68617" name="WordArt 10"/>
            <p:cNvSpPr>
              <a:spLocks noChangeArrowheads="1" noChangeShapeType="1" noTextEdit="1"/>
            </p:cNvSpPr>
            <p:nvPr/>
          </p:nvSpPr>
          <p:spPr bwMode="auto">
            <a:xfrm>
              <a:off x="336" y="3504"/>
              <a:ext cx="5232" cy="384"/>
            </a:xfrm>
            <a:prstGeom prst="rect">
              <a:avLst/>
            </a:prstGeom>
          </p:spPr>
          <p:txBody>
            <a:bodyPr wrap="none" fromWordArt="1">
              <a:prstTxWarp prst="textPlain">
                <a:avLst>
                  <a:gd name="adj" fmla="val 50000"/>
                </a:avLst>
              </a:prstTxWarp>
            </a:bodyPr>
            <a:lstStyle/>
            <a:p>
              <a:r>
                <a:rPr lang="en-US" sz="3600" kern="10">
                  <a:ln w="12700">
                    <a:solidFill>
                      <a:schemeClr val="tx1"/>
                    </a:solidFill>
                    <a:round/>
                    <a:headEnd/>
                    <a:tailEnd/>
                  </a:ln>
                  <a:gradFill rotWithShape="1">
                    <a:gsLst>
                      <a:gs pos="0">
                        <a:schemeClr val="accent2"/>
                      </a:gs>
                      <a:gs pos="100000">
                        <a:srgbClr val="FFFFFF"/>
                      </a:gs>
                    </a:gsLst>
                    <a:lin ang="5400000" scaled="1"/>
                  </a:gradFill>
                  <a:effectLst>
                    <a:outerShdw dist="45791" dir="2021404" algn="ctr" rotWithShape="0">
                      <a:srgbClr val="9999FF"/>
                    </a:outerShdw>
                  </a:effectLst>
                  <a:latin typeface="Arial Black"/>
                </a:rPr>
                <a:t>Commitment</a:t>
              </a:r>
            </a:p>
          </p:txBody>
        </p:sp>
        <p:pic>
          <p:nvPicPr>
            <p:cNvPr id="68618" name="Picture 11" descr="BS0124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4" y="2112"/>
              <a:ext cx="2332" cy="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14" name="Rectangle 13"/>
          <p:cNvSpPr>
            <a:spLocks noChangeArrowheads="1"/>
          </p:cNvSpPr>
          <p:nvPr/>
        </p:nvSpPr>
        <p:spPr bwMode="auto">
          <a:xfrm>
            <a:off x="609600" y="3810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b="1" dirty="0">
                <a:solidFill>
                  <a:schemeClr val="accent2"/>
                </a:solidFill>
                <a:latin typeface="+mn-lt"/>
              </a:rPr>
              <a:t>Step 10.</a:t>
            </a:r>
            <a:r>
              <a:rPr lang="en-US" altLang="en-US" sz="3600" b="1" dirty="0">
                <a:solidFill>
                  <a:schemeClr val="tx2"/>
                </a:solidFill>
                <a:latin typeface="+mn-lt"/>
              </a:rPr>
              <a:t>  </a:t>
            </a:r>
            <a:r>
              <a:rPr lang="en-US" altLang="en-US" sz="3600" b="1" dirty="0">
                <a:solidFill>
                  <a:schemeClr val="accent6">
                    <a:lumMod val="75000"/>
                  </a:schemeClr>
                </a:solidFill>
                <a:latin typeface="+mn-lt"/>
              </a:rPr>
              <a:t>Follow-Through</a:t>
            </a:r>
          </a:p>
        </p:txBody>
      </p:sp>
    </p:spTree>
    <p:extLst>
      <p:ext uri="{BB962C8B-B14F-4D97-AF65-F5344CB8AC3E}">
        <p14:creationId xmlns:p14="http://schemas.microsoft.com/office/powerpoint/2010/main" val="118400181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7634">
                                            <p:txEl>
                                              <p:pRg st="0" end="0"/>
                                            </p:txEl>
                                          </p:spTgt>
                                        </p:tgtEl>
                                        <p:attrNameLst>
                                          <p:attrName>style.visibility</p:attrName>
                                        </p:attrNameLst>
                                      </p:cBhvr>
                                      <p:to>
                                        <p:strVal val="visible"/>
                                      </p:to>
                                    </p:set>
                                    <p:animEffect transition="in" filter="box(out)">
                                      <p:cBhvr>
                                        <p:cTn id="7" dur="500"/>
                                        <p:tgtEl>
                                          <p:spTgt spid="1976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97634">
                                            <p:txEl>
                                              <p:pRg st="1" end="1"/>
                                            </p:txEl>
                                          </p:spTgt>
                                        </p:tgtEl>
                                        <p:attrNameLst>
                                          <p:attrName>style.visibility</p:attrName>
                                        </p:attrNameLst>
                                      </p:cBhvr>
                                      <p:to>
                                        <p:strVal val="visible"/>
                                      </p:to>
                                    </p:set>
                                    <p:animEffect transition="in" filter="box(out)">
                                      <p:cBhvr>
                                        <p:cTn id="12" dur="500"/>
                                        <p:tgtEl>
                                          <p:spTgt spid="1976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C3AD76DE-E13D-4F88-B11D-CCC28C9361D2}" type="slidenum">
              <a:rPr lang="en-US" altLang="en-US" sz="1400" smtClean="0"/>
              <a:pPr/>
              <a:t>32</a:t>
            </a:fld>
            <a:endParaRPr lang="en-US" altLang="en-US" sz="1400" smtClean="0"/>
          </a:p>
        </p:txBody>
      </p:sp>
      <p:sp>
        <p:nvSpPr>
          <p:cNvPr id="251906" name="Rectangle 2"/>
          <p:cNvSpPr>
            <a:spLocks noChangeArrowheads="1"/>
          </p:cNvSpPr>
          <p:nvPr/>
        </p:nvSpPr>
        <p:spPr bwMode="auto">
          <a:xfrm>
            <a:off x="685800" y="1981200"/>
            <a:ext cx="6019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Char char="§"/>
            </a:pPr>
            <a:r>
              <a:rPr lang="en-US" altLang="en-US" dirty="0">
                <a:effectLst/>
                <a:latin typeface="+mj-lt"/>
              </a:rPr>
              <a:t>Formal Evaluation</a:t>
            </a:r>
          </a:p>
          <a:p>
            <a:pPr algn="l" eaLnBrk="1" hangingPunct="1">
              <a:spcBef>
                <a:spcPct val="20000"/>
              </a:spcBef>
              <a:buClr>
                <a:schemeClr val="hlink"/>
              </a:buClr>
              <a:buFont typeface="Wingdings" pitchFamily="2" charset="2"/>
              <a:buChar char="§"/>
            </a:pPr>
            <a:r>
              <a:rPr lang="en-US" altLang="en-US" dirty="0">
                <a:effectLst/>
                <a:latin typeface="+mj-lt"/>
              </a:rPr>
              <a:t>Informal Evaluation</a:t>
            </a:r>
          </a:p>
          <a:p>
            <a:pPr algn="l" eaLnBrk="1" hangingPunct="1">
              <a:spcBef>
                <a:spcPct val="20000"/>
              </a:spcBef>
              <a:buClr>
                <a:schemeClr val="hlink"/>
              </a:buClr>
              <a:buFont typeface="Wingdings" pitchFamily="2" charset="2"/>
              <a:buChar char="§"/>
            </a:pPr>
            <a:r>
              <a:rPr lang="en-US" altLang="en-US" dirty="0">
                <a:effectLst/>
                <a:latin typeface="+mj-lt"/>
              </a:rPr>
              <a:t>Reset Goals based on Evaluation</a:t>
            </a:r>
          </a:p>
          <a:p>
            <a:pPr algn="l" eaLnBrk="1" hangingPunct="1">
              <a:spcBef>
                <a:spcPct val="20000"/>
              </a:spcBef>
              <a:buClr>
                <a:schemeClr val="accent1"/>
              </a:buClr>
            </a:pPr>
            <a:endParaRPr lang="en-US" altLang="en-US" sz="2800" dirty="0">
              <a:effectLst/>
              <a:latin typeface="Comic Sans MS" pitchFamily="66" charset="0"/>
            </a:endParaRPr>
          </a:p>
        </p:txBody>
      </p:sp>
      <p:grpSp>
        <p:nvGrpSpPr>
          <p:cNvPr id="69636" name="Group 12"/>
          <p:cNvGrpSpPr>
            <a:grpSpLocks/>
          </p:cNvGrpSpPr>
          <p:nvPr/>
        </p:nvGrpSpPr>
        <p:grpSpPr bwMode="auto">
          <a:xfrm>
            <a:off x="533400" y="2590800"/>
            <a:ext cx="8305800" cy="2438400"/>
            <a:chOff x="288" y="2592"/>
            <a:chExt cx="5232" cy="1536"/>
          </a:xfrm>
        </p:grpSpPr>
        <p:sp>
          <p:nvSpPr>
            <p:cNvPr id="69641" name="WordArt 10"/>
            <p:cNvSpPr>
              <a:spLocks noChangeArrowheads="1" noChangeShapeType="1" noTextEdit="1"/>
            </p:cNvSpPr>
            <p:nvPr/>
          </p:nvSpPr>
          <p:spPr bwMode="auto">
            <a:xfrm>
              <a:off x="288" y="3744"/>
              <a:ext cx="5232" cy="384"/>
            </a:xfrm>
            <a:prstGeom prst="rect">
              <a:avLst/>
            </a:prstGeom>
          </p:spPr>
          <p:txBody>
            <a:bodyPr wrap="none" fromWordArt="1">
              <a:prstTxWarp prst="textPlain">
                <a:avLst>
                  <a:gd name="adj" fmla="val 50000"/>
                </a:avLst>
              </a:prstTxWarp>
            </a:bodyPr>
            <a:lstStyle/>
            <a:p>
              <a:r>
                <a:rPr lang="en-US" sz="3600" kern="10" dirty="0">
                  <a:ln w="12700">
                    <a:solidFill>
                      <a:schemeClr val="tx1"/>
                    </a:solidFill>
                    <a:round/>
                    <a:headEnd/>
                    <a:tailEnd/>
                  </a:ln>
                  <a:gradFill rotWithShape="1">
                    <a:gsLst>
                      <a:gs pos="0">
                        <a:schemeClr val="accent2"/>
                      </a:gs>
                      <a:gs pos="100000">
                        <a:srgbClr val="FFFFFF"/>
                      </a:gs>
                    </a:gsLst>
                    <a:lin ang="5400000" scaled="1"/>
                  </a:gradFill>
                  <a:effectLst>
                    <a:outerShdw dist="45791" dir="2021404" algn="ctr" rotWithShape="0">
                      <a:srgbClr val="9999FF"/>
                    </a:outerShdw>
                  </a:effectLst>
                  <a:latin typeface="Arial Black"/>
                </a:rPr>
                <a:t>How You Did</a:t>
              </a:r>
            </a:p>
          </p:txBody>
        </p:sp>
        <p:pic>
          <p:nvPicPr>
            <p:cNvPr id="69642" name="Picture 11" descr="j00788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 y="2592"/>
              <a:ext cx="1682" cy="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638" name="Rectangle 14"/>
          <p:cNvSpPr>
            <a:spLocks noChangeArrowheads="1"/>
          </p:cNvSpPr>
          <p:nvPr/>
        </p:nvSpPr>
        <p:spPr bwMode="auto">
          <a:xfrm>
            <a:off x="609600" y="5334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b="1" dirty="0" smtClean="0">
                <a:solidFill>
                  <a:schemeClr val="accent2"/>
                </a:solidFill>
                <a:latin typeface="+mn-lt"/>
              </a:rPr>
              <a:t>Step 11.</a:t>
            </a:r>
            <a:r>
              <a:rPr lang="en-US" altLang="en-US" sz="3600" b="1" dirty="0" smtClean="0">
                <a:solidFill>
                  <a:schemeClr val="tx2"/>
                </a:solidFill>
                <a:latin typeface="+mn-lt"/>
              </a:rPr>
              <a:t>  </a:t>
            </a:r>
            <a:r>
              <a:rPr lang="en-US" altLang="en-US" sz="3600" b="1" dirty="0" smtClean="0">
                <a:solidFill>
                  <a:schemeClr val="accent6">
                    <a:lumMod val="75000"/>
                  </a:schemeClr>
                </a:solidFill>
                <a:latin typeface="+mn-lt"/>
              </a:rPr>
              <a:t>Evaluation </a:t>
            </a:r>
          </a:p>
          <a:p>
            <a:pPr eaLnBrk="1" hangingPunct="1"/>
            <a:r>
              <a:rPr lang="en-US" altLang="en-US" sz="3600" b="1" dirty="0" smtClean="0">
                <a:solidFill>
                  <a:schemeClr val="accent6">
                    <a:lumMod val="75000"/>
                  </a:schemeClr>
                </a:solidFill>
                <a:latin typeface="+mn-lt"/>
              </a:rPr>
              <a:t>	         Final Project</a:t>
            </a:r>
            <a:endParaRPr lang="en-US" altLang="en-US" sz="3600" b="1" dirty="0">
              <a:solidFill>
                <a:schemeClr val="accent6">
                  <a:lumMod val="75000"/>
                </a:schemeClr>
              </a:solidFill>
              <a:latin typeface="+mn-lt"/>
            </a:endParaRPr>
          </a:p>
        </p:txBody>
      </p:sp>
    </p:spTree>
    <p:extLst>
      <p:ext uri="{BB962C8B-B14F-4D97-AF65-F5344CB8AC3E}">
        <p14:creationId xmlns:p14="http://schemas.microsoft.com/office/powerpoint/2010/main" val="34738453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51906">
                                            <p:txEl>
                                              <p:pRg st="0" end="0"/>
                                            </p:txEl>
                                          </p:spTgt>
                                        </p:tgtEl>
                                        <p:attrNameLst>
                                          <p:attrName>style.visibility</p:attrName>
                                        </p:attrNameLst>
                                      </p:cBhvr>
                                      <p:to>
                                        <p:strVal val="visible"/>
                                      </p:to>
                                    </p:set>
                                    <p:animEffect transition="in" filter="box(out)">
                                      <p:cBhvr>
                                        <p:cTn id="7" dur="500"/>
                                        <p:tgtEl>
                                          <p:spTgt spid="2519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51906">
                                            <p:txEl>
                                              <p:pRg st="1" end="1"/>
                                            </p:txEl>
                                          </p:spTgt>
                                        </p:tgtEl>
                                        <p:attrNameLst>
                                          <p:attrName>style.visibility</p:attrName>
                                        </p:attrNameLst>
                                      </p:cBhvr>
                                      <p:to>
                                        <p:strVal val="visible"/>
                                      </p:to>
                                    </p:set>
                                    <p:animEffect transition="in" filter="box(out)">
                                      <p:cBhvr>
                                        <p:cTn id="12" dur="500"/>
                                        <p:tgtEl>
                                          <p:spTgt spid="2519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51906">
                                            <p:txEl>
                                              <p:pRg st="2" end="2"/>
                                            </p:txEl>
                                          </p:spTgt>
                                        </p:tgtEl>
                                        <p:attrNameLst>
                                          <p:attrName>style.visibility</p:attrName>
                                        </p:attrNameLst>
                                      </p:cBhvr>
                                      <p:to>
                                        <p:strVal val="visible"/>
                                      </p:to>
                                    </p:set>
                                    <p:animEffect transition="in" filter="box(out)">
                                      <p:cBhvr>
                                        <p:cTn id="17" dur="500"/>
                                        <p:tgtEl>
                                          <p:spTgt spid="2519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6"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B75EE4DB-15D0-4EBD-919C-0BFA41B4FF6E}" type="slidenum">
              <a:rPr lang="en-US" altLang="en-US" sz="1400" smtClean="0"/>
              <a:pPr/>
              <a:t>33</a:t>
            </a:fld>
            <a:endParaRPr lang="en-US" altLang="en-US" sz="1400" smtClean="0"/>
          </a:p>
        </p:txBody>
      </p:sp>
      <p:sp>
        <p:nvSpPr>
          <p:cNvPr id="70659" name="Rectangle 2"/>
          <p:cNvSpPr>
            <a:spLocks noChangeArrowheads="1"/>
          </p:cNvSpPr>
          <p:nvPr/>
        </p:nvSpPr>
        <p:spPr bwMode="auto">
          <a:xfrm>
            <a:off x="762000" y="1581149"/>
            <a:ext cx="5638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Clr>
                <a:schemeClr val="accent1"/>
              </a:buClr>
              <a:buFont typeface="Wingdings" pitchFamily="2" charset="2"/>
              <a:buNone/>
            </a:pPr>
            <a:r>
              <a:rPr lang="en-US" altLang="en-US" sz="3600" dirty="0">
                <a:effectLst/>
                <a:latin typeface="+mj-lt"/>
              </a:rPr>
              <a:t>These planning steps apply to all areas of the </a:t>
            </a:r>
            <a:r>
              <a:rPr lang="en-US" altLang="en-US" sz="3600" dirty="0">
                <a:solidFill>
                  <a:schemeClr val="accent2"/>
                </a:solidFill>
                <a:effectLst/>
                <a:latin typeface="+mj-lt"/>
              </a:rPr>
              <a:t>4-H</a:t>
            </a:r>
            <a:r>
              <a:rPr lang="en-US" altLang="en-US" sz="3600" dirty="0">
                <a:effectLst/>
                <a:latin typeface="+mj-lt"/>
              </a:rPr>
              <a:t> Experience.</a:t>
            </a:r>
            <a:endParaRPr lang="en-US" altLang="en-US" sz="3200" dirty="0">
              <a:effectLst/>
              <a:latin typeface="+mj-lt"/>
            </a:endParaRPr>
          </a:p>
        </p:txBody>
      </p:sp>
      <p:grpSp>
        <p:nvGrpSpPr>
          <p:cNvPr id="70660" name="Group 60"/>
          <p:cNvGrpSpPr>
            <a:grpSpLocks/>
          </p:cNvGrpSpPr>
          <p:nvPr/>
        </p:nvGrpSpPr>
        <p:grpSpPr bwMode="auto">
          <a:xfrm>
            <a:off x="533400" y="1295400"/>
            <a:ext cx="8188325" cy="3638549"/>
            <a:chOff x="336" y="1195"/>
            <a:chExt cx="5158" cy="2292"/>
          </a:xfrm>
        </p:grpSpPr>
        <p:sp>
          <p:nvSpPr>
            <p:cNvPr id="70665" name="WordArt 10"/>
            <p:cNvSpPr>
              <a:spLocks noChangeArrowheads="1" noChangeShapeType="1" noTextEdit="1"/>
            </p:cNvSpPr>
            <p:nvPr/>
          </p:nvSpPr>
          <p:spPr bwMode="auto">
            <a:xfrm>
              <a:off x="336" y="2491"/>
              <a:ext cx="3456" cy="996"/>
            </a:xfrm>
            <a:prstGeom prst="rect">
              <a:avLst/>
            </a:prstGeom>
          </p:spPr>
          <p:txBody>
            <a:bodyPr wrap="none" fromWordArt="1">
              <a:prstTxWarp prst="textPlain">
                <a:avLst>
                  <a:gd name="adj" fmla="val 50000"/>
                </a:avLst>
              </a:prstTxWarp>
            </a:bodyPr>
            <a:lstStyle/>
            <a:p>
              <a:r>
                <a:rPr lang="en-US" sz="3600" kern="10" dirty="0">
                  <a:ln w="12700">
                    <a:solidFill>
                      <a:schemeClr val="tx1"/>
                    </a:solidFill>
                    <a:round/>
                    <a:headEnd/>
                    <a:tailEnd/>
                  </a:ln>
                  <a:gradFill rotWithShape="1">
                    <a:gsLst>
                      <a:gs pos="0">
                        <a:schemeClr val="accent2"/>
                      </a:gs>
                      <a:gs pos="100000">
                        <a:srgbClr val="FFFFFF"/>
                      </a:gs>
                    </a:gsLst>
                    <a:lin ang="5400000" scaled="1"/>
                  </a:gradFill>
                  <a:effectLst>
                    <a:outerShdw dist="45791" dir="2021404" algn="ctr" rotWithShape="0">
                      <a:srgbClr val="9999FF"/>
                    </a:outerShdw>
                  </a:effectLst>
                  <a:latin typeface="Arial Black"/>
                </a:rPr>
                <a:t>Planning is the Key!</a:t>
              </a:r>
            </a:p>
          </p:txBody>
        </p:sp>
        <p:grpSp>
          <p:nvGrpSpPr>
            <p:cNvPr id="70666" name="Group 11"/>
            <p:cNvGrpSpPr>
              <a:grpSpLocks/>
            </p:cNvGrpSpPr>
            <p:nvPr/>
          </p:nvGrpSpPr>
          <p:grpSpPr bwMode="auto">
            <a:xfrm>
              <a:off x="4080" y="1195"/>
              <a:ext cx="1414" cy="2165"/>
              <a:chOff x="1802" y="1216"/>
              <a:chExt cx="2155" cy="1734"/>
            </a:xfrm>
          </p:grpSpPr>
          <p:sp>
            <p:nvSpPr>
              <p:cNvPr id="70667" name="Freeform 12"/>
              <p:cNvSpPr>
                <a:spLocks/>
              </p:cNvSpPr>
              <p:nvPr/>
            </p:nvSpPr>
            <p:spPr bwMode="auto">
              <a:xfrm>
                <a:off x="2734" y="1906"/>
                <a:ext cx="157" cy="207"/>
              </a:xfrm>
              <a:custGeom>
                <a:avLst/>
                <a:gdLst>
                  <a:gd name="T0" fmla="*/ 6 w 314"/>
                  <a:gd name="T1" fmla="*/ 1 h 415"/>
                  <a:gd name="T2" fmla="*/ 15 w 314"/>
                  <a:gd name="T3" fmla="*/ 8 h 415"/>
                  <a:gd name="T4" fmla="*/ 22 w 314"/>
                  <a:gd name="T5" fmla="*/ 15 h 415"/>
                  <a:gd name="T6" fmla="*/ 29 w 314"/>
                  <a:gd name="T7" fmla="*/ 22 h 415"/>
                  <a:gd name="T8" fmla="*/ 37 w 314"/>
                  <a:gd name="T9" fmla="*/ 30 h 415"/>
                  <a:gd name="T10" fmla="*/ 43 w 314"/>
                  <a:gd name="T11" fmla="*/ 37 h 415"/>
                  <a:gd name="T12" fmla="*/ 49 w 314"/>
                  <a:gd name="T13" fmla="*/ 44 h 415"/>
                  <a:gd name="T14" fmla="*/ 55 w 314"/>
                  <a:gd name="T15" fmla="*/ 52 h 415"/>
                  <a:gd name="T16" fmla="*/ 61 w 314"/>
                  <a:gd name="T17" fmla="*/ 59 h 415"/>
                  <a:gd name="T18" fmla="*/ 67 w 314"/>
                  <a:gd name="T19" fmla="*/ 67 h 415"/>
                  <a:gd name="T20" fmla="*/ 73 w 314"/>
                  <a:gd name="T21" fmla="*/ 75 h 415"/>
                  <a:gd name="T22" fmla="*/ 79 w 314"/>
                  <a:gd name="T23" fmla="*/ 83 h 415"/>
                  <a:gd name="T24" fmla="*/ 84 w 314"/>
                  <a:gd name="T25" fmla="*/ 91 h 415"/>
                  <a:gd name="T26" fmla="*/ 91 w 314"/>
                  <a:gd name="T27" fmla="*/ 99 h 415"/>
                  <a:gd name="T28" fmla="*/ 97 w 314"/>
                  <a:gd name="T29" fmla="*/ 108 h 415"/>
                  <a:gd name="T30" fmla="*/ 104 w 314"/>
                  <a:gd name="T31" fmla="*/ 116 h 415"/>
                  <a:gd name="T32" fmla="*/ 111 w 314"/>
                  <a:gd name="T33" fmla="*/ 125 h 415"/>
                  <a:gd name="T34" fmla="*/ 118 w 314"/>
                  <a:gd name="T35" fmla="*/ 133 h 415"/>
                  <a:gd name="T36" fmla="*/ 124 w 314"/>
                  <a:gd name="T37" fmla="*/ 143 h 415"/>
                  <a:gd name="T38" fmla="*/ 130 w 314"/>
                  <a:gd name="T39" fmla="*/ 152 h 415"/>
                  <a:gd name="T40" fmla="*/ 135 w 314"/>
                  <a:gd name="T41" fmla="*/ 161 h 415"/>
                  <a:gd name="T42" fmla="*/ 141 w 314"/>
                  <a:gd name="T43" fmla="*/ 170 h 415"/>
                  <a:gd name="T44" fmla="*/ 146 w 314"/>
                  <a:gd name="T45" fmla="*/ 180 h 415"/>
                  <a:gd name="T46" fmla="*/ 152 w 314"/>
                  <a:gd name="T47" fmla="*/ 190 h 415"/>
                  <a:gd name="T48" fmla="*/ 157 w 314"/>
                  <a:gd name="T49" fmla="*/ 200 h 415"/>
                  <a:gd name="T50" fmla="*/ 157 w 314"/>
                  <a:gd name="T51" fmla="*/ 203 h 415"/>
                  <a:gd name="T52" fmla="*/ 155 w 314"/>
                  <a:gd name="T53" fmla="*/ 206 h 415"/>
                  <a:gd name="T54" fmla="*/ 152 w 314"/>
                  <a:gd name="T55" fmla="*/ 207 h 415"/>
                  <a:gd name="T56" fmla="*/ 149 w 314"/>
                  <a:gd name="T57" fmla="*/ 206 h 415"/>
                  <a:gd name="T58" fmla="*/ 143 w 314"/>
                  <a:gd name="T59" fmla="*/ 196 h 415"/>
                  <a:gd name="T60" fmla="*/ 138 w 314"/>
                  <a:gd name="T61" fmla="*/ 187 h 415"/>
                  <a:gd name="T62" fmla="*/ 132 w 314"/>
                  <a:gd name="T63" fmla="*/ 178 h 415"/>
                  <a:gd name="T64" fmla="*/ 126 w 314"/>
                  <a:gd name="T65" fmla="*/ 169 h 415"/>
                  <a:gd name="T66" fmla="*/ 120 w 314"/>
                  <a:gd name="T67" fmla="*/ 159 h 415"/>
                  <a:gd name="T68" fmla="*/ 115 w 314"/>
                  <a:gd name="T69" fmla="*/ 150 h 415"/>
                  <a:gd name="T70" fmla="*/ 108 w 314"/>
                  <a:gd name="T71" fmla="*/ 142 h 415"/>
                  <a:gd name="T72" fmla="*/ 101 w 314"/>
                  <a:gd name="T73" fmla="*/ 133 h 415"/>
                  <a:gd name="T74" fmla="*/ 95 w 314"/>
                  <a:gd name="T75" fmla="*/ 124 h 415"/>
                  <a:gd name="T76" fmla="*/ 88 w 314"/>
                  <a:gd name="T77" fmla="*/ 116 h 415"/>
                  <a:gd name="T78" fmla="*/ 82 w 314"/>
                  <a:gd name="T79" fmla="*/ 107 h 415"/>
                  <a:gd name="T80" fmla="*/ 76 w 314"/>
                  <a:gd name="T81" fmla="*/ 99 h 415"/>
                  <a:gd name="T82" fmla="*/ 71 w 314"/>
                  <a:gd name="T83" fmla="*/ 90 h 415"/>
                  <a:gd name="T84" fmla="*/ 65 w 314"/>
                  <a:gd name="T85" fmla="*/ 82 h 415"/>
                  <a:gd name="T86" fmla="*/ 59 w 314"/>
                  <a:gd name="T87" fmla="*/ 75 h 415"/>
                  <a:gd name="T88" fmla="*/ 54 w 314"/>
                  <a:gd name="T89" fmla="*/ 67 h 415"/>
                  <a:gd name="T90" fmla="*/ 48 w 314"/>
                  <a:gd name="T91" fmla="*/ 59 h 415"/>
                  <a:gd name="T92" fmla="*/ 43 w 314"/>
                  <a:gd name="T93" fmla="*/ 51 h 415"/>
                  <a:gd name="T94" fmla="*/ 37 w 314"/>
                  <a:gd name="T95" fmla="*/ 44 h 415"/>
                  <a:gd name="T96" fmla="*/ 31 w 314"/>
                  <a:gd name="T97" fmla="*/ 36 h 415"/>
                  <a:gd name="T98" fmla="*/ 24 w 314"/>
                  <a:gd name="T99" fmla="*/ 29 h 415"/>
                  <a:gd name="T100" fmla="*/ 18 w 314"/>
                  <a:gd name="T101" fmla="*/ 21 h 415"/>
                  <a:gd name="T102" fmla="*/ 10 w 314"/>
                  <a:gd name="T103" fmla="*/ 14 h 415"/>
                  <a:gd name="T104" fmla="*/ 1 w 314"/>
                  <a:gd name="T105" fmla="*/ 7 h 415"/>
                  <a:gd name="T106" fmla="*/ 0 w 314"/>
                  <a:gd name="T107" fmla="*/ 4 h 415"/>
                  <a:gd name="T108" fmla="*/ 1 w 314"/>
                  <a:gd name="T109" fmla="*/ 2 h 415"/>
                  <a:gd name="T110" fmla="*/ 3 w 314"/>
                  <a:gd name="T111" fmla="*/ 0 h 415"/>
                  <a:gd name="T112" fmla="*/ 6 w 314"/>
                  <a:gd name="T113" fmla="*/ 1 h 4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4"/>
                  <a:gd name="T172" fmla="*/ 0 h 415"/>
                  <a:gd name="T173" fmla="*/ 314 w 314"/>
                  <a:gd name="T174" fmla="*/ 415 h 4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4" h="415">
                    <a:moveTo>
                      <a:pt x="12" y="3"/>
                    </a:moveTo>
                    <a:lnTo>
                      <a:pt x="30" y="16"/>
                    </a:lnTo>
                    <a:lnTo>
                      <a:pt x="45" y="31"/>
                    </a:lnTo>
                    <a:lnTo>
                      <a:pt x="59" y="45"/>
                    </a:lnTo>
                    <a:lnTo>
                      <a:pt x="73" y="60"/>
                    </a:lnTo>
                    <a:lnTo>
                      <a:pt x="87" y="74"/>
                    </a:lnTo>
                    <a:lnTo>
                      <a:pt x="99" y="89"/>
                    </a:lnTo>
                    <a:lnTo>
                      <a:pt x="111" y="104"/>
                    </a:lnTo>
                    <a:lnTo>
                      <a:pt x="123" y="119"/>
                    </a:lnTo>
                    <a:lnTo>
                      <a:pt x="133" y="134"/>
                    </a:lnTo>
                    <a:lnTo>
                      <a:pt x="145" y="150"/>
                    </a:lnTo>
                    <a:lnTo>
                      <a:pt x="157" y="166"/>
                    </a:lnTo>
                    <a:lnTo>
                      <a:pt x="169" y="182"/>
                    </a:lnTo>
                    <a:lnTo>
                      <a:pt x="182" y="198"/>
                    </a:lnTo>
                    <a:lnTo>
                      <a:pt x="194" y="216"/>
                    </a:lnTo>
                    <a:lnTo>
                      <a:pt x="208" y="233"/>
                    </a:lnTo>
                    <a:lnTo>
                      <a:pt x="222" y="250"/>
                    </a:lnTo>
                    <a:lnTo>
                      <a:pt x="236" y="267"/>
                    </a:lnTo>
                    <a:lnTo>
                      <a:pt x="248" y="286"/>
                    </a:lnTo>
                    <a:lnTo>
                      <a:pt x="260" y="304"/>
                    </a:lnTo>
                    <a:lnTo>
                      <a:pt x="270" y="323"/>
                    </a:lnTo>
                    <a:lnTo>
                      <a:pt x="281" y="341"/>
                    </a:lnTo>
                    <a:lnTo>
                      <a:pt x="291" y="361"/>
                    </a:lnTo>
                    <a:lnTo>
                      <a:pt x="303" y="380"/>
                    </a:lnTo>
                    <a:lnTo>
                      <a:pt x="314" y="400"/>
                    </a:lnTo>
                    <a:lnTo>
                      <a:pt x="314" y="407"/>
                    </a:lnTo>
                    <a:lnTo>
                      <a:pt x="309" y="413"/>
                    </a:lnTo>
                    <a:lnTo>
                      <a:pt x="303" y="415"/>
                    </a:lnTo>
                    <a:lnTo>
                      <a:pt x="297" y="413"/>
                    </a:lnTo>
                    <a:lnTo>
                      <a:pt x="285" y="393"/>
                    </a:lnTo>
                    <a:lnTo>
                      <a:pt x="275" y="375"/>
                    </a:lnTo>
                    <a:lnTo>
                      <a:pt x="263" y="356"/>
                    </a:lnTo>
                    <a:lnTo>
                      <a:pt x="253" y="338"/>
                    </a:lnTo>
                    <a:lnTo>
                      <a:pt x="241" y="319"/>
                    </a:lnTo>
                    <a:lnTo>
                      <a:pt x="231" y="301"/>
                    </a:lnTo>
                    <a:lnTo>
                      <a:pt x="217" y="284"/>
                    </a:lnTo>
                    <a:lnTo>
                      <a:pt x="203" y="266"/>
                    </a:lnTo>
                    <a:lnTo>
                      <a:pt x="190" y="249"/>
                    </a:lnTo>
                    <a:lnTo>
                      <a:pt x="176" y="232"/>
                    </a:lnTo>
                    <a:lnTo>
                      <a:pt x="164" y="214"/>
                    </a:lnTo>
                    <a:lnTo>
                      <a:pt x="152" y="198"/>
                    </a:lnTo>
                    <a:lnTo>
                      <a:pt x="141" y="181"/>
                    </a:lnTo>
                    <a:lnTo>
                      <a:pt x="130" y="165"/>
                    </a:lnTo>
                    <a:lnTo>
                      <a:pt x="119" y="150"/>
                    </a:lnTo>
                    <a:lnTo>
                      <a:pt x="109" y="134"/>
                    </a:lnTo>
                    <a:lnTo>
                      <a:pt x="97" y="118"/>
                    </a:lnTo>
                    <a:lnTo>
                      <a:pt x="87" y="103"/>
                    </a:lnTo>
                    <a:lnTo>
                      <a:pt x="74" y="88"/>
                    </a:lnTo>
                    <a:lnTo>
                      <a:pt x="62" y="73"/>
                    </a:lnTo>
                    <a:lnTo>
                      <a:pt x="49" y="58"/>
                    </a:lnTo>
                    <a:lnTo>
                      <a:pt x="35" y="43"/>
                    </a:lnTo>
                    <a:lnTo>
                      <a:pt x="19" y="29"/>
                    </a:lnTo>
                    <a:lnTo>
                      <a:pt x="3" y="14"/>
                    </a:lnTo>
                    <a:lnTo>
                      <a:pt x="0" y="8"/>
                    </a:lnTo>
                    <a:lnTo>
                      <a:pt x="2" y="4"/>
                    </a:lnTo>
                    <a:lnTo>
                      <a:pt x="7" y="0"/>
                    </a:lnTo>
                    <a:lnTo>
                      <a:pt x="12" y="3"/>
                    </a:lnTo>
                    <a:close/>
                  </a:path>
                </a:pathLst>
              </a:custGeom>
              <a:solidFill>
                <a:schemeClr val="hlink"/>
              </a:solidFill>
              <a:ln w="9525">
                <a:solidFill>
                  <a:schemeClr val="hlink"/>
                </a:solidFill>
                <a:round/>
                <a:headEnd/>
                <a:tailEnd/>
              </a:ln>
            </p:spPr>
            <p:txBody>
              <a:bodyPr/>
              <a:lstStyle/>
              <a:p>
                <a:endParaRPr lang="en-US"/>
              </a:p>
            </p:txBody>
          </p:sp>
          <p:sp>
            <p:nvSpPr>
              <p:cNvPr id="70668" name="Freeform 13"/>
              <p:cNvSpPr>
                <a:spLocks/>
              </p:cNvSpPr>
              <p:nvPr/>
            </p:nvSpPr>
            <p:spPr bwMode="auto">
              <a:xfrm>
                <a:off x="2734" y="1906"/>
                <a:ext cx="157" cy="207"/>
              </a:xfrm>
              <a:custGeom>
                <a:avLst/>
                <a:gdLst>
                  <a:gd name="T0" fmla="*/ 6 w 314"/>
                  <a:gd name="T1" fmla="*/ 1 h 415"/>
                  <a:gd name="T2" fmla="*/ 15 w 314"/>
                  <a:gd name="T3" fmla="*/ 8 h 415"/>
                  <a:gd name="T4" fmla="*/ 22 w 314"/>
                  <a:gd name="T5" fmla="*/ 15 h 415"/>
                  <a:gd name="T6" fmla="*/ 29 w 314"/>
                  <a:gd name="T7" fmla="*/ 22 h 415"/>
                  <a:gd name="T8" fmla="*/ 37 w 314"/>
                  <a:gd name="T9" fmla="*/ 30 h 415"/>
                  <a:gd name="T10" fmla="*/ 43 w 314"/>
                  <a:gd name="T11" fmla="*/ 37 h 415"/>
                  <a:gd name="T12" fmla="*/ 49 w 314"/>
                  <a:gd name="T13" fmla="*/ 44 h 415"/>
                  <a:gd name="T14" fmla="*/ 55 w 314"/>
                  <a:gd name="T15" fmla="*/ 52 h 415"/>
                  <a:gd name="T16" fmla="*/ 61 w 314"/>
                  <a:gd name="T17" fmla="*/ 59 h 415"/>
                  <a:gd name="T18" fmla="*/ 67 w 314"/>
                  <a:gd name="T19" fmla="*/ 67 h 415"/>
                  <a:gd name="T20" fmla="*/ 73 w 314"/>
                  <a:gd name="T21" fmla="*/ 75 h 415"/>
                  <a:gd name="T22" fmla="*/ 79 w 314"/>
                  <a:gd name="T23" fmla="*/ 83 h 415"/>
                  <a:gd name="T24" fmla="*/ 84 w 314"/>
                  <a:gd name="T25" fmla="*/ 91 h 415"/>
                  <a:gd name="T26" fmla="*/ 91 w 314"/>
                  <a:gd name="T27" fmla="*/ 99 h 415"/>
                  <a:gd name="T28" fmla="*/ 97 w 314"/>
                  <a:gd name="T29" fmla="*/ 108 h 415"/>
                  <a:gd name="T30" fmla="*/ 104 w 314"/>
                  <a:gd name="T31" fmla="*/ 116 h 415"/>
                  <a:gd name="T32" fmla="*/ 111 w 314"/>
                  <a:gd name="T33" fmla="*/ 125 h 415"/>
                  <a:gd name="T34" fmla="*/ 118 w 314"/>
                  <a:gd name="T35" fmla="*/ 133 h 415"/>
                  <a:gd name="T36" fmla="*/ 124 w 314"/>
                  <a:gd name="T37" fmla="*/ 143 h 415"/>
                  <a:gd name="T38" fmla="*/ 130 w 314"/>
                  <a:gd name="T39" fmla="*/ 152 h 415"/>
                  <a:gd name="T40" fmla="*/ 135 w 314"/>
                  <a:gd name="T41" fmla="*/ 161 h 415"/>
                  <a:gd name="T42" fmla="*/ 141 w 314"/>
                  <a:gd name="T43" fmla="*/ 170 h 415"/>
                  <a:gd name="T44" fmla="*/ 146 w 314"/>
                  <a:gd name="T45" fmla="*/ 180 h 415"/>
                  <a:gd name="T46" fmla="*/ 152 w 314"/>
                  <a:gd name="T47" fmla="*/ 190 h 415"/>
                  <a:gd name="T48" fmla="*/ 157 w 314"/>
                  <a:gd name="T49" fmla="*/ 200 h 415"/>
                  <a:gd name="T50" fmla="*/ 157 w 314"/>
                  <a:gd name="T51" fmla="*/ 203 h 415"/>
                  <a:gd name="T52" fmla="*/ 155 w 314"/>
                  <a:gd name="T53" fmla="*/ 206 h 415"/>
                  <a:gd name="T54" fmla="*/ 152 w 314"/>
                  <a:gd name="T55" fmla="*/ 207 h 415"/>
                  <a:gd name="T56" fmla="*/ 149 w 314"/>
                  <a:gd name="T57" fmla="*/ 206 h 415"/>
                  <a:gd name="T58" fmla="*/ 143 w 314"/>
                  <a:gd name="T59" fmla="*/ 196 h 415"/>
                  <a:gd name="T60" fmla="*/ 138 w 314"/>
                  <a:gd name="T61" fmla="*/ 187 h 415"/>
                  <a:gd name="T62" fmla="*/ 132 w 314"/>
                  <a:gd name="T63" fmla="*/ 178 h 415"/>
                  <a:gd name="T64" fmla="*/ 126 w 314"/>
                  <a:gd name="T65" fmla="*/ 169 h 415"/>
                  <a:gd name="T66" fmla="*/ 120 w 314"/>
                  <a:gd name="T67" fmla="*/ 159 h 415"/>
                  <a:gd name="T68" fmla="*/ 115 w 314"/>
                  <a:gd name="T69" fmla="*/ 150 h 415"/>
                  <a:gd name="T70" fmla="*/ 108 w 314"/>
                  <a:gd name="T71" fmla="*/ 142 h 415"/>
                  <a:gd name="T72" fmla="*/ 101 w 314"/>
                  <a:gd name="T73" fmla="*/ 133 h 415"/>
                  <a:gd name="T74" fmla="*/ 95 w 314"/>
                  <a:gd name="T75" fmla="*/ 124 h 415"/>
                  <a:gd name="T76" fmla="*/ 88 w 314"/>
                  <a:gd name="T77" fmla="*/ 116 h 415"/>
                  <a:gd name="T78" fmla="*/ 82 w 314"/>
                  <a:gd name="T79" fmla="*/ 107 h 415"/>
                  <a:gd name="T80" fmla="*/ 76 w 314"/>
                  <a:gd name="T81" fmla="*/ 99 h 415"/>
                  <a:gd name="T82" fmla="*/ 71 w 314"/>
                  <a:gd name="T83" fmla="*/ 90 h 415"/>
                  <a:gd name="T84" fmla="*/ 65 w 314"/>
                  <a:gd name="T85" fmla="*/ 82 h 415"/>
                  <a:gd name="T86" fmla="*/ 59 w 314"/>
                  <a:gd name="T87" fmla="*/ 75 h 415"/>
                  <a:gd name="T88" fmla="*/ 54 w 314"/>
                  <a:gd name="T89" fmla="*/ 67 h 415"/>
                  <a:gd name="T90" fmla="*/ 48 w 314"/>
                  <a:gd name="T91" fmla="*/ 59 h 415"/>
                  <a:gd name="T92" fmla="*/ 43 w 314"/>
                  <a:gd name="T93" fmla="*/ 51 h 415"/>
                  <a:gd name="T94" fmla="*/ 37 w 314"/>
                  <a:gd name="T95" fmla="*/ 44 h 415"/>
                  <a:gd name="T96" fmla="*/ 31 w 314"/>
                  <a:gd name="T97" fmla="*/ 36 h 415"/>
                  <a:gd name="T98" fmla="*/ 24 w 314"/>
                  <a:gd name="T99" fmla="*/ 29 h 415"/>
                  <a:gd name="T100" fmla="*/ 18 w 314"/>
                  <a:gd name="T101" fmla="*/ 21 h 415"/>
                  <a:gd name="T102" fmla="*/ 10 w 314"/>
                  <a:gd name="T103" fmla="*/ 14 h 415"/>
                  <a:gd name="T104" fmla="*/ 1 w 314"/>
                  <a:gd name="T105" fmla="*/ 7 h 415"/>
                  <a:gd name="T106" fmla="*/ 0 w 314"/>
                  <a:gd name="T107" fmla="*/ 4 h 415"/>
                  <a:gd name="T108" fmla="*/ 1 w 314"/>
                  <a:gd name="T109" fmla="*/ 2 h 415"/>
                  <a:gd name="T110" fmla="*/ 3 w 314"/>
                  <a:gd name="T111" fmla="*/ 0 h 415"/>
                  <a:gd name="T112" fmla="*/ 6 w 314"/>
                  <a:gd name="T113" fmla="*/ 1 h 4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4"/>
                  <a:gd name="T172" fmla="*/ 0 h 415"/>
                  <a:gd name="T173" fmla="*/ 314 w 314"/>
                  <a:gd name="T174" fmla="*/ 415 h 4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4" h="415">
                    <a:moveTo>
                      <a:pt x="12" y="3"/>
                    </a:moveTo>
                    <a:lnTo>
                      <a:pt x="30" y="16"/>
                    </a:lnTo>
                    <a:lnTo>
                      <a:pt x="45" y="31"/>
                    </a:lnTo>
                    <a:lnTo>
                      <a:pt x="59" y="45"/>
                    </a:lnTo>
                    <a:lnTo>
                      <a:pt x="73" y="60"/>
                    </a:lnTo>
                    <a:lnTo>
                      <a:pt x="87" y="74"/>
                    </a:lnTo>
                    <a:lnTo>
                      <a:pt x="99" y="89"/>
                    </a:lnTo>
                    <a:lnTo>
                      <a:pt x="111" y="104"/>
                    </a:lnTo>
                    <a:lnTo>
                      <a:pt x="123" y="119"/>
                    </a:lnTo>
                    <a:lnTo>
                      <a:pt x="133" y="134"/>
                    </a:lnTo>
                    <a:lnTo>
                      <a:pt x="145" y="150"/>
                    </a:lnTo>
                    <a:lnTo>
                      <a:pt x="157" y="166"/>
                    </a:lnTo>
                    <a:lnTo>
                      <a:pt x="169" y="182"/>
                    </a:lnTo>
                    <a:lnTo>
                      <a:pt x="182" y="198"/>
                    </a:lnTo>
                    <a:lnTo>
                      <a:pt x="194" y="216"/>
                    </a:lnTo>
                    <a:lnTo>
                      <a:pt x="208" y="233"/>
                    </a:lnTo>
                    <a:lnTo>
                      <a:pt x="222" y="250"/>
                    </a:lnTo>
                    <a:lnTo>
                      <a:pt x="236" y="267"/>
                    </a:lnTo>
                    <a:lnTo>
                      <a:pt x="248" y="286"/>
                    </a:lnTo>
                    <a:lnTo>
                      <a:pt x="260" y="304"/>
                    </a:lnTo>
                    <a:lnTo>
                      <a:pt x="270" y="323"/>
                    </a:lnTo>
                    <a:lnTo>
                      <a:pt x="281" y="341"/>
                    </a:lnTo>
                    <a:lnTo>
                      <a:pt x="291" y="361"/>
                    </a:lnTo>
                    <a:lnTo>
                      <a:pt x="303" y="380"/>
                    </a:lnTo>
                    <a:lnTo>
                      <a:pt x="314" y="400"/>
                    </a:lnTo>
                    <a:lnTo>
                      <a:pt x="314" y="407"/>
                    </a:lnTo>
                    <a:lnTo>
                      <a:pt x="309" y="413"/>
                    </a:lnTo>
                    <a:lnTo>
                      <a:pt x="303" y="415"/>
                    </a:lnTo>
                    <a:lnTo>
                      <a:pt x="297" y="413"/>
                    </a:lnTo>
                    <a:lnTo>
                      <a:pt x="285" y="393"/>
                    </a:lnTo>
                    <a:lnTo>
                      <a:pt x="275" y="375"/>
                    </a:lnTo>
                    <a:lnTo>
                      <a:pt x="263" y="356"/>
                    </a:lnTo>
                    <a:lnTo>
                      <a:pt x="253" y="338"/>
                    </a:lnTo>
                    <a:lnTo>
                      <a:pt x="241" y="319"/>
                    </a:lnTo>
                    <a:lnTo>
                      <a:pt x="231" y="301"/>
                    </a:lnTo>
                    <a:lnTo>
                      <a:pt x="217" y="284"/>
                    </a:lnTo>
                    <a:lnTo>
                      <a:pt x="203" y="266"/>
                    </a:lnTo>
                    <a:lnTo>
                      <a:pt x="190" y="249"/>
                    </a:lnTo>
                    <a:lnTo>
                      <a:pt x="176" y="232"/>
                    </a:lnTo>
                    <a:lnTo>
                      <a:pt x="164" y="214"/>
                    </a:lnTo>
                    <a:lnTo>
                      <a:pt x="152" y="198"/>
                    </a:lnTo>
                    <a:lnTo>
                      <a:pt x="141" y="181"/>
                    </a:lnTo>
                    <a:lnTo>
                      <a:pt x="130" y="165"/>
                    </a:lnTo>
                    <a:lnTo>
                      <a:pt x="119" y="150"/>
                    </a:lnTo>
                    <a:lnTo>
                      <a:pt x="109" y="134"/>
                    </a:lnTo>
                    <a:lnTo>
                      <a:pt x="97" y="118"/>
                    </a:lnTo>
                    <a:lnTo>
                      <a:pt x="87" y="103"/>
                    </a:lnTo>
                    <a:lnTo>
                      <a:pt x="74" y="88"/>
                    </a:lnTo>
                    <a:lnTo>
                      <a:pt x="62" y="73"/>
                    </a:lnTo>
                    <a:lnTo>
                      <a:pt x="49" y="58"/>
                    </a:lnTo>
                    <a:lnTo>
                      <a:pt x="35" y="43"/>
                    </a:lnTo>
                    <a:lnTo>
                      <a:pt x="19" y="29"/>
                    </a:lnTo>
                    <a:lnTo>
                      <a:pt x="3" y="14"/>
                    </a:lnTo>
                    <a:lnTo>
                      <a:pt x="0" y="8"/>
                    </a:lnTo>
                    <a:lnTo>
                      <a:pt x="2" y="4"/>
                    </a:lnTo>
                    <a:lnTo>
                      <a:pt x="7" y="0"/>
                    </a:lnTo>
                    <a:lnTo>
                      <a:pt x="12" y="3"/>
                    </a:lnTo>
                  </a:path>
                </a:pathLst>
              </a:custGeom>
              <a:solidFill>
                <a:schemeClr val="hlink"/>
              </a:solidFill>
              <a:ln w="0">
                <a:solidFill>
                  <a:schemeClr val="hlink"/>
                </a:solidFill>
                <a:prstDash val="solid"/>
                <a:round/>
                <a:headEnd/>
                <a:tailEnd/>
              </a:ln>
            </p:spPr>
            <p:txBody>
              <a:bodyPr/>
              <a:lstStyle/>
              <a:p>
                <a:endParaRPr lang="en-US"/>
              </a:p>
            </p:txBody>
          </p:sp>
          <p:sp>
            <p:nvSpPr>
              <p:cNvPr id="70669" name="Freeform 14"/>
              <p:cNvSpPr>
                <a:spLocks/>
              </p:cNvSpPr>
              <p:nvPr/>
            </p:nvSpPr>
            <p:spPr bwMode="auto">
              <a:xfrm>
                <a:off x="2763" y="1589"/>
                <a:ext cx="540" cy="513"/>
              </a:xfrm>
              <a:custGeom>
                <a:avLst/>
                <a:gdLst>
                  <a:gd name="T0" fmla="*/ 25 w 1080"/>
                  <a:gd name="T1" fmla="*/ 273 h 1026"/>
                  <a:gd name="T2" fmla="*/ 59 w 1080"/>
                  <a:gd name="T3" fmla="*/ 231 h 1026"/>
                  <a:gd name="T4" fmla="*/ 92 w 1080"/>
                  <a:gd name="T5" fmla="*/ 186 h 1026"/>
                  <a:gd name="T6" fmla="*/ 125 w 1080"/>
                  <a:gd name="T7" fmla="*/ 141 h 1026"/>
                  <a:gd name="T8" fmla="*/ 158 w 1080"/>
                  <a:gd name="T9" fmla="*/ 100 h 1026"/>
                  <a:gd name="T10" fmla="*/ 189 w 1080"/>
                  <a:gd name="T11" fmla="*/ 71 h 1026"/>
                  <a:gd name="T12" fmla="*/ 212 w 1080"/>
                  <a:gd name="T13" fmla="*/ 54 h 1026"/>
                  <a:gd name="T14" fmla="*/ 235 w 1080"/>
                  <a:gd name="T15" fmla="*/ 40 h 1026"/>
                  <a:gd name="T16" fmla="*/ 258 w 1080"/>
                  <a:gd name="T17" fmla="*/ 28 h 1026"/>
                  <a:gd name="T18" fmla="*/ 283 w 1080"/>
                  <a:gd name="T19" fmla="*/ 17 h 1026"/>
                  <a:gd name="T20" fmla="*/ 312 w 1080"/>
                  <a:gd name="T21" fmla="*/ 8 h 1026"/>
                  <a:gd name="T22" fmla="*/ 401 w 1080"/>
                  <a:gd name="T23" fmla="*/ 2 h 1026"/>
                  <a:gd name="T24" fmla="*/ 473 w 1080"/>
                  <a:gd name="T25" fmla="*/ 32 h 1026"/>
                  <a:gd name="T26" fmla="*/ 522 w 1080"/>
                  <a:gd name="T27" fmla="*/ 90 h 1026"/>
                  <a:gd name="T28" fmla="*/ 540 w 1080"/>
                  <a:gd name="T29" fmla="*/ 165 h 1026"/>
                  <a:gd name="T30" fmla="*/ 522 w 1080"/>
                  <a:gd name="T31" fmla="*/ 248 h 1026"/>
                  <a:gd name="T32" fmla="*/ 477 w 1080"/>
                  <a:gd name="T33" fmla="*/ 305 h 1026"/>
                  <a:gd name="T34" fmla="*/ 415 w 1080"/>
                  <a:gd name="T35" fmla="*/ 351 h 1026"/>
                  <a:gd name="T36" fmla="*/ 340 w 1080"/>
                  <a:gd name="T37" fmla="*/ 396 h 1026"/>
                  <a:gd name="T38" fmla="*/ 268 w 1080"/>
                  <a:gd name="T39" fmla="*/ 436 h 1026"/>
                  <a:gd name="T40" fmla="*/ 208 w 1080"/>
                  <a:gd name="T41" fmla="*/ 465 h 1026"/>
                  <a:gd name="T42" fmla="*/ 176 w 1080"/>
                  <a:gd name="T43" fmla="*/ 482 h 1026"/>
                  <a:gd name="T44" fmla="*/ 140 w 1080"/>
                  <a:gd name="T45" fmla="*/ 501 h 1026"/>
                  <a:gd name="T46" fmla="*/ 118 w 1080"/>
                  <a:gd name="T47" fmla="*/ 513 h 1026"/>
                  <a:gd name="T48" fmla="*/ 132 w 1080"/>
                  <a:gd name="T49" fmla="*/ 506 h 1026"/>
                  <a:gd name="T50" fmla="*/ 157 w 1080"/>
                  <a:gd name="T51" fmla="*/ 492 h 1026"/>
                  <a:gd name="T52" fmla="*/ 191 w 1080"/>
                  <a:gd name="T53" fmla="*/ 473 h 1026"/>
                  <a:gd name="T54" fmla="*/ 230 w 1080"/>
                  <a:gd name="T55" fmla="*/ 450 h 1026"/>
                  <a:gd name="T56" fmla="*/ 273 w 1080"/>
                  <a:gd name="T57" fmla="*/ 423 h 1026"/>
                  <a:gd name="T58" fmla="*/ 318 w 1080"/>
                  <a:gd name="T59" fmla="*/ 395 h 1026"/>
                  <a:gd name="T60" fmla="*/ 363 w 1080"/>
                  <a:gd name="T61" fmla="*/ 365 h 1026"/>
                  <a:gd name="T62" fmla="*/ 406 w 1080"/>
                  <a:gd name="T63" fmla="*/ 336 h 1026"/>
                  <a:gd name="T64" fmla="*/ 443 w 1080"/>
                  <a:gd name="T65" fmla="*/ 307 h 1026"/>
                  <a:gd name="T66" fmla="*/ 474 w 1080"/>
                  <a:gd name="T67" fmla="*/ 281 h 1026"/>
                  <a:gd name="T68" fmla="*/ 495 w 1080"/>
                  <a:gd name="T69" fmla="*/ 259 h 1026"/>
                  <a:gd name="T70" fmla="*/ 523 w 1080"/>
                  <a:gd name="T71" fmla="*/ 186 h 1026"/>
                  <a:gd name="T72" fmla="*/ 515 w 1080"/>
                  <a:gd name="T73" fmla="*/ 117 h 1026"/>
                  <a:gd name="T74" fmla="*/ 480 w 1080"/>
                  <a:gd name="T75" fmla="*/ 60 h 1026"/>
                  <a:gd name="T76" fmla="*/ 423 w 1080"/>
                  <a:gd name="T77" fmla="*/ 23 h 1026"/>
                  <a:gd name="T78" fmla="*/ 350 w 1080"/>
                  <a:gd name="T79" fmla="*/ 16 h 1026"/>
                  <a:gd name="T80" fmla="*/ 304 w 1080"/>
                  <a:gd name="T81" fmla="*/ 27 h 1026"/>
                  <a:gd name="T82" fmla="*/ 278 w 1080"/>
                  <a:gd name="T83" fmla="*/ 38 h 1026"/>
                  <a:gd name="T84" fmla="*/ 254 w 1080"/>
                  <a:gd name="T85" fmla="*/ 50 h 1026"/>
                  <a:gd name="T86" fmla="*/ 231 w 1080"/>
                  <a:gd name="T87" fmla="*/ 65 h 1026"/>
                  <a:gd name="T88" fmla="*/ 207 w 1080"/>
                  <a:gd name="T89" fmla="*/ 80 h 1026"/>
                  <a:gd name="T90" fmla="*/ 180 w 1080"/>
                  <a:gd name="T91" fmla="*/ 104 h 1026"/>
                  <a:gd name="T92" fmla="*/ 147 w 1080"/>
                  <a:gd name="T93" fmla="*/ 141 h 1026"/>
                  <a:gd name="T94" fmla="*/ 112 w 1080"/>
                  <a:gd name="T95" fmla="*/ 182 h 1026"/>
                  <a:gd name="T96" fmla="*/ 77 w 1080"/>
                  <a:gd name="T97" fmla="*/ 225 h 1026"/>
                  <a:gd name="T98" fmla="*/ 42 w 1080"/>
                  <a:gd name="T99" fmla="*/ 266 h 1026"/>
                  <a:gd name="T100" fmla="*/ 6 w 1080"/>
                  <a:gd name="T101" fmla="*/ 302 h 1026"/>
                  <a:gd name="T102" fmla="*/ 0 w 1080"/>
                  <a:gd name="T103" fmla="*/ 299 h 10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0"/>
                  <a:gd name="T157" fmla="*/ 0 h 1026"/>
                  <a:gd name="T158" fmla="*/ 1080 w 1080"/>
                  <a:gd name="T159" fmla="*/ 1026 h 10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0" h="1026">
                    <a:moveTo>
                      <a:pt x="4" y="593"/>
                    </a:moveTo>
                    <a:lnTo>
                      <a:pt x="29" y="570"/>
                    </a:lnTo>
                    <a:lnTo>
                      <a:pt x="51" y="546"/>
                    </a:lnTo>
                    <a:lnTo>
                      <a:pt x="74" y="519"/>
                    </a:lnTo>
                    <a:lnTo>
                      <a:pt x="97" y="491"/>
                    </a:lnTo>
                    <a:lnTo>
                      <a:pt x="119" y="463"/>
                    </a:lnTo>
                    <a:lnTo>
                      <a:pt x="141" y="433"/>
                    </a:lnTo>
                    <a:lnTo>
                      <a:pt x="163" y="403"/>
                    </a:lnTo>
                    <a:lnTo>
                      <a:pt x="185" y="372"/>
                    </a:lnTo>
                    <a:lnTo>
                      <a:pt x="207" y="342"/>
                    </a:lnTo>
                    <a:lnTo>
                      <a:pt x="228" y="312"/>
                    </a:lnTo>
                    <a:lnTo>
                      <a:pt x="250" y="283"/>
                    </a:lnTo>
                    <a:lnTo>
                      <a:pt x="272" y="254"/>
                    </a:lnTo>
                    <a:lnTo>
                      <a:pt x="294" y="227"/>
                    </a:lnTo>
                    <a:lnTo>
                      <a:pt x="317" y="201"/>
                    </a:lnTo>
                    <a:lnTo>
                      <a:pt x="339" y="177"/>
                    </a:lnTo>
                    <a:lnTo>
                      <a:pt x="362" y="154"/>
                    </a:lnTo>
                    <a:lnTo>
                      <a:pt x="379" y="142"/>
                    </a:lnTo>
                    <a:lnTo>
                      <a:pt x="394" y="131"/>
                    </a:lnTo>
                    <a:lnTo>
                      <a:pt x="410" y="119"/>
                    </a:lnTo>
                    <a:lnTo>
                      <a:pt x="425" y="108"/>
                    </a:lnTo>
                    <a:lnTo>
                      <a:pt x="441" y="99"/>
                    </a:lnTo>
                    <a:lnTo>
                      <a:pt x="456" y="89"/>
                    </a:lnTo>
                    <a:lnTo>
                      <a:pt x="470" y="80"/>
                    </a:lnTo>
                    <a:lnTo>
                      <a:pt x="485" y="71"/>
                    </a:lnTo>
                    <a:lnTo>
                      <a:pt x="500" y="62"/>
                    </a:lnTo>
                    <a:lnTo>
                      <a:pt x="516" y="56"/>
                    </a:lnTo>
                    <a:lnTo>
                      <a:pt x="532" y="48"/>
                    </a:lnTo>
                    <a:lnTo>
                      <a:pt x="549" y="41"/>
                    </a:lnTo>
                    <a:lnTo>
                      <a:pt x="566" y="34"/>
                    </a:lnTo>
                    <a:lnTo>
                      <a:pt x="584" y="28"/>
                    </a:lnTo>
                    <a:lnTo>
                      <a:pt x="605" y="22"/>
                    </a:lnTo>
                    <a:lnTo>
                      <a:pt x="625" y="16"/>
                    </a:lnTo>
                    <a:lnTo>
                      <a:pt x="687" y="3"/>
                    </a:lnTo>
                    <a:lnTo>
                      <a:pt x="748" y="0"/>
                    </a:lnTo>
                    <a:lnTo>
                      <a:pt x="803" y="4"/>
                    </a:lnTo>
                    <a:lnTo>
                      <a:pt x="855" y="17"/>
                    </a:lnTo>
                    <a:lnTo>
                      <a:pt x="903" y="39"/>
                    </a:lnTo>
                    <a:lnTo>
                      <a:pt x="947" y="65"/>
                    </a:lnTo>
                    <a:lnTo>
                      <a:pt x="985" y="99"/>
                    </a:lnTo>
                    <a:lnTo>
                      <a:pt x="1017" y="137"/>
                    </a:lnTo>
                    <a:lnTo>
                      <a:pt x="1044" y="180"/>
                    </a:lnTo>
                    <a:lnTo>
                      <a:pt x="1063" y="228"/>
                    </a:lnTo>
                    <a:lnTo>
                      <a:pt x="1075" y="277"/>
                    </a:lnTo>
                    <a:lnTo>
                      <a:pt x="1080" y="330"/>
                    </a:lnTo>
                    <a:lnTo>
                      <a:pt x="1076" y="384"/>
                    </a:lnTo>
                    <a:lnTo>
                      <a:pt x="1065" y="441"/>
                    </a:lnTo>
                    <a:lnTo>
                      <a:pt x="1043" y="496"/>
                    </a:lnTo>
                    <a:lnTo>
                      <a:pt x="1012" y="552"/>
                    </a:lnTo>
                    <a:lnTo>
                      <a:pt x="986" y="581"/>
                    </a:lnTo>
                    <a:lnTo>
                      <a:pt x="954" y="611"/>
                    </a:lnTo>
                    <a:lnTo>
                      <a:pt x="917" y="642"/>
                    </a:lnTo>
                    <a:lnTo>
                      <a:pt x="875" y="673"/>
                    </a:lnTo>
                    <a:lnTo>
                      <a:pt x="830" y="703"/>
                    </a:lnTo>
                    <a:lnTo>
                      <a:pt x="781" y="734"/>
                    </a:lnTo>
                    <a:lnTo>
                      <a:pt x="732" y="764"/>
                    </a:lnTo>
                    <a:lnTo>
                      <a:pt x="681" y="793"/>
                    </a:lnTo>
                    <a:lnTo>
                      <a:pt x="632" y="821"/>
                    </a:lnTo>
                    <a:lnTo>
                      <a:pt x="582" y="847"/>
                    </a:lnTo>
                    <a:lnTo>
                      <a:pt x="535" y="873"/>
                    </a:lnTo>
                    <a:lnTo>
                      <a:pt x="491" y="895"/>
                    </a:lnTo>
                    <a:lnTo>
                      <a:pt x="452" y="914"/>
                    </a:lnTo>
                    <a:lnTo>
                      <a:pt x="416" y="931"/>
                    </a:lnTo>
                    <a:lnTo>
                      <a:pt x="387" y="946"/>
                    </a:lnTo>
                    <a:lnTo>
                      <a:pt x="368" y="957"/>
                    </a:lnTo>
                    <a:lnTo>
                      <a:pt x="352" y="965"/>
                    </a:lnTo>
                    <a:lnTo>
                      <a:pt x="330" y="976"/>
                    </a:lnTo>
                    <a:lnTo>
                      <a:pt x="304" y="989"/>
                    </a:lnTo>
                    <a:lnTo>
                      <a:pt x="280" y="1002"/>
                    </a:lnTo>
                    <a:lnTo>
                      <a:pt x="258" y="1013"/>
                    </a:lnTo>
                    <a:lnTo>
                      <a:pt x="243" y="1022"/>
                    </a:lnTo>
                    <a:lnTo>
                      <a:pt x="236" y="1026"/>
                    </a:lnTo>
                    <a:lnTo>
                      <a:pt x="242" y="1024"/>
                    </a:lnTo>
                    <a:lnTo>
                      <a:pt x="251" y="1019"/>
                    </a:lnTo>
                    <a:lnTo>
                      <a:pt x="264" y="1012"/>
                    </a:lnTo>
                    <a:lnTo>
                      <a:pt x="279" y="1004"/>
                    </a:lnTo>
                    <a:lnTo>
                      <a:pt x="295" y="995"/>
                    </a:lnTo>
                    <a:lnTo>
                      <a:pt x="315" y="984"/>
                    </a:lnTo>
                    <a:lnTo>
                      <a:pt x="336" y="973"/>
                    </a:lnTo>
                    <a:lnTo>
                      <a:pt x="357" y="960"/>
                    </a:lnTo>
                    <a:lnTo>
                      <a:pt x="382" y="946"/>
                    </a:lnTo>
                    <a:lnTo>
                      <a:pt x="405" y="931"/>
                    </a:lnTo>
                    <a:lnTo>
                      <a:pt x="431" y="916"/>
                    </a:lnTo>
                    <a:lnTo>
                      <a:pt x="460" y="900"/>
                    </a:lnTo>
                    <a:lnTo>
                      <a:pt x="488" y="883"/>
                    </a:lnTo>
                    <a:lnTo>
                      <a:pt x="516" y="866"/>
                    </a:lnTo>
                    <a:lnTo>
                      <a:pt x="546" y="847"/>
                    </a:lnTo>
                    <a:lnTo>
                      <a:pt x="576" y="828"/>
                    </a:lnTo>
                    <a:lnTo>
                      <a:pt x="607" y="809"/>
                    </a:lnTo>
                    <a:lnTo>
                      <a:pt x="637" y="790"/>
                    </a:lnTo>
                    <a:lnTo>
                      <a:pt x="667" y="770"/>
                    </a:lnTo>
                    <a:lnTo>
                      <a:pt x="697" y="751"/>
                    </a:lnTo>
                    <a:lnTo>
                      <a:pt x="727" y="731"/>
                    </a:lnTo>
                    <a:lnTo>
                      <a:pt x="756" y="711"/>
                    </a:lnTo>
                    <a:lnTo>
                      <a:pt x="785" y="691"/>
                    </a:lnTo>
                    <a:lnTo>
                      <a:pt x="812" y="672"/>
                    </a:lnTo>
                    <a:lnTo>
                      <a:pt x="839" y="653"/>
                    </a:lnTo>
                    <a:lnTo>
                      <a:pt x="864" y="633"/>
                    </a:lnTo>
                    <a:lnTo>
                      <a:pt x="887" y="615"/>
                    </a:lnTo>
                    <a:lnTo>
                      <a:pt x="909" y="597"/>
                    </a:lnTo>
                    <a:lnTo>
                      <a:pt x="930" y="580"/>
                    </a:lnTo>
                    <a:lnTo>
                      <a:pt x="948" y="563"/>
                    </a:lnTo>
                    <a:lnTo>
                      <a:pt x="964" y="547"/>
                    </a:lnTo>
                    <a:lnTo>
                      <a:pt x="979" y="532"/>
                    </a:lnTo>
                    <a:lnTo>
                      <a:pt x="991" y="518"/>
                    </a:lnTo>
                    <a:lnTo>
                      <a:pt x="1017" y="470"/>
                    </a:lnTo>
                    <a:lnTo>
                      <a:pt x="1036" y="421"/>
                    </a:lnTo>
                    <a:lnTo>
                      <a:pt x="1045" y="373"/>
                    </a:lnTo>
                    <a:lnTo>
                      <a:pt x="1047" y="326"/>
                    </a:lnTo>
                    <a:lnTo>
                      <a:pt x="1042" y="280"/>
                    </a:lnTo>
                    <a:lnTo>
                      <a:pt x="1030" y="235"/>
                    </a:lnTo>
                    <a:lnTo>
                      <a:pt x="1013" y="193"/>
                    </a:lnTo>
                    <a:lnTo>
                      <a:pt x="989" y="154"/>
                    </a:lnTo>
                    <a:lnTo>
                      <a:pt x="960" y="121"/>
                    </a:lnTo>
                    <a:lnTo>
                      <a:pt x="926" y="91"/>
                    </a:lnTo>
                    <a:lnTo>
                      <a:pt x="888" y="66"/>
                    </a:lnTo>
                    <a:lnTo>
                      <a:pt x="846" y="47"/>
                    </a:lnTo>
                    <a:lnTo>
                      <a:pt x="801" y="35"/>
                    </a:lnTo>
                    <a:lnTo>
                      <a:pt x="752" y="30"/>
                    </a:lnTo>
                    <a:lnTo>
                      <a:pt x="701" y="32"/>
                    </a:lnTo>
                    <a:lnTo>
                      <a:pt x="648" y="42"/>
                    </a:lnTo>
                    <a:lnTo>
                      <a:pt x="628" y="48"/>
                    </a:lnTo>
                    <a:lnTo>
                      <a:pt x="608" y="55"/>
                    </a:lnTo>
                    <a:lnTo>
                      <a:pt x="590" y="62"/>
                    </a:lnTo>
                    <a:lnTo>
                      <a:pt x="573" y="69"/>
                    </a:lnTo>
                    <a:lnTo>
                      <a:pt x="557" y="76"/>
                    </a:lnTo>
                    <a:lnTo>
                      <a:pt x="541" y="84"/>
                    </a:lnTo>
                    <a:lnTo>
                      <a:pt x="524" y="93"/>
                    </a:lnTo>
                    <a:lnTo>
                      <a:pt x="508" y="101"/>
                    </a:lnTo>
                    <a:lnTo>
                      <a:pt x="493" y="110"/>
                    </a:lnTo>
                    <a:lnTo>
                      <a:pt x="478" y="121"/>
                    </a:lnTo>
                    <a:lnTo>
                      <a:pt x="462" y="130"/>
                    </a:lnTo>
                    <a:lnTo>
                      <a:pt x="447" y="140"/>
                    </a:lnTo>
                    <a:lnTo>
                      <a:pt x="431" y="152"/>
                    </a:lnTo>
                    <a:lnTo>
                      <a:pt x="415" y="161"/>
                    </a:lnTo>
                    <a:lnTo>
                      <a:pt x="399" y="174"/>
                    </a:lnTo>
                    <a:lnTo>
                      <a:pt x="384" y="186"/>
                    </a:lnTo>
                    <a:lnTo>
                      <a:pt x="361" y="208"/>
                    </a:lnTo>
                    <a:lnTo>
                      <a:pt x="338" y="231"/>
                    </a:lnTo>
                    <a:lnTo>
                      <a:pt x="317" y="255"/>
                    </a:lnTo>
                    <a:lnTo>
                      <a:pt x="294" y="282"/>
                    </a:lnTo>
                    <a:lnTo>
                      <a:pt x="270" y="309"/>
                    </a:lnTo>
                    <a:lnTo>
                      <a:pt x="247" y="337"/>
                    </a:lnTo>
                    <a:lnTo>
                      <a:pt x="224" y="365"/>
                    </a:lnTo>
                    <a:lnTo>
                      <a:pt x="201" y="394"/>
                    </a:lnTo>
                    <a:lnTo>
                      <a:pt x="178" y="422"/>
                    </a:lnTo>
                    <a:lnTo>
                      <a:pt x="155" y="451"/>
                    </a:lnTo>
                    <a:lnTo>
                      <a:pt x="132" y="479"/>
                    </a:lnTo>
                    <a:lnTo>
                      <a:pt x="109" y="506"/>
                    </a:lnTo>
                    <a:lnTo>
                      <a:pt x="84" y="533"/>
                    </a:lnTo>
                    <a:lnTo>
                      <a:pt x="61" y="558"/>
                    </a:lnTo>
                    <a:lnTo>
                      <a:pt x="37" y="581"/>
                    </a:lnTo>
                    <a:lnTo>
                      <a:pt x="13" y="604"/>
                    </a:lnTo>
                    <a:lnTo>
                      <a:pt x="7" y="607"/>
                    </a:lnTo>
                    <a:lnTo>
                      <a:pt x="3" y="603"/>
                    </a:lnTo>
                    <a:lnTo>
                      <a:pt x="0" y="599"/>
                    </a:lnTo>
                    <a:lnTo>
                      <a:pt x="4" y="593"/>
                    </a:lnTo>
                    <a:close/>
                  </a:path>
                </a:pathLst>
              </a:custGeom>
              <a:solidFill>
                <a:schemeClr val="hlink"/>
              </a:solidFill>
              <a:ln w="9525">
                <a:solidFill>
                  <a:schemeClr val="hlink"/>
                </a:solidFill>
                <a:round/>
                <a:headEnd/>
                <a:tailEnd/>
              </a:ln>
            </p:spPr>
            <p:txBody>
              <a:bodyPr/>
              <a:lstStyle/>
              <a:p>
                <a:endParaRPr lang="en-US"/>
              </a:p>
            </p:txBody>
          </p:sp>
          <p:sp>
            <p:nvSpPr>
              <p:cNvPr id="70670" name="Freeform 15"/>
              <p:cNvSpPr>
                <a:spLocks/>
              </p:cNvSpPr>
              <p:nvPr/>
            </p:nvSpPr>
            <p:spPr bwMode="auto">
              <a:xfrm>
                <a:off x="2763" y="1589"/>
                <a:ext cx="540" cy="513"/>
              </a:xfrm>
              <a:custGeom>
                <a:avLst/>
                <a:gdLst>
                  <a:gd name="T0" fmla="*/ 25 w 1080"/>
                  <a:gd name="T1" fmla="*/ 273 h 1026"/>
                  <a:gd name="T2" fmla="*/ 59 w 1080"/>
                  <a:gd name="T3" fmla="*/ 231 h 1026"/>
                  <a:gd name="T4" fmla="*/ 92 w 1080"/>
                  <a:gd name="T5" fmla="*/ 186 h 1026"/>
                  <a:gd name="T6" fmla="*/ 125 w 1080"/>
                  <a:gd name="T7" fmla="*/ 141 h 1026"/>
                  <a:gd name="T8" fmla="*/ 158 w 1080"/>
                  <a:gd name="T9" fmla="*/ 100 h 1026"/>
                  <a:gd name="T10" fmla="*/ 189 w 1080"/>
                  <a:gd name="T11" fmla="*/ 71 h 1026"/>
                  <a:gd name="T12" fmla="*/ 212 w 1080"/>
                  <a:gd name="T13" fmla="*/ 54 h 1026"/>
                  <a:gd name="T14" fmla="*/ 235 w 1080"/>
                  <a:gd name="T15" fmla="*/ 40 h 1026"/>
                  <a:gd name="T16" fmla="*/ 258 w 1080"/>
                  <a:gd name="T17" fmla="*/ 28 h 1026"/>
                  <a:gd name="T18" fmla="*/ 283 w 1080"/>
                  <a:gd name="T19" fmla="*/ 17 h 1026"/>
                  <a:gd name="T20" fmla="*/ 312 w 1080"/>
                  <a:gd name="T21" fmla="*/ 8 h 1026"/>
                  <a:gd name="T22" fmla="*/ 401 w 1080"/>
                  <a:gd name="T23" fmla="*/ 2 h 1026"/>
                  <a:gd name="T24" fmla="*/ 473 w 1080"/>
                  <a:gd name="T25" fmla="*/ 32 h 1026"/>
                  <a:gd name="T26" fmla="*/ 522 w 1080"/>
                  <a:gd name="T27" fmla="*/ 90 h 1026"/>
                  <a:gd name="T28" fmla="*/ 540 w 1080"/>
                  <a:gd name="T29" fmla="*/ 165 h 1026"/>
                  <a:gd name="T30" fmla="*/ 522 w 1080"/>
                  <a:gd name="T31" fmla="*/ 248 h 1026"/>
                  <a:gd name="T32" fmla="*/ 477 w 1080"/>
                  <a:gd name="T33" fmla="*/ 305 h 1026"/>
                  <a:gd name="T34" fmla="*/ 415 w 1080"/>
                  <a:gd name="T35" fmla="*/ 351 h 1026"/>
                  <a:gd name="T36" fmla="*/ 340 w 1080"/>
                  <a:gd name="T37" fmla="*/ 396 h 1026"/>
                  <a:gd name="T38" fmla="*/ 268 w 1080"/>
                  <a:gd name="T39" fmla="*/ 436 h 1026"/>
                  <a:gd name="T40" fmla="*/ 208 w 1080"/>
                  <a:gd name="T41" fmla="*/ 465 h 1026"/>
                  <a:gd name="T42" fmla="*/ 176 w 1080"/>
                  <a:gd name="T43" fmla="*/ 482 h 1026"/>
                  <a:gd name="T44" fmla="*/ 140 w 1080"/>
                  <a:gd name="T45" fmla="*/ 501 h 1026"/>
                  <a:gd name="T46" fmla="*/ 118 w 1080"/>
                  <a:gd name="T47" fmla="*/ 513 h 1026"/>
                  <a:gd name="T48" fmla="*/ 132 w 1080"/>
                  <a:gd name="T49" fmla="*/ 506 h 1026"/>
                  <a:gd name="T50" fmla="*/ 157 w 1080"/>
                  <a:gd name="T51" fmla="*/ 492 h 1026"/>
                  <a:gd name="T52" fmla="*/ 191 w 1080"/>
                  <a:gd name="T53" fmla="*/ 473 h 1026"/>
                  <a:gd name="T54" fmla="*/ 230 w 1080"/>
                  <a:gd name="T55" fmla="*/ 450 h 1026"/>
                  <a:gd name="T56" fmla="*/ 273 w 1080"/>
                  <a:gd name="T57" fmla="*/ 423 h 1026"/>
                  <a:gd name="T58" fmla="*/ 318 w 1080"/>
                  <a:gd name="T59" fmla="*/ 395 h 1026"/>
                  <a:gd name="T60" fmla="*/ 363 w 1080"/>
                  <a:gd name="T61" fmla="*/ 365 h 1026"/>
                  <a:gd name="T62" fmla="*/ 406 w 1080"/>
                  <a:gd name="T63" fmla="*/ 336 h 1026"/>
                  <a:gd name="T64" fmla="*/ 443 w 1080"/>
                  <a:gd name="T65" fmla="*/ 307 h 1026"/>
                  <a:gd name="T66" fmla="*/ 474 w 1080"/>
                  <a:gd name="T67" fmla="*/ 281 h 1026"/>
                  <a:gd name="T68" fmla="*/ 495 w 1080"/>
                  <a:gd name="T69" fmla="*/ 259 h 1026"/>
                  <a:gd name="T70" fmla="*/ 523 w 1080"/>
                  <a:gd name="T71" fmla="*/ 186 h 1026"/>
                  <a:gd name="T72" fmla="*/ 515 w 1080"/>
                  <a:gd name="T73" fmla="*/ 117 h 1026"/>
                  <a:gd name="T74" fmla="*/ 480 w 1080"/>
                  <a:gd name="T75" fmla="*/ 60 h 1026"/>
                  <a:gd name="T76" fmla="*/ 423 w 1080"/>
                  <a:gd name="T77" fmla="*/ 23 h 1026"/>
                  <a:gd name="T78" fmla="*/ 350 w 1080"/>
                  <a:gd name="T79" fmla="*/ 16 h 1026"/>
                  <a:gd name="T80" fmla="*/ 304 w 1080"/>
                  <a:gd name="T81" fmla="*/ 27 h 1026"/>
                  <a:gd name="T82" fmla="*/ 278 w 1080"/>
                  <a:gd name="T83" fmla="*/ 38 h 1026"/>
                  <a:gd name="T84" fmla="*/ 254 w 1080"/>
                  <a:gd name="T85" fmla="*/ 50 h 1026"/>
                  <a:gd name="T86" fmla="*/ 231 w 1080"/>
                  <a:gd name="T87" fmla="*/ 65 h 1026"/>
                  <a:gd name="T88" fmla="*/ 207 w 1080"/>
                  <a:gd name="T89" fmla="*/ 80 h 1026"/>
                  <a:gd name="T90" fmla="*/ 180 w 1080"/>
                  <a:gd name="T91" fmla="*/ 104 h 1026"/>
                  <a:gd name="T92" fmla="*/ 147 w 1080"/>
                  <a:gd name="T93" fmla="*/ 141 h 1026"/>
                  <a:gd name="T94" fmla="*/ 112 w 1080"/>
                  <a:gd name="T95" fmla="*/ 182 h 1026"/>
                  <a:gd name="T96" fmla="*/ 77 w 1080"/>
                  <a:gd name="T97" fmla="*/ 225 h 1026"/>
                  <a:gd name="T98" fmla="*/ 42 w 1080"/>
                  <a:gd name="T99" fmla="*/ 266 h 1026"/>
                  <a:gd name="T100" fmla="*/ 6 w 1080"/>
                  <a:gd name="T101" fmla="*/ 302 h 1026"/>
                  <a:gd name="T102" fmla="*/ 0 w 1080"/>
                  <a:gd name="T103" fmla="*/ 299 h 10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0"/>
                  <a:gd name="T157" fmla="*/ 0 h 1026"/>
                  <a:gd name="T158" fmla="*/ 1080 w 1080"/>
                  <a:gd name="T159" fmla="*/ 1026 h 10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0" h="1026">
                    <a:moveTo>
                      <a:pt x="4" y="593"/>
                    </a:moveTo>
                    <a:lnTo>
                      <a:pt x="29" y="570"/>
                    </a:lnTo>
                    <a:lnTo>
                      <a:pt x="51" y="546"/>
                    </a:lnTo>
                    <a:lnTo>
                      <a:pt x="74" y="519"/>
                    </a:lnTo>
                    <a:lnTo>
                      <a:pt x="97" y="491"/>
                    </a:lnTo>
                    <a:lnTo>
                      <a:pt x="119" y="463"/>
                    </a:lnTo>
                    <a:lnTo>
                      <a:pt x="141" y="433"/>
                    </a:lnTo>
                    <a:lnTo>
                      <a:pt x="163" y="403"/>
                    </a:lnTo>
                    <a:lnTo>
                      <a:pt x="185" y="372"/>
                    </a:lnTo>
                    <a:lnTo>
                      <a:pt x="207" y="342"/>
                    </a:lnTo>
                    <a:lnTo>
                      <a:pt x="228" y="312"/>
                    </a:lnTo>
                    <a:lnTo>
                      <a:pt x="250" y="283"/>
                    </a:lnTo>
                    <a:lnTo>
                      <a:pt x="272" y="254"/>
                    </a:lnTo>
                    <a:lnTo>
                      <a:pt x="294" y="227"/>
                    </a:lnTo>
                    <a:lnTo>
                      <a:pt x="317" y="201"/>
                    </a:lnTo>
                    <a:lnTo>
                      <a:pt x="339" y="177"/>
                    </a:lnTo>
                    <a:lnTo>
                      <a:pt x="362" y="154"/>
                    </a:lnTo>
                    <a:lnTo>
                      <a:pt x="379" y="142"/>
                    </a:lnTo>
                    <a:lnTo>
                      <a:pt x="394" y="131"/>
                    </a:lnTo>
                    <a:lnTo>
                      <a:pt x="410" y="119"/>
                    </a:lnTo>
                    <a:lnTo>
                      <a:pt x="425" y="108"/>
                    </a:lnTo>
                    <a:lnTo>
                      <a:pt x="441" y="99"/>
                    </a:lnTo>
                    <a:lnTo>
                      <a:pt x="456" y="89"/>
                    </a:lnTo>
                    <a:lnTo>
                      <a:pt x="470" y="80"/>
                    </a:lnTo>
                    <a:lnTo>
                      <a:pt x="485" y="71"/>
                    </a:lnTo>
                    <a:lnTo>
                      <a:pt x="500" y="62"/>
                    </a:lnTo>
                    <a:lnTo>
                      <a:pt x="516" y="56"/>
                    </a:lnTo>
                    <a:lnTo>
                      <a:pt x="532" y="48"/>
                    </a:lnTo>
                    <a:lnTo>
                      <a:pt x="549" y="41"/>
                    </a:lnTo>
                    <a:lnTo>
                      <a:pt x="566" y="34"/>
                    </a:lnTo>
                    <a:lnTo>
                      <a:pt x="584" y="28"/>
                    </a:lnTo>
                    <a:lnTo>
                      <a:pt x="605" y="22"/>
                    </a:lnTo>
                    <a:lnTo>
                      <a:pt x="625" y="16"/>
                    </a:lnTo>
                    <a:lnTo>
                      <a:pt x="687" y="3"/>
                    </a:lnTo>
                    <a:lnTo>
                      <a:pt x="748" y="0"/>
                    </a:lnTo>
                    <a:lnTo>
                      <a:pt x="803" y="4"/>
                    </a:lnTo>
                    <a:lnTo>
                      <a:pt x="855" y="17"/>
                    </a:lnTo>
                    <a:lnTo>
                      <a:pt x="903" y="39"/>
                    </a:lnTo>
                    <a:lnTo>
                      <a:pt x="947" y="65"/>
                    </a:lnTo>
                    <a:lnTo>
                      <a:pt x="985" y="99"/>
                    </a:lnTo>
                    <a:lnTo>
                      <a:pt x="1017" y="137"/>
                    </a:lnTo>
                    <a:lnTo>
                      <a:pt x="1044" y="180"/>
                    </a:lnTo>
                    <a:lnTo>
                      <a:pt x="1063" y="228"/>
                    </a:lnTo>
                    <a:lnTo>
                      <a:pt x="1075" y="277"/>
                    </a:lnTo>
                    <a:lnTo>
                      <a:pt x="1080" y="330"/>
                    </a:lnTo>
                    <a:lnTo>
                      <a:pt x="1076" y="384"/>
                    </a:lnTo>
                    <a:lnTo>
                      <a:pt x="1065" y="441"/>
                    </a:lnTo>
                    <a:lnTo>
                      <a:pt x="1043" y="496"/>
                    </a:lnTo>
                    <a:lnTo>
                      <a:pt x="1012" y="552"/>
                    </a:lnTo>
                    <a:lnTo>
                      <a:pt x="986" y="581"/>
                    </a:lnTo>
                    <a:lnTo>
                      <a:pt x="954" y="611"/>
                    </a:lnTo>
                    <a:lnTo>
                      <a:pt x="917" y="642"/>
                    </a:lnTo>
                    <a:lnTo>
                      <a:pt x="875" y="673"/>
                    </a:lnTo>
                    <a:lnTo>
                      <a:pt x="830" y="703"/>
                    </a:lnTo>
                    <a:lnTo>
                      <a:pt x="781" y="734"/>
                    </a:lnTo>
                    <a:lnTo>
                      <a:pt x="732" y="764"/>
                    </a:lnTo>
                    <a:lnTo>
                      <a:pt x="681" y="793"/>
                    </a:lnTo>
                    <a:lnTo>
                      <a:pt x="632" y="821"/>
                    </a:lnTo>
                    <a:lnTo>
                      <a:pt x="582" y="847"/>
                    </a:lnTo>
                    <a:lnTo>
                      <a:pt x="535" y="873"/>
                    </a:lnTo>
                    <a:lnTo>
                      <a:pt x="491" y="895"/>
                    </a:lnTo>
                    <a:lnTo>
                      <a:pt x="452" y="914"/>
                    </a:lnTo>
                    <a:lnTo>
                      <a:pt x="416" y="931"/>
                    </a:lnTo>
                    <a:lnTo>
                      <a:pt x="387" y="946"/>
                    </a:lnTo>
                    <a:lnTo>
                      <a:pt x="368" y="957"/>
                    </a:lnTo>
                    <a:lnTo>
                      <a:pt x="352" y="965"/>
                    </a:lnTo>
                    <a:lnTo>
                      <a:pt x="330" y="976"/>
                    </a:lnTo>
                    <a:lnTo>
                      <a:pt x="304" y="989"/>
                    </a:lnTo>
                    <a:lnTo>
                      <a:pt x="280" y="1002"/>
                    </a:lnTo>
                    <a:lnTo>
                      <a:pt x="258" y="1013"/>
                    </a:lnTo>
                    <a:lnTo>
                      <a:pt x="243" y="1022"/>
                    </a:lnTo>
                    <a:lnTo>
                      <a:pt x="236" y="1026"/>
                    </a:lnTo>
                    <a:lnTo>
                      <a:pt x="242" y="1024"/>
                    </a:lnTo>
                    <a:lnTo>
                      <a:pt x="251" y="1019"/>
                    </a:lnTo>
                    <a:lnTo>
                      <a:pt x="264" y="1012"/>
                    </a:lnTo>
                    <a:lnTo>
                      <a:pt x="279" y="1004"/>
                    </a:lnTo>
                    <a:lnTo>
                      <a:pt x="295" y="995"/>
                    </a:lnTo>
                    <a:lnTo>
                      <a:pt x="315" y="984"/>
                    </a:lnTo>
                    <a:lnTo>
                      <a:pt x="336" y="973"/>
                    </a:lnTo>
                    <a:lnTo>
                      <a:pt x="357" y="960"/>
                    </a:lnTo>
                    <a:lnTo>
                      <a:pt x="382" y="946"/>
                    </a:lnTo>
                    <a:lnTo>
                      <a:pt x="405" y="931"/>
                    </a:lnTo>
                    <a:lnTo>
                      <a:pt x="431" y="916"/>
                    </a:lnTo>
                    <a:lnTo>
                      <a:pt x="460" y="900"/>
                    </a:lnTo>
                    <a:lnTo>
                      <a:pt x="488" y="883"/>
                    </a:lnTo>
                    <a:lnTo>
                      <a:pt x="516" y="866"/>
                    </a:lnTo>
                    <a:lnTo>
                      <a:pt x="546" y="847"/>
                    </a:lnTo>
                    <a:lnTo>
                      <a:pt x="576" y="828"/>
                    </a:lnTo>
                    <a:lnTo>
                      <a:pt x="607" y="809"/>
                    </a:lnTo>
                    <a:lnTo>
                      <a:pt x="637" y="790"/>
                    </a:lnTo>
                    <a:lnTo>
                      <a:pt x="667" y="770"/>
                    </a:lnTo>
                    <a:lnTo>
                      <a:pt x="697" y="751"/>
                    </a:lnTo>
                    <a:lnTo>
                      <a:pt x="727" y="731"/>
                    </a:lnTo>
                    <a:lnTo>
                      <a:pt x="756" y="711"/>
                    </a:lnTo>
                    <a:lnTo>
                      <a:pt x="785" y="691"/>
                    </a:lnTo>
                    <a:lnTo>
                      <a:pt x="812" y="672"/>
                    </a:lnTo>
                    <a:lnTo>
                      <a:pt x="839" y="653"/>
                    </a:lnTo>
                    <a:lnTo>
                      <a:pt x="864" y="633"/>
                    </a:lnTo>
                    <a:lnTo>
                      <a:pt x="887" y="615"/>
                    </a:lnTo>
                    <a:lnTo>
                      <a:pt x="909" y="597"/>
                    </a:lnTo>
                    <a:lnTo>
                      <a:pt x="930" y="580"/>
                    </a:lnTo>
                    <a:lnTo>
                      <a:pt x="948" y="563"/>
                    </a:lnTo>
                    <a:lnTo>
                      <a:pt x="964" y="547"/>
                    </a:lnTo>
                    <a:lnTo>
                      <a:pt x="979" y="532"/>
                    </a:lnTo>
                    <a:lnTo>
                      <a:pt x="991" y="518"/>
                    </a:lnTo>
                    <a:lnTo>
                      <a:pt x="1017" y="470"/>
                    </a:lnTo>
                    <a:lnTo>
                      <a:pt x="1036" y="421"/>
                    </a:lnTo>
                    <a:lnTo>
                      <a:pt x="1045" y="373"/>
                    </a:lnTo>
                    <a:lnTo>
                      <a:pt x="1047" y="326"/>
                    </a:lnTo>
                    <a:lnTo>
                      <a:pt x="1042" y="280"/>
                    </a:lnTo>
                    <a:lnTo>
                      <a:pt x="1030" y="235"/>
                    </a:lnTo>
                    <a:lnTo>
                      <a:pt x="1013" y="193"/>
                    </a:lnTo>
                    <a:lnTo>
                      <a:pt x="989" y="154"/>
                    </a:lnTo>
                    <a:lnTo>
                      <a:pt x="960" y="121"/>
                    </a:lnTo>
                    <a:lnTo>
                      <a:pt x="926" y="91"/>
                    </a:lnTo>
                    <a:lnTo>
                      <a:pt x="888" y="66"/>
                    </a:lnTo>
                    <a:lnTo>
                      <a:pt x="846" y="47"/>
                    </a:lnTo>
                    <a:lnTo>
                      <a:pt x="801" y="35"/>
                    </a:lnTo>
                    <a:lnTo>
                      <a:pt x="752" y="30"/>
                    </a:lnTo>
                    <a:lnTo>
                      <a:pt x="701" y="32"/>
                    </a:lnTo>
                    <a:lnTo>
                      <a:pt x="648" y="42"/>
                    </a:lnTo>
                    <a:lnTo>
                      <a:pt x="628" y="48"/>
                    </a:lnTo>
                    <a:lnTo>
                      <a:pt x="608" y="55"/>
                    </a:lnTo>
                    <a:lnTo>
                      <a:pt x="590" y="62"/>
                    </a:lnTo>
                    <a:lnTo>
                      <a:pt x="573" y="69"/>
                    </a:lnTo>
                    <a:lnTo>
                      <a:pt x="557" y="76"/>
                    </a:lnTo>
                    <a:lnTo>
                      <a:pt x="541" y="84"/>
                    </a:lnTo>
                    <a:lnTo>
                      <a:pt x="524" y="93"/>
                    </a:lnTo>
                    <a:lnTo>
                      <a:pt x="508" y="101"/>
                    </a:lnTo>
                    <a:lnTo>
                      <a:pt x="493" y="110"/>
                    </a:lnTo>
                    <a:lnTo>
                      <a:pt x="478" y="121"/>
                    </a:lnTo>
                    <a:lnTo>
                      <a:pt x="462" y="130"/>
                    </a:lnTo>
                    <a:lnTo>
                      <a:pt x="447" y="140"/>
                    </a:lnTo>
                    <a:lnTo>
                      <a:pt x="431" y="152"/>
                    </a:lnTo>
                    <a:lnTo>
                      <a:pt x="415" y="161"/>
                    </a:lnTo>
                    <a:lnTo>
                      <a:pt x="399" y="174"/>
                    </a:lnTo>
                    <a:lnTo>
                      <a:pt x="384" y="186"/>
                    </a:lnTo>
                    <a:lnTo>
                      <a:pt x="361" y="208"/>
                    </a:lnTo>
                    <a:lnTo>
                      <a:pt x="338" y="231"/>
                    </a:lnTo>
                    <a:lnTo>
                      <a:pt x="317" y="255"/>
                    </a:lnTo>
                    <a:lnTo>
                      <a:pt x="294" y="282"/>
                    </a:lnTo>
                    <a:lnTo>
                      <a:pt x="270" y="309"/>
                    </a:lnTo>
                    <a:lnTo>
                      <a:pt x="247" y="337"/>
                    </a:lnTo>
                    <a:lnTo>
                      <a:pt x="224" y="365"/>
                    </a:lnTo>
                    <a:lnTo>
                      <a:pt x="201" y="394"/>
                    </a:lnTo>
                    <a:lnTo>
                      <a:pt x="178" y="422"/>
                    </a:lnTo>
                    <a:lnTo>
                      <a:pt x="155" y="451"/>
                    </a:lnTo>
                    <a:lnTo>
                      <a:pt x="132" y="479"/>
                    </a:lnTo>
                    <a:lnTo>
                      <a:pt x="109" y="506"/>
                    </a:lnTo>
                    <a:lnTo>
                      <a:pt x="84" y="533"/>
                    </a:lnTo>
                    <a:lnTo>
                      <a:pt x="61" y="558"/>
                    </a:lnTo>
                    <a:lnTo>
                      <a:pt x="37" y="581"/>
                    </a:lnTo>
                    <a:lnTo>
                      <a:pt x="13" y="604"/>
                    </a:lnTo>
                    <a:lnTo>
                      <a:pt x="7" y="607"/>
                    </a:lnTo>
                    <a:lnTo>
                      <a:pt x="3" y="603"/>
                    </a:lnTo>
                    <a:lnTo>
                      <a:pt x="0" y="599"/>
                    </a:lnTo>
                    <a:lnTo>
                      <a:pt x="4" y="593"/>
                    </a:lnTo>
                  </a:path>
                </a:pathLst>
              </a:custGeom>
              <a:solidFill>
                <a:schemeClr val="hlink"/>
              </a:solidFill>
              <a:ln w="0">
                <a:solidFill>
                  <a:schemeClr val="hlink"/>
                </a:solidFill>
                <a:prstDash val="solid"/>
                <a:round/>
                <a:headEnd/>
                <a:tailEnd/>
              </a:ln>
            </p:spPr>
            <p:txBody>
              <a:bodyPr/>
              <a:lstStyle/>
              <a:p>
                <a:endParaRPr lang="en-US"/>
              </a:p>
            </p:txBody>
          </p:sp>
          <p:sp>
            <p:nvSpPr>
              <p:cNvPr id="70671" name="Freeform 16"/>
              <p:cNvSpPr>
                <a:spLocks/>
              </p:cNvSpPr>
              <p:nvPr/>
            </p:nvSpPr>
            <p:spPr bwMode="auto">
              <a:xfrm>
                <a:off x="2583" y="1912"/>
                <a:ext cx="298" cy="300"/>
              </a:xfrm>
              <a:custGeom>
                <a:avLst/>
                <a:gdLst>
                  <a:gd name="T0" fmla="*/ 133 w 595"/>
                  <a:gd name="T1" fmla="*/ 7 h 600"/>
                  <a:gd name="T2" fmla="*/ 115 w 595"/>
                  <a:gd name="T3" fmla="*/ 16 h 600"/>
                  <a:gd name="T4" fmla="*/ 99 w 595"/>
                  <a:gd name="T5" fmla="*/ 26 h 600"/>
                  <a:gd name="T6" fmla="*/ 85 w 595"/>
                  <a:gd name="T7" fmla="*/ 37 h 600"/>
                  <a:gd name="T8" fmla="*/ 72 w 595"/>
                  <a:gd name="T9" fmla="*/ 49 h 600"/>
                  <a:gd name="T10" fmla="*/ 61 w 595"/>
                  <a:gd name="T11" fmla="*/ 63 h 600"/>
                  <a:gd name="T12" fmla="*/ 49 w 595"/>
                  <a:gd name="T13" fmla="*/ 79 h 600"/>
                  <a:gd name="T14" fmla="*/ 37 w 595"/>
                  <a:gd name="T15" fmla="*/ 96 h 600"/>
                  <a:gd name="T16" fmla="*/ 24 w 595"/>
                  <a:gd name="T17" fmla="*/ 129 h 600"/>
                  <a:gd name="T18" fmla="*/ 16 w 595"/>
                  <a:gd name="T19" fmla="*/ 174 h 600"/>
                  <a:gd name="T20" fmla="*/ 22 w 595"/>
                  <a:gd name="T21" fmla="*/ 205 h 600"/>
                  <a:gd name="T22" fmla="*/ 35 w 595"/>
                  <a:gd name="T23" fmla="*/ 227 h 600"/>
                  <a:gd name="T24" fmla="*/ 49 w 595"/>
                  <a:gd name="T25" fmla="*/ 245 h 600"/>
                  <a:gd name="T26" fmla="*/ 69 w 595"/>
                  <a:gd name="T27" fmla="*/ 263 h 600"/>
                  <a:gd name="T28" fmla="*/ 94 w 595"/>
                  <a:gd name="T29" fmla="*/ 275 h 600"/>
                  <a:gd name="T30" fmla="*/ 115 w 595"/>
                  <a:gd name="T31" fmla="*/ 280 h 600"/>
                  <a:gd name="T32" fmla="*/ 136 w 595"/>
                  <a:gd name="T33" fmla="*/ 282 h 600"/>
                  <a:gd name="T34" fmla="*/ 156 w 595"/>
                  <a:gd name="T35" fmla="*/ 281 h 600"/>
                  <a:gd name="T36" fmla="*/ 175 w 595"/>
                  <a:gd name="T37" fmla="*/ 276 h 600"/>
                  <a:gd name="T38" fmla="*/ 194 w 595"/>
                  <a:gd name="T39" fmla="*/ 270 h 600"/>
                  <a:gd name="T40" fmla="*/ 212 w 595"/>
                  <a:gd name="T41" fmla="*/ 263 h 600"/>
                  <a:gd name="T42" fmla="*/ 229 w 595"/>
                  <a:gd name="T43" fmla="*/ 255 h 600"/>
                  <a:gd name="T44" fmla="*/ 245 w 595"/>
                  <a:gd name="T45" fmla="*/ 246 h 600"/>
                  <a:gd name="T46" fmla="*/ 261 w 595"/>
                  <a:gd name="T47" fmla="*/ 235 h 600"/>
                  <a:gd name="T48" fmla="*/ 275 w 595"/>
                  <a:gd name="T49" fmla="*/ 223 h 600"/>
                  <a:gd name="T50" fmla="*/ 288 w 595"/>
                  <a:gd name="T51" fmla="*/ 209 h 600"/>
                  <a:gd name="T52" fmla="*/ 296 w 595"/>
                  <a:gd name="T53" fmla="*/ 200 h 600"/>
                  <a:gd name="T54" fmla="*/ 298 w 595"/>
                  <a:gd name="T55" fmla="*/ 201 h 600"/>
                  <a:gd name="T56" fmla="*/ 291 w 595"/>
                  <a:gd name="T57" fmla="*/ 212 h 600"/>
                  <a:gd name="T58" fmla="*/ 277 w 595"/>
                  <a:gd name="T59" fmla="*/ 227 h 600"/>
                  <a:gd name="T60" fmla="*/ 263 w 595"/>
                  <a:gd name="T61" fmla="*/ 241 h 600"/>
                  <a:gd name="T62" fmla="*/ 248 w 595"/>
                  <a:gd name="T63" fmla="*/ 254 h 600"/>
                  <a:gd name="T64" fmla="*/ 233 w 595"/>
                  <a:gd name="T65" fmla="*/ 266 h 600"/>
                  <a:gd name="T66" fmla="*/ 216 w 595"/>
                  <a:gd name="T67" fmla="*/ 276 h 600"/>
                  <a:gd name="T68" fmla="*/ 198 w 595"/>
                  <a:gd name="T69" fmla="*/ 285 h 600"/>
                  <a:gd name="T70" fmla="*/ 179 w 595"/>
                  <a:gd name="T71" fmla="*/ 292 h 600"/>
                  <a:gd name="T72" fmla="*/ 164 w 595"/>
                  <a:gd name="T73" fmla="*/ 296 h 600"/>
                  <a:gd name="T74" fmla="*/ 153 w 595"/>
                  <a:gd name="T75" fmla="*/ 298 h 600"/>
                  <a:gd name="T76" fmla="*/ 142 w 595"/>
                  <a:gd name="T77" fmla="*/ 299 h 600"/>
                  <a:gd name="T78" fmla="*/ 130 w 595"/>
                  <a:gd name="T79" fmla="*/ 300 h 600"/>
                  <a:gd name="T80" fmla="*/ 118 w 595"/>
                  <a:gd name="T81" fmla="*/ 300 h 600"/>
                  <a:gd name="T82" fmla="*/ 106 w 595"/>
                  <a:gd name="T83" fmla="*/ 299 h 600"/>
                  <a:gd name="T84" fmla="*/ 94 w 595"/>
                  <a:gd name="T85" fmla="*/ 297 h 600"/>
                  <a:gd name="T86" fmla="*/ 81 w 595"/>
                  <a:gd name="T87" fmla="*/ 293 h 600"/>
                  <a:gd name="T88" fmla="*/ 62 w 595"/>
                  <a:gd name="T89" fmla="*/ 282 h 600"/>
                  <a:gd name="T90" fmla="*/ 40 w 595"/>
                  <a:gd name="T91" fmla="*/ 261 h 600"/>
                  <a:gd name="T92" fmla="*/ 23 w 595"/>
                  <a:gd name="T93" fmla="*/ 237 h 600"/>
                  <a:gd name="T94" fmla="*/ 8 w 595"/>
                  <a:gd name="T95" fmla="*/ 212 h 600"/>
                  <a:gd name="T96" fmla="*/ 0 w 595"/>
                  <a:gd name="T97" fmla="*/ 188 h 600"/>
                  <a:gd name="T98" fmla="*/ 3 w 595"/>
                  <a:gd name="T99" fmla="*/ 163 h 600"/>
                  <a:gd name="T100" fmla="*/ 7 w 595"/>
                  <a:gd name="T101" fmla="*/ 137 h 600"/>
                  <a:gd name="T102" fmla="*/ 13 w 595"/>
                  <a:gd name="T103" fmla="*/ 111 h 600"/>
                  <a:gd name="T104" fmla="*/ 23 w 595"/>
                  <a:gd name="T105" fmla="*/ 90 h 600"/>
                  <a:gd name="T106" fmla="*/ 37 w 595"/>
                  <a:gd name="T107" fmla="*/ 72 h 600"/>
                  <a:gd name="T108" fmla="*/ 50 w 595"/>
                  <a:gd name="T109" fmla="*/ 56 h 600"/>
                  <a:gd name="T110" fmla="*/ 64 w 595"/>
                  <a:gd name="T111" fmla="*/ 43 h 600"/>
                  <a:gd name="T112" fmla="*/ 78 w 595"/>
                  <a:gd name="T113" fmla="*/ 31 h 600"/>
                  <a:gd name="T114" fmla="*/ 94 w 595"/>
                  <a:gd name="T115" fmla="*/ 21 h 600"/>
                  <a:gd name="T116" fmla="*/ 111 w 595"/>
                  <a:gd name="T117" fmla="*/ 12 h 600"/>
                  <a:gd name="T118" fmla="*/ 131 w 595"/>
                  <a:gd name="T119" fmla="*/ 4 h 600"/>
                  <a:gd name="T120" fmla="*/ 143 w 595"/>
                  <a:gd name="T121" fmla="*/ 0 h 600"/>
                  <a:gd name="T122" fmla="*/ 144 w 595"/>
                  <a:gd name="T123" fmla="*/ 2 h 6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5"/>
                  <a:gd name="T187" fmla="*/ 0 h 600"/>
                  <a:gd name="T188" fmla="*/ 595 w 595"/>
                  <a:gd name="T189" fmla="*/ 600 h 6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5" h="600">
                    <a:moveTo>
                      <a:pt x="284" y="7"/>
                    </a:moveTo>
                    <a:lnTo>
                      <a:pt x="265" y="15"/>
                    </a:lnTo>
                    <a:lnTo>
                      <a:pt x="246" y="23"/>
                    </a:lnTo>
                    <a:lnTo>
                      <a:pt x="229" y="32"/>
                    </a:lnTo>
                    <a:lnTo>
                      <a:pt x="212" y="41"/>
                    </a:lnTo>
                    <a:lnTo>
                      <a:pt x="198" y="52"/>
                    </a:lnTo>
                    <a:lnTo>
                      <a:pt x="183" y="62"/>
                    </a:lnTo>
                    <a:lnTo>
                      <a:pt x="169" y="74"/>
                    </a:lnTo>
                    <a:lnTo>
                      <a:pt x="157" y="85"/>
                    </a:lnTo>
                    <a:lnTo>
                      <a:pt x="144" y="99"/>
                    </a:lnTo>
                    <a:lnTo>
                      <a:pt x="132" y="113"/>
                    </a:lnTo>
                    <a:lnTo>
                      <a:pt x="121" y="127"/>
                    </a:lnTo>
                    <a:lnTo>
                      <a:pt x="109" y="143"/>
                    </a:lnTo>
                    <a:lnTo>
                      <a:pt x="98" y="159"/>
                    </a:lnTo>
                    <a:lnTo>
                      <a:pt x="85" y="176"/>
                    </a:lnTo>
                    <a:lnTo>
                      <a:pt x="74" y="193"/>
                    </a:lnTo>
                    <a:lnTo>
                      <a:pt x="61" y="213"/>
                    </a:lnTo>
                    <a:lnTo>
                      <a:pt x="47" y="257"/>
                    </a:lnTo>
                    <a:lnTo>
                      <a:pt x="37" y="303"/>
                    </a:lnTo>
                    <a:lnTo>
                      <a:pt x="31" y="348"/>
                    </a:lnTo>
                    <a:lnTo>
                      <a:pt x="30" y="388"/>
                    </a:lnTo>
                    <a:lnTo>
                      <a:pt x="43" y="411"/>
                    </a:lnTo>
                    <a:lnTo>
                      <a:pt x="56" y="433"/>
                    </a:lnTo>
                    <a:lnTo>
                      <a:pt x="69" y="454"/>
                    </a:lnTo>
                    <a:lnTo>
                      <a:pt x="83" y="472"/>
                    </a:lnTo>
                    <a:lnTo>
                      <a:pt x="98" y="491"/>
                    </a:lnTo>
                    <a:lnTo>
                      <a:pt x="116" y="508"/>
                    </a:lnTo>
                    <a:lnTo>
                      <a:pt x="138" y="525"/>
                    </a:lnTo>
                    <a:lnTo>
                      <a:pt x="165" y="541"/>
                    </a:lnTo>
                    <a:lnTo>
                      <a:pt x="187" y="549"/>
                    </a:lnTo>
                    <a:lnTo>
                      <a:pt x="207" y="555"/>
                    </a:lnTo>
                    <a:lnTo>
                      <a:pt x="229" y="560"/>
                    </a:lnTo>
                    <a:lnTo>
                      <a:pt x="251" y="563"/>
                    </a:lnTo>
                    <a:lnTo>
                      <a:pt x="272" y="564"/>
                    </a:lnTo>
                    <a:lnTo>
                      <a:pt x="293" y="563"/>
                    </a:lnTo>
                    <a:lnTo>
                      <a:pt x="312" y="561"/>
                    </a:lnTo>
                    <a:lnTo>
                      <a:pt x="331" y="557"/>
                    </a:lnTo>
                    <a:lnTo>
                      <a:pt x="350" y="552"/>
                    </a:lnTo>
                    <a:lnTo>
                      <a:pt x="369" y="546"/>
                    </a:lnTo>
                    <a:lnTo>
                      <a:pt x="388" y="540"/>
                    </a:lnTo>
                    <a:lnTo>
                      <a:pt x="405" y="533"/>
                    </a:lnTo>
                    <a:lnTo>
                      <a:pt x="424" y="526"/>
                    </a:lnTo>
                    <a:lnTo>
                      <a:pt x="441" y="518"/>
                    </a:lnTo>
                    <a:lnTo>
                      <a:pt x="457" y="510"/>
                    </a:lnTo>
                    <a:lnTo>
                      <a:pt x="473" y="502"/>
                    </a:lnTo>
                    <a:lnTo>
                      <a:pt x="489" y="492"/>
                    </a:lnTo>
                    <a:lnTo>
                      <a:pt x="506" y="482"/>
                    </a:lnTo>
                    <a:lnTo>
                      <a:pt x="521" y="471"/>
                    </a:lnTo>
                    <a:lnTo>
                      <a:pt x="534" y="459"/>
                    </a:lnTo>
                    <a:lnTo>
                      <a:pt x="549" y="447"/>
                    </a:lnTo>
                    <a:lnTo>
                      <a:pt x="562" y="433"/>
                    </a:lnTo>
                    <a:lnTo>
                      <a:pt x="576" y="418"/>
                    </a:lnTo>
                    <a:lnTo>
                      <a:pt x="589" y="402"/>
                    </a:lnTo>
                    <a:lnTo>
                      <a:pt x="591" y="401"/>
                    </a:lnTo>
                    <a:lnTo>
                      <a:pt x="594" y="401"/>
                    </a:lnTo>
                    <a:lnTo>
                      <a:pt x="595" y="403"/>
                    </a:lnTo>
                    <a:lnTo>
                      <a:pt x="594" y="406"/>
                    </a:lnTo>
                    <a:lnTo>
                      <a:pt x="582" y="424"/>
                    </a:lnTo>
                    <a:lnTo>
                      <a:pt x="568" y="439"/>
                    </a:lnTo>
                    <a:lnTo>
                      <a:pt x="554" y="455"/>
                    </a:lnTo>
                    <a:lnTo>
                      <a:pt x="540" y="469"/>
                    </a:lnTo>
                    <a:lnTo>
                      <a:pt x="526" y="482"/>
                    </a:lnTo>
                    <a:lnTo>
                      <a:pt x="511" y="496"/>
                    </a:lnTo>
                    <a:lnTo>
                      <a:pt x="496" y="509"/>
                    </a:lnTo>
                    <a:lnTo>
                      <a:pt x="481" y="520"/>
                    </a:lnTo>
                    <a:lnTo>
                      <a:pt x="465" y="531"/>
                    </a:lnTo>
                    <a:lnTo>
                      <a:pt x="448" y="541"/>
                    </a:lnTo>
                    <a:lnTo>
                      <a:pt x="432" y="552"/>
                    </a:lnTo>
                    <a:lnTo>
                      <a:pt x="413" y="560"/>
                    </a:lnTo>
                    <a:lnTo>
                      <a:pt x="396" y="569"/>
                    </a:lnTo>
                    <a:lnTo>
                      <a:pt x="377" y="576"/>
                    </a:lnTo>
                    <a:lnTo>
                      <a:pt x="358" y="583"/>
                    </a:lnTo>
                    <a:lnTo>
                      <a:pt x="337" y="588"/>
                    </a:lnTo>
                    <a:lnTo>
                      <a:pt x="327" y="591"/>
                    </a:lnTo>
                    <a:lnTo>
                      <a:pt x="318" y="593"/>
                    </a:lnTo>
                    <a:lnTo>
                      <a:pt x="306" y="595"/>
                    </a:lnTo>
                    <a:lnTo>
                      <a:pt x="295" y="597"/>
                    </a:lnTo>
                    <a:lnTo>
                      <a:pt x="283" y="598"/>
                    </a:lnTo>
                    <a:lnTo>
                      <a:pt x="272" y="599"/>
                    </a:lnTo>
                    <a:lnTo>
                      <a:pt x="260" y="600"/>
                    </a:lnTo>
                    <a:lnTo>
                      <a:pt x="248" y="600"/>
                    </a:lnTo>
                    <a:lnTo>
                      <a:pt x="236" y="599"/>
                    </a:lnTo>
                    <a:lnTo>
                      <a:pt x="223" y="599"/>
                    </a:lnTo>
                    <a:lnTo>
                      <a:pt x="211" y="598"/>
                    </a:lnTo>
                    <a:lnTo>
                      <a:pt x="199" y="595"/>
                    </a:lnTo>
                    <a:lnTo>
                      <a:pt x="187" y="593"/>
                    </a:lnTo>
                    <a:lnTo>
                      <a:pt x="175" y="590"/>
                    </a:lnTo>
                    <a:lnTo>
                      <a:pt x="162" y="586"/>
                    </a:lnTo>
                    <a:lnTo>
                      <a:pt x="151" y="582"/>
                    </a:lnTo>
                    <a:lnTo>
                      <a:pt x="124" y="563"/>
                    </a:lnTo>
                    <a:lnTo>
                      <a:pt x="100" y="544"/>
                    </a:lnTo>
                    <a:lnTo>
                      <a:pt x="79" y="522"/>
                    </a:lnTo>
                    <a:lnTo>
                      <a:pt x="61" y="499"/>
                    </a:lnTo>
                    <a:lnTo>
                      <a:pt x="45" y="474"/>
                    </a:lnTo>
                    <a:lnTo>
                      <a:pt x="31" y="449"/>
                    </a:lnTo>
                    <a:lnTo>
                      <a:pt x="15" y="424"/>
                    </a:lnTo>
                    <a:lnTo>
                      <a:pt x="0" y="398"/>
                    </a:lnTo>
                    <a:lnTo>
                      <a:pt x="0" y="377"/>
                    </a:lnTo>
                    <a:lnTo>
                      <a:pt x="1" y="352"/>
                    </a:lnTo>
                    <a:lnTo>
                      <a:pt x="5" y="327"/>
                    </a:lnTo>
                    <a:lnTo>
                      <a:pt x="8" y="301"/>
                    </a:lnTo>
                    <a:lnTo>
                      <a:pt x="13" y="274"/>
                    </a:lnTo>
                    <a:lnTo>
                      <a:pt x="18" y="248"/>
                    </a:lnTo>
                    <a:lnTo>
                      <a:pt x="25" y="222"/>
                    </a:lnTo>
                    <a:lnTo>
                      <a:pt x="33" y="199"/>
                    </a:lnTo>
                    <a:lnTo>
                      <a:pt x="46" y="180"/>
                    </a:lnTo>
                    <a:lnTo>
                      <a:pt x="60" y="161"/>
                    </a:lnTo>
                    <a:lnTo>
                      <a:pt x="73" y="144"/>
                    </a:lnTo>
                    <a:lnTo>
                      <a:pt x="85" y="128"/>
                    </a:lnTo>
                    <a:lnTo>
                      <a:pt x="100" y="113"/>
                    </a:lnTo>
                    <a:lnTo>
                      <a:pt x="113" y="99"/>
                    </a:lnTo>
                    <a:lnTo>
                      <a:pt x="127" y="86"/>
                    </a:lnTo>
                    <a:lnTo>
                      <a:pt x="140" y="74"/>
                    </a:lnTo>
                    <a:lnTo>
                      <a:pt x="155" y="63"/>
                    </a:lnTo>
                    <a:lnTo>
                      <a:pt x="172" y="53"/>
                    </a:lnTo>
                    <a:lnTo>
                      <a:pt x="188" y="43"/>
                    </a:lnTo>
                    <a:lnTo>
                      <a:pt x="205" y="33"/>
                    </a:lnTo>
                    <a:lnTo>
                      <a:pt x="222" y="24"/>
                    </a:lnTo>
                    <a:lnTo>
                      <a:pt x="242" y="16"/>
                    </a:lnTo>
                    <a:lnTo>
                      <a:pt x="261" y="8"/>
                    </a:lnTo>
                    <a:lnTo>
                      <a:pt x="282" y="0"/>
                    </a:lnTo>
                    <a:lnTo>
                      <a:pt x="286" y="0"/>
                    </a:lnTo>
                    <a:lnTo>
                      <a:pt x="287" y="1"/>
                    </a:lnTo>
                    <a:lnTo>
                      <a:pt x="287" y="5"/>
                    </a:lnTo>
                    <a:lnTo>
                      <a:pt x="284" y="7"/>
                    </a:lnTo>
                    <a:close/>
                  </a:path>
                </a:pathLst>
              </a:custGeom>
              <a:solidFill>
                <a:schemeClr val="hlink"/>
              </a:solidFill>
              <a:ln w="9525">
                <a:solidFill>
                  <a:schemeClr val="hlink"/>
                </a:solidFill>
                <a:round/>
                <a:headEnd/>
                <a:tailEnd/>
              </a:ln>
            </p:spPr>
            <p:txBody>
              <a:bodyPr/>
              <a:lstStyle/>
              <a:p>
                <a:endParaRPr lang="en-US"/>
              </a:p>
            </p:txBody>
          </p:sp>
          <p:sp>
            <p:nvSpPr>
              <p:cNvPr id="70672" name="Freeform 17"/>
              <p:cNvSpPr>
                <a:spLocks/>
              </p:cNvSpPr>
              <p:nvPr/>
            </p:nvSpPr>
            <p:spPr bwMode="auto">
              <a:xfrm>
                <a:off x="2583" y="1912"/>
                <a:ext cx="298" cy="300"/>
              </a:xfrm>
              <a:custGeom>
                <a:avLst/>
                <a:gdLst>
                  <a:gd name="T0" fmla="*/ 133 w 595"/>
                  <a:gd name="T1" fmla="*/ 7 h 600"/>
                  <a:gd name="T2" fmla="*/ 115 w 595"/>
                  <a:gd name="T3" fmla="*/ 16 h 600"/>
                  <a:gd name="T4" fmla="*/ 99 w 595"/>
                  <a:gd name="T5" fmla="*/ 26 h 600"/>
                  <a:gd name="T6" fmla="*/ 85 w 595"/>
                  <a:gd name="T7" fmla="*/ 37 h 600"/>
                  <a:gd name="T8" fmla="*/ 72 w 595"/>
                  <a:gd name="T9" fmla="*/ 49 h 600"/>
                  <a:gd name="T10" fmla="*/ 61 w 595"/>
                  <a:gd name="T11" fmla="*/ 63 h 600"/>
                  <a:gd name="T12" fmla="*/ 49 w 595"/>
                  <a:gd name="T13" fmla="*/ 79 h 600"/>
                  <a:gd name="T14" fmla="*/ 37 w 595"/>
                  <a:gd name="T15" fmla="*/ 96 h 600"/>
                  <a:gd name="T16" fmla="*/ 24 w 595"/>
                  <a:gd name="T17" fmla="*/ 129 h 600"/>
                  <a:gd name="T18" fmla="*/ 16 w 595"/>
                  <a:gd name="T19" fmla="*/ 174 h 600"/>
                  <a:gd name="T20" fmla="*/ 22 w 595"/>
                  <a:gd name="T21" fmla="*/ 205 h 600"/>
                  <a:gd name="T22" fmla="*/ 35 w 595"/>
                  <a:gd name="T23" fmla="*/ 227 h 600"/>
                  <a:gd name="T24" fmla="*/ 49 w 595"/>
                  <a:gd name="T25" fmla="*/ 245 h 600"/>
                  <a:gd name="T26" fmla="*/ 69 w 595"/>
                  <a:gd name="T27" fmla="*/ 263 h 600"/>
                  <a:gd name="T28" fmla="*/ 94 w 595"/>
                  <a:gd name="T29" fmla="*/ 275 h 600"/>
                  <a:gd name="T30" fmla="*/ 115 w 595"/>
                  <a:gd name="T31" fmla="*/ 280 h 600"/>
                  <a:gd name="T32" fmla="*/ 136 w 595"/>
                  <a:gd name="T33" fmla="*/ 282 h 600"/>
                  <a:gd name="T34" fmla="*/ 156 w 595"/>
                  <a:gd name="T35" fmla="*/ 281 h 600"/>
                  <a:gd name="T36" fmla="*/ 175 w 595"/>
                  <a:gd name="T37" fmla="*/ 276 h 600"/>
                  <a:gd name="T38" fmla="*/ 194 w 595"/>
                  <a:gd name="T39" fmla="*/ 270 h 600"/>
                  <a:gd name="T40" fmla="*/ 212 w 595"/>
                  <a:gd name="T41" fmla="*/ 263 h 600"/>
                  <a:gd name="T42" fmla="*/ 229 w 595"/>
                  <a:gd name="T43" fmla="*/ 255 h 600"/>
                  <a:gd name="T44" fmla="*/ 245 w 595"/>
                  <a:gd name="T45" fmla="*/ 246 h 600"/>
                  <a:gd name="T46" fmla="*/ 261 w 595"/>
                  <a:gd name="T47" fmla="*/ 235 h 600"/>
                  <a:gd name="T48" fmla="*/ 275 w 595"/>
                  <a:gd name="T49" fmla="*/ 223 h 600"/>
                  <a:gd name="T50" fmla="*/ 288 w 595"/>
                  <a:gd name="T51" fmla="*/ 209 h 600"/>
                  <a:gd name="T52" fmla="*/ 296 w 595"/>
                  <a:gd name="T53" fmla="*/ 200 h 600"/>
                  <a:gd name="T54" fmla="*/ 298 w 595"/>
                  <a:gd name="T55" fmla="*/ 201 h 600"/>
                  <a:gd name="T56" fmla="*/ 291 w 595"/>
                  <a:gd name="T57" fmla="*/ 212 h 600"/>
                  <a:gd name="T58" fmla="*/ 277 w 595"/>
                  <a:gd name="T59" fmla="*/ 227 h 600"/>
                  <a:gd name="T60" fmla="*/ 263 w 595"/>
                  <a:gd name="T61" fmla="*/ 241 h 600"/>
                  <a:gd name="T62" fmla="*/ 248 w 595"/>
                  <a:gd name="T63" fmla="*/ 254 h 600"/>
                  <a:gd name="T64" fmla="*/ 233 w 595"/>
                  <a:gd name="T65" fmla="*/ 266 h 600"/>
                  <a:gd name="T66" fmla="*/ 216 w 595"/>
                  <a:gd name="T67" fmla="*/ 276 h 600"/>
                  <a:gd name="T68" fmla="*/ 198 w 595"/>
                  <a:gd name="T69" fmla="*/ 285 h 600"/>
                  <a:gd name="T70" fmla="*/ 179 w 595"/>
                  <a:gd name="T71" fmla="*/ 292 h 600"/>
                  <a:gd name="T72" fmla="*/ 164 w 595"/>
                  <a:gd name="T73" fmla="*/ 296 h 600"/>
                  <a:gd name="T74" fmla="*/ 153 w 595"/>
                  <a:gd name="T75" fmla="*/ 298 h 600"/>
                  <a:gd name="T76" fmla="*/ 142 w 595"/>
                  <a:gd name="T77" fmla="*/ 299 h 600"/>
                  <a:gd name="T78" fmla="*/ 130 w 595"/>
                  <a:gd name="T79" fmla="*/ 300 h 600"/>
                  <a:gd name="T80" fmla="*/ 118 w 595"/>
                  <a:gd name="T81" fmla="*/ 300 h 600"/>
                  <a:gd name="T82" fmla="*/ 106 w 595"/>
                  <a:gd name="T83" fmla="*/ 299 h 600"/>
                  <a:gd name="T84" fmla="*/ 94 w 595"/>
                  <a:gd name="T85" fmla="*/ 297 h 600"/>
                  <a:gd name="T86" fmla="*/ 81 w 595"/>
                  <a:gd name="T87" fmla="*/ 293 h 600"/>
                  <a:gd name="T88" fmla="*/ 62 w 595"/>
                  <a:gd name="T89" fmla="*/ 282 h 600"/>
                  <a:gd name="T90" fmla="*/ 40 w 595"/>
                  <a:gd name="T91" fmla="*/ 261 h 600"/>
                  <a:gd name="T92" fmla="*/ 23 w 595"/>
                  <a:gd name="T93" fmla="*/ 237 h 600"/>
                  <a:gd name="T94" fmla="*/ 8 w 595"/>
                  <a:gd name="T95" fmla="*/ 212 h 600"/>
                  <a:gd name="T96" fmla="*/ 0 w 595"/>
                  <a:gd name="T97" fmla="*/ 188 h 600"/>
                  <a:gd name="T98" fmla="*/ 3 w 595"/>
                  <a:gd name="T99" fmla="*/ 163 h 600"/>
                  <a:gd name="T100" fmla="*/ 7 w 595"/>
                  <a:gd name="T101" fmla="*/ 137 h 600"/>
                  <a:gd name="T102" fmla="*/ 13 w 595"/>
                  <a:gd name="T103" fmla="*/ 111 h 600"/>
                  <a:gd name="T104" fmla="*/ 23 w 595"/>
                  <a:gd name="T105" fmla="*/ 90 h 600"/>
                  <a:gd name="T106" fmla="*/ 37 w 595"/>
                  <a:gd name="T107" fmla="*/ 72 h 600"/>
                  <a:gd name="T108" fmla="*/ 50 w 595"/>
                  <a:gd name="T109" fmla="*/ 56 h 600"/>
                  <a:gd name="T110" fmla="*/ 64 w 595"/>
                  <a:gd name="T111" fmla="*/ 43 h 600"/>
                  <a:gd name="T112" fmla="*/ 78 w 595"/>
                  <a:gd name="T113" fmla="*/ 31 h 600"/>
                  <a:gd name="T114" fmla="*/ 94 w 595"/>
                  <a:gd name="T115" fmla="*/ 21 h 600"/>
                  <a:gd name="T116" fmla="*/ 111 w 595"/>
                  <a:gd name="T117" fmla="*/ 12 h 600"/>
                  <a:gd name="T118" fmla="*/ 131 w 595"/>
                  <a:gd name="T119" fmla="*/ 4 h 600"/>
                  <a:gd name="T120" fmla="*/ 143 w 595"/>
                  <a:gd name="T121" fmla="*/ 0 h 600"/>
                  <a:gd name="T122" fmla="*/ 144 w 595"/>
                  <a:gd name="T123" fmla="*/ 2 h 6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5"/>
                  <a:gd name="T187" fmla="*/ 0 h 600"/>
                  <a:gd name="T188" fmla="*/ 595 w 595"/>
                  <a:gd name="T189" fmla="*/ 600 h 6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5" h="600">
                    <a:moveTo>
                      <a:pt x="284" y="7"/>
                    </a:moveTo>
                    <a:lnTo>
                      <a:pt x="265" y="15"/>
                    </a:lnTo>
                    <a:lnTo>
                      <a:pt x="246" y="23"/>
                    </a:lnTo>
                    <a:lnTo>
                      <a:pt x="229" y="32"/>
                    </a:lnTo>
                    <a:lnTo>
                      <a:pt x="212" y="41"/>
                    </a:lnTo>
                    <a:lnTo>
                      <a:pt x="198" y="52"/>
                    </a:lnTo>
                    <a:lnTo>
                      <a:pt x="183" y="62"/>
                    </a:lnTo>
                    <a:lnTo>
                      <a:pt x="169" y="74"/>
                    </a:lnTo>
                    <a:lnTo>
                      <a:pt x="157" y="85"/>
                    </a:lnTo>
                    <a:lnTo>
                      <a:pt x="144" y="99"/>
                    </a:lnTo>
                    <a:lnTo>
                      <a:pt x="132" y="113"/>
                    </a:lnTo>
                    <a:lnTo>
                      <a:pt x="121" y="127"/>
                    </a:lnTo>
                    <a:lnTo>
                      <a:pt x="109" y="143"/>
                    </a:lnTo>
                    <a:lnTo>
                      <a:pt x="98" y="159"/>
                    </a:lnTo>
                    <a:lnTo>
                      <a:pt x="85" y="176"/>
                    </a:lnTo>
                    <a:lnTo>
                      <a:pt x="74" y="193"/>
                    </a:lnTo>
                    <a:lnTo>
                      <a:pt x="61" y="213"/>
                    </a:lnTo>
                    <a:lnTo>
                      <a:pt x="47" y="257"/>
                    </a:lnTo>
                    <a:lnTo>
                      <a:pt x="37" y="303"/>
                    </a:lnTo>
                    <a:lnTo>
                      <a:pt x="31" y="348"/>
                    </a:lnTo>
                    <a:lnTo>
                      <a:pt x="30" y="388"/>
                    </a:lnTo>
                    <a:lnTo>
                      <a:pt x="43" y="411"/>
                    </a:lnTo>
                    <a:lnTo>
                      <a:pt x="56" y="433"/>
                    </a:lnTo>
                    <a:lnTo>
                      <a:pt x="69" y="454"/>
                    </a:lnTo>
                    <a:lnTo>
                      <a:pt x="83" y="472"/>
                    </a:lnTo>
                    <a:lnTo>
                      <a:pt x="98" y="491"/>
                    </a:lnTo>
                    <a:lnTo>
                      <a:pt x="116" y="508"/>
                    </a:lnTo>
                    <a:lnTo>
                      <a:pt x="138" y="525"/>
                    </a:lnTo>
                    <a:lnTo>
                      <a:pt x="165" y="541"/>
                    </a:lnTo>
                    <a:lnTo>
                      <a:pt x="187" y="549"/>
                    </a:lnTo>
                    <a:lnTo>
                      <a:pt x="207" y="555"/>
                    </a:lnTo>
                    <a:lnTo>
                      <a:pt x="229" y="560"/>
                    </a:lnTo>
                    <a:lnTo>
                      <a:pt x="251" y="563"/>
                    </a:lnTo>
                    <a:lnTo>
                      <a:pt x="272" y="564"/>
                    </a:lnTo>
                    <a:lnTo>
                      <a:pt x="293" y="563"/>
                    </a:lnTo>
                    <a:lnTo>
                      <a:pt x="312" y="561"/>
                    </a:lnTo>
                    <a:lnTo>
                      <a:pt x="331" y="557"/>
                    </a:lnTo>
                    <a:lnTo>
                      <a:pt x="350" y="552"/>
                    </a:lnTo>
                    <a:lnTo>
                      <a:pt x="369" y="546"/>
                    </a:lnTo>
                    <a:lnTo>
                      <a:pt x="388" y="540"/>
                    </a:lnTo>
                    <a:lnTo>
                      <a:pt x="405" y="533"/>
                    </a:lnTo>
                    <a:lnTo>
                      <a:pt x="424" y="526"/>
                    </a:lnTo>
                    <a:lnTo>
                      <a:pt x="441" y="518"/>
                    </a:lnTo>
                    <a:lnTo>
                      <a:pt x="457" y="510"/>
                    </a:lnTo>
                    <a:lnTo>
                      <a:pt x="473" y="502"/>
                    </a:lnTo>
                    <a:lnTo>
                      <a:pt x="489" y="492"/>
                    </a:lnTo>
                    <a:lnTo>
                      <a:pt x="506" y="482"/>
                    </a:lnTo>
                    <a:lnTo>
                      <a:pt x="521" y="471"/>
                    </a:lnTo>
                    <a:lnTo>
                      <a:pt x="534" y="459"/>
                    </a:lnTo>
                    <a:lnTo>
                      <a:pt x="549" y="447"/>
                    </a:lnTo>
                    <a:lnTo>
                      <a:pt x="562" y="433"/>
                    </a:lnTo>
                    <a:lnTo>
                      <a:pt x="576" y="418"/>
                    </a:lnTo>
                    <a:lnTo>
                      <a:pt x="589" y="402"/>
                    </a:lnTo>
                    <a:lnTo>
                      <a:pt x="591" y="401"/>
                    </a:lnTo>
                    <a:lnTo>
                      <a:pt x="594" y="401"/>
                    </a:lnTo>
                    <a:lnTo>
                      <a:pt x="595" y="403"/>
                    </a:lnTo>
                    <a:lnTo>
                      <a:pt x="594" y="406"/>
                    </a:lnTo>
                    <a:lnTo>
                      <a:pt x="582" y="424"/>
                    </a:lnTo>
                    <a:lnTo>
                      <a:pt x="568" y="439"/>
                    </a:lnTo>
                    <a:lnTo>
                      <a:pt x="554" y="455"/>
                    </a:lnTo>
                    <a:lnTo>
                      <a:pt x="540" y="469"/>
                    </a:lnTo>
                    <a:lnTo>
                      <a:pt x="526" y="482"/>
                    </a:lnTo>
                    <a:lnTo>
                      <a:pt x="511" y="496"/>
                    </a:lnTo>
                    <a:lnTo>
                      <a:pt x="496" y="509"/>
                    </a:lnTo>
                    <a:lnTo>
                      <a:pt x="481" y="520"/>
                    </a:lnTo>
                    <a:lnTo>
                      <a:pt x="465" y="531"/>
                    </a:lnTo>
                    <a:lnTo>
                      <a:pt x="448" y="541"/>
                    </a:lnTo>
                    <a:lnTo>
                      <a:pt x="432" y="552"/>
                    </a:lnTo>
                    <a:lnTo>
                      <a:pt x="413" y="560"/>
                    </a:lnTo>
                    <a:lnTo>
                      <a:pt x="396" y="569"/>
                    </a:lnTo>
                    <a:lnTo>
                      <a:pt x="377" y="576"/>
                    </a:lnTo>
                    <a:lnTo>
                      <a:pt x="358" y="583"/>
                    </a:lnTo>
                    <a:lnTo>
                      <a:pt x="337" y="588"/>
                    </a:lnTo>
                    <a:lnTo>
                      <a:pt x="327" y="591"/>
                    </a:lnTo>
                    <a:lnTo>
                      <a:pt x="318" y="593"/>
                    </a:lnTo>
                    <a:lnTo>
                      <a:pt x="306" y="595"/>
                    </a:lnTo>
                    <a:lnTo>
                      <a:pt x="295" y="597"/>
                    </a:lnTo>
                    <a:lnTo>
                      <a:pt x="283" y="598"/>
                    </a:lnTo>
                    <a:lnTo>
                      <a:pt x="272" y="599"/>
                    </a:lnTo>
                    <a:lnTo>
                      <a:pt x="260" y="600"/>
                    </a:lnTo>
                    <a:lnTo>
                      <a:pt x="248" y="600"/>
                    </a:lnTo>
                    <a:lnTo>
                      <a:pt x="236" y="599"/>
                    </a:lnTo>
                    <a:lnTo>
                      <a:pt x="223" y="599"/>
                    </a:lnTo>
                    <a:lnTo>
                      <a:pt x="211" y="598"/>
                    </a:lnTo>
                    <a:lnTo>
                      <a:pt x="199" y="595"/>
                    </a:lnTo>
                    <a:lnTo>
                      <a:pt x="187" y="593"/>
                    </a:lnTo>
                    <a:lnTo>
                      <a:pt x="175" y="590"/>
                    </a:lnTo>
                    <a:lnTo>
                      <a:pt x="162" y="586"/>
                    </a:lnTo>
                    <a:lnTo>
                      <a:pt x="151" y="582"/>
                    </a:lnTo>
                    <a:lnTo>
                      <a:pt x="124" y="563"/>
                    </a:lnTo>
                    <a:lnTo>
                      <a:pt x="100" y="544"/>
                    </a:lnTo>
                    <a:lnTo>
                      <a:pt x="79" y="522"/>
                    </a:lnTo>
                    <a:lnTo>
                      <a:pt x="61" y="499"/>
                    </a:lnTo>
                    <a:lnTo>
                      <a:pt x="45" y="474"/>
                    </a:lnTo>
                    <a:lnTo>
                      <a:pt x="31" y="449"/>
                    </a:lnTo>
                    <a:lnTo>
                      <a:pt x="15" y="424"/>
                    </a:lnTo>
                    <a:lnTo>
                      <a:pt x="0" y="398"/>
                    </a:lnTo>
                    <a:lnTo>
                      <a:pt x="0" y="377"/>
                    </a:lnTo>
                    <a:lnTo>
                      <a:pt x="1" y="352"/>
                    </a:lnTo>
                    <a:lnTo>
                      <a:pt x="5" y="327"/>
                    </a:lnTo>
                    <a:lnTo>
                      <a:pt x="8" y="301"/>
                    </a:lnTo>
                    <a:lnTo>
                      <a:pt x="13" y="274"/>
                    </a:lnTo>
                    <a:lnTo>
                      <a:pt x="18" y="248"/>
                    </a:lnTo>
                    <a:lnTo>
                      <a:pt x="25" y="222"/>
                    </a:lnTo>
                    <a:lnTo>
                      <a:pt x="33" y="199"/>
                    </a:lnTo>
                    <a:lnTo>
                      <a:pt x="46" y="180"/>
                    </a:lnTo>
                    <a:lnTo>
                      <a:pt x="60" y="161"/>
                    </a:lnTo>
                    <a:lnTo>
                      <a:pt x="73" y="144"/>
                    </a:lnTo>
                    <a:lnTo>
                      <a:pt x="85" y="128"/>
                    </a:lnTo>
                    <a:lnTo>
                      <a:pt x="100" y="113"/>
                    </a:lnTo>
                    <a:lnTo>
                      <a:pt x="113" y="99"/>
                    </a:lnTo>
                    <a:lnTo>
                      <a:pt x="127" y="86"/>
                    </a:lnTo>
                    <a:lnTo>
                      <a:pt x="140" y="74"/>
                    </a:lnTo>
                    <a:lnTo>
                      <a:pt x="155" y="63"/>
                    </a:lnTo>
                    <a:lnTo>
                      <a:pt x="172" y="53"/>
                    </a:lnTo>
                    <a:lnTo>
                      <a:pt x="188" y="43"/>
                    </a:lnTo>
                    <a:lnTo>
                      <a:pt x="205" y="33"/>
                    </a:lnTo>
                    <a:lnTo>
                      <a:pt x="222" y="24"/>
                    </a:lnTo>
                    <a:lnTo>
                      <a:pt x="242" y="16"/>
                    </a:lnTo>
                    <a:lnTo>
                      <a:pt x="261" y="8"/>
                    </a:lnTo>
                    <a:lnTo>
                      <a:pt x="282" y="0"/>
                    </a:lnTo>
                    <a:lnTo>
                      <a:pt x="286" y="0"/>
                    </a:lnTo>
                    <a:lnTo>
                      <a:pt x="287" y="1"/>
                    </a:lnTo>
                    <a:lnTo>
                      <a:pt x="287" y="5"/>
                    </a:lnTo>
                    <a:lnTo>
                      <a:pt x="284" y="7"/>
                    </a:lnTo>
                  </a:path>
                </a:pathLst>
              </a:custGeom>
              <a:solidFill>
                <a:schemeClr val="hlink"/>
              </a:solidFill>
              <a:ln w="0">
                <a:solidFill>
                  <a:schemeClr val="hlink"/>
                </a:solidFill>
                <a:prstDash val="solid"/>
                <a:round/>
                <a:headEnd/>
                <a:tailEnd/>
              </a:ln>
            </p:spPr>
            <p:txBody>
              <a:bodyPr/>
              <a:lstStyle/>
              <a:p>
                <a:endParaRPr lang="en-US"/>
              </a:p>
            </p:txBody>
          </p:sp>
          <p:sp>
            <p:nvSpPr>
              <p:cNvPr id="70673" name="Freeform 18"/>
              <p:cNvSpPr>
                <a:spLocks/>
              </p:cNvSpPr>
              <p:nvPr/>
            </p:nvSpPr>
            <p:spPr bwMode="auto">
              <a:xfrm>
                <a:off x="3472" y="1673"/>
                <a:ext cx="221" cy="136"/>
              </a:xfrm>
              <a:custGeom>
                <a:avLst/>
                <a:gdLst>
                  <a:gd name="T0" fmla="*/ 5 w 441"/>
                  <a:gd name="T1" fmla="*/ 0 h 273"/>
                  <a:gd name="T2" fmla="*/ 15 w 441"/>
                  <a:gd name="T3" fmla="*/ 3 h 273"/>
                  <a:gd name="T4" fmla="*/ 26 w 441"/>
                  <a:gd name="T5" fmla="*/ 7 h 273"/>
                  <a:gd name="T6" fmla="*/ 35 w 441"/>
                  <a:gd name="T7" fmla="*/ 11 h 273"/>
                  <a:gd name="T8" fmla="*/ 44 w 441"/>
                  <a:gd name="T9" fmla="*/ 15 h 273"/>
                  <a:gd name="T10" fmla="*/ 53 w 441"/>
                  <a:gd name="T11" fmla="*/ 19 h 273"/>
                  <a:gd name="T12" fmla="*/ 61 w 441"/>
                  <a:gd name="T13" fmla="*/ 24 h 273"/>
                  <a:gd name="T14" fmla="*/ 69 w 441"/>
                  <a:gd name="T15" fmla="*/ 28 h 273"/>
                  <a:gd name="T16" fmla="*/ 78 w 441"/>
                  <a:gd name="T17" fmla="*/ 33 h 273"/>
                  <a:gd name="T18" fmla="*/ 86 w 441"/>
                  <a:gd name="T19" fmla="*/ 38 h 273"/>
                  <a:gd name="T20" fmla="*/ 94 w 441"/>
                  <a:gd name="T21" fmla="*/ 43 h 273"/>
                  <a:gd name="T22" fmla="*/ 103 w 441"/>
                  <a:gd name="T23" fmla="*/ 48 h 273"/>
                  <a:gd name="T24" fmla="*/ 111 w 441"/>
                  <a:gd name="T25" fmla="*/ 53 h 273"/>
                  <a:gd name="T26" fmla="*/ 120 w 441"/>
                  <a:gd name="T27" fmla="*/ 59 h 273"/>
                  <a:gd name="T28" fmla="*/ 129 w 441"/>
                  <a:gd name="T29" fmla="*/ 64 h 273"/>
                  <a:gd name="T30" fmla="*/ 139 w 441"/>
                  <a:gd name="T31" fmla="*/ 69 h 273"/>
                  <a:gd name="T32" fmla="*/ 148 w 441"/>
                  <a:gd name="T33" fmla="*/ 75 h 273"/>
                  <a:gd name="T34" fmla="*/ 158 w 441"/>
                  <a:gd name="T35" fmla="*/ 81 h 273"/>
                  <a:gd name="T36" fmla="*/ 168 w 441"/>
                  <a:gd name="T37" fmla="*/ 87 h 273"/>
                  <a:gd name="T38" fmla="*/ 177 w 441"/>
                  <a:gd name="T39" fmla="*/ 93 h 273"/>
                  <a:gd name="T40" fmla="*/ 185 w 441"/>
                  <a:gd name="T41" fmla="*/ 99 h 273"/>
                  <a:gd name="T42" fmla="*/ 194 w 441"/>
                  <a:gd name="T43" fmla="*/ 106 h 273"/>
                  <a:gd name="T44" fmla="*/ 202 w 441"/>
                  <a:gd name="T45" fmla="*/ 113 h 273"/>
                  <a:gd name="T46" fmla="*/ 211 w 441"/>
                  <a:gd name="T47" fmla="*/ 120 h 273"/>
                  <a:gd name="T48" fmla="*/ 220 w 441"/>
                  <a:gd name="T49" fmla="*/ 127 h 273"/>
                  <a:gd name="T50" fmla="*/ 221 w 441"/>
                  <a:gd name="T51" fmla="*/ 130 h 273"/>
                  <a:gd name="T52" fmla="*/ 220 w 441"/>
                  <a:gd name="T53" fmla="*/ 134 h 273"/>
                  <a:gd name="T54" fmla="*/ 217 w 441"/>
                  <a:gd name="T55" fmla="*/ 136 h 273"/>
                  <a:gd name="T56" fmla="*/ 214 w 441"/>
                  <a:gd name="T57" fmla="*/ 136 h 273"/>
                  <a:gd name="T58" fmla="*/ 205 w 441"/>
                  <a:gd name="T59" fmla="*/ 129 h 273"/>
                  <a:gd name="T60" fmla="*/ 197 w 441"/>
                  <a:gd name="T61" fmla="*/ 123 h 273"/>
                  <a:gd name="T62" fmla="*/ 188 w 441"/>
                  <a:gd name="T63" fmla="*/ 116 h 273"/>
                  <a:gd name="T64" fmla="*/ 179 w 441"/>
                  <a:gd name="T65" fmla="*/ 110 h 273"/>
                  <a:gd name="T66" fmla="*/ 171 w 441"/>
                  <a:gd name="T67" fmla="*/ 103 h 273"/>
                  <a:gd name="T68" fmla="*/ 162 w 441"/>
                  <a:gd name="T69" fmla="*/ 97 h 273"/>
                  <a:gd name="T70" fmla="*/ 153 w 441"/>
                  <a:gd name="T71" fmla="*/ 91 h 273"/>
                  <a:gd name="T72" fmla="*/ 143 w 441"/>
                  <a:gd name="T73" fmla="*/ 86 h 273"/>
                  <a:gd name="T74" fmla="*/ 133 w 441"/>
                  <a:gd name="T75" fmla="*/ 81 h 273"/>
                  <a:gd name="T76" fmla="*/ 124 w 441"/>
                  <a:gd name="T77" fmla="*/ 75 h 273"/>
                  <a:gd name="T78" fmla="*/ 115 w 441"/>
                  <a:gd name="T79" fmla="*/ 69 h 273"/>
                  <a:gd name="T80" fmla="*/ 106 w 441"/>
                  <a:gd name="T81" fmla="*/ 64 h 273"/>
                  <a:gd name="T82" fmla="*/ 98 w 441"/>
                  <a:gd name="T83" fmla="*/ 58 h 273"/>
                  <a:gd name="T84" fmla="*/ 90 w 441"/>
                  <a:gd name="T85" fmla="*/ 53 h 273"/>
                  <a:gd name="T86" fmla="*/ 82 w 441"/>
                  <a:gd name="T87" fmla="*/ 47 h 273"/>
                  <a:gd name="T88" fmla="*/ 74 w 441"/>
                  <a:gd name="T89" fmla="*/ 42 h 273"/>
                  <a:gd name="T90" fmla="*/ 67 w 441"/>
                  <a:gd name="T91" fmla="*/ 37 h 273"/>
                  <a:gd name="T92" fmla="*/ 59 w 441"/>
                  <a:gd name="T93" fmla="*/ 32 h 273"/>
                  <a:gd name="T94" fmla="*/ 50 w 441"/>
                  <a:gd name="T95" fmla="*/ 27 h 273"/>
                  <a:gd name="T96" fmla="*/ 42 w 441"/>
                  <a:gd name="T97" fmla="*/ 23 h 273"/>
                  <a:gd name="T98" fmla="*/ 33 w 441"/>
                  <a:gd name="T99" fmla="*/ 18 h 273"/>
                  <a:gd name="T100" fmla="*/ 23 w 441"/>
                  <a:gd name="T101" fmla="*/ 14 h 273"/>
                  <a:gd name="T102" fmla="*/ 14 w 441"/>
                  <a:gd name="T103" fmla="*/ 10 h 273"/>
                  <a:gd name="T104" fmla="*/ 3 w 441"/>
                  <a:gd name="T105" fmla="*/ 7 h 273"/>
                  <a:gd name="T106" fmla="*/ 1 w 441"/>
                  <a:gd name="T107" fmla="*/ 5 h 273"/>
                  <a:gd name="T108" fmla="*/ 0 w 441"/>
                  <a:gd name="T109" fmla="*/ 2 h 273"/>
                  <a:gd name="T110" fmla="*/ 2 w 441"/>
                  <a:gd name="T111" fmla="*/ 0 h 273"/>
                  <a:gd name="T112" fmla="*/ 5 w 441"/>
                  <a:gd name="T113" fmla="*/ 0 h 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1"/>
                  <a:gd name="T172" fmla="*/ 0 h 273"/>
                  <a:gd name="T173" fmla="*/ 441 w 441"/>
                  <a:gd name="T174" fmla="*/ 273 h 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1" h="273">
                    <a:moveTo>
                      <a:pt x="9" y="0"/>
                    </a:moveTo>
                    <a:lnTo>
                      <a:pt x="30" y="7"/>
                    </a:lnTo>
                    <a:lnTo>
                      <a:pt x="51" y="14"/>
                    </a:lnTo>
                    <a:lnTo>
                      <a:pt x="69" y="22"/>
                    </a:lnTo>
                    <a:lnTo>
                      <a:pt x="88" y="30"/>
                    </a:lnTo>
                    <a:lnTo>
                      <a:pt x="105" y="38"/>
                    </a:lnTo>
                    <a:lnTo>
                      <a:pt x="122" y="48"/>
                    </a:lnTo>
                    <a:lnTo>
                      <a:pt x="138" y="57"/>
                    </a:lnTo>
                    <a:lnTo>
                      <a:pt x="156" y="67"/>
                    </a:lnTo>
                    <a:lnTo>
                      <a:pt x="172" y="77"/>
                    </a:lnTo>
                    <a:lnTo>
                      <a:pt x="188" y="86"/>
                    </a:lnTo>
                    <a:lnTo>
                      <a:pt x="205" y="97"/>
                    </a:lnTo>
                    <a:lnTo>
                      <a:pt x="222" y="107"/>
                    </a:lnTo>
                    <a:lnTo>
                      <a:pt x="240" y="118"/>
                    </a:lnTo>
                    <a:lnTo>
                      <a:pt x="257" y="129"/>
                    </a:lnTo>
                    <a:lnTo>
                      <a:pt x="277" y="139"/>
                    </a:lnTo>
                    <a:lnTo>
                      <a:pt x="296" y="151"/>
                    </a:lnTo>
                    <a:lnTo>
                      <a:pt x="316" y="162"/>
                    </a:lnTo>
                    <a:lnTo>
                      <a:pt x="335" y="174"/>
                    </a:lnTo>
                    <a:lnTo>
                      <a:pt x="353" y="186"/>
                    </a:lnTo>
                    <a:lnTo>
                      <a:pt x="370" y="199"/>
                    </a:lnTo>
                    <a:lnTo>
                      <a:pt x="387" y="213"/>
                    </a:lnTo>
                    <a:lnTo>
                      <a:pt x="403" y="227"/>
                    </a:lnTo>
                    <a:lnTo>
                      <a:pt x="421" y="241"/>
                    </a:lnTo>
                    <a:lnTo>
                      <a:pt x="439" y="254"/>
                    </a:lnTo>
                    <a:lnTo>
                      <a:pt x="441" y="260"/>
                    </a:lnTo>
                    <a:lnTo>
                      <a:pt x="439" y="268"/>
                    </a:lnTo>
                    <a:lnTo>
                      <a:pt x="434" y="273"/>
                    </a:lnTo>
                    <a:lnTo>
                      <a:pt x="428" y="273"/>
                    </a:lnTo>
                    <a:lnTo>
                      <a:pt x="410" y="259"/>
                    </a:lnTo>
                    <a:lnTo>
                      <a:pt x="393" y="246"/>
                    </a:lnTo>
                    <a:lnTo>
                      <a:pt x="376" y="232"/>
                    </a:lnTo>
                    <a:lnTo>
                      <a:pt x="358" y="220"/>
                    </a:lnTo>
                    <a:lnTo>
                      <a:pt x="341" y="207"/>
                    </a:lnTo>
                    <a:lnTo>
                      <a:pt x="324" y="194"/>
                    </a:lnTo>
                    <a:lnTo>
                      <a:pt x="305" y="183"/>
                    </a:lnTo>
                    <a:lnTo>
                      <a:pt x="286" y="173"/>
                    </a:lnTo>
                    <a:lnTo>
                      <a:pt x="266" y="162"/>
                    </a:lnTo>
                    <a:lnTo>
                      <a:pt x="248" y="151"/>
                    </a:lnTo>
                    <a:lnTo>
                      <a:pt x="229" y="139"/>
                    </a:lnTo>
                    <a:lnTo>
                      <a:pt x="212" y="129"/>
                    </a:lnTo>
                    <a:lnTo>
                      <a:pt x="196" y="117"/>
                    </a:lnTo>
                    <a:lnTo>
                      <a:pt x="180" y="107"/>
                    </a:lnTo>
                    <a:lnTo>
                      <a:pt x="164" y="95"/>
                    </a:lnTo>
                    <a:lnTo>
                      <a:pt x="148" y="84"/>
                    </a:lnTo>
                    <a:lnTo>
                      <a:pt x="133" y="75"/>
                    </a:lnTo>
                    <a:lnTo>
                      <a:pt x="117" y="65"/>
                    </a:lnTo>
                    <a:lnTo>
                      <a:pt x="99" y="55"/>
                    </a:lnTo>
                    <a:lnTo>
                      <a:pt x="83" y="46"/>
                    </a:lnTo>
                    <a:lnTo>
                      <a:pt x="65" y="37"/>
                    </a:lnTo>
                    <a:lnTo>
                      <a:pt x="46" y="29"/>
                    </a:lnTo>
                    <a:lnTo>
                      <a:pt x="27" y="21"/>
                    </a:lnTo>
                    <a:lnTo>
                      <a:pt x="6" y="14"/>
                    </a:lnTo>
                    <a:lnTo>
                      <a:pt x="1" y="10"/>
                    </a:lnTo>
                    <a:lnTo>
                      <a:pt x="0" y="4"/>
                    </a:lnTo>
                    <a:lnTo>
                      <a:pt x="4" y="0"/>
                    </a:lnTo>
                    <a:lnTo>
                      <a:pt x="9" y="0"/>
                    </a:lnTo>
                    <a:close/>
                  </a:path>
                </a:pathLst>
              </a:custGeom>
              <a:solidFill>
                <a:schemeClr val="hlink"/>
              </a:solidFill>
              <a:ln w="9525">
                <a:solidFill>
                  <a:schemeClr val="hlink"/>
                </a:solidFill>
                <a:round/>
                <a:headEnd/>
                <a:tailEnd/>
              </a:ln>
            </p:spPr>
            <p:txBody>
              <a:bodyPr/>
              <a:lstStyle/>
              <a:p>
                <a:endParaRPr lang="en-US"/>
              </a:p>
            </p:txBody>
          </p:sp>
          <p:sp>
            <p:nvSpPr>
              <p:cNvPr id="70674" name="Freeform 19"/>
              <p:cNvSpPr>
                <a:spLocks/>
              </p:cNvSpPr>
              <p:nvPr/>
            </p:nvSpPr>
            <p:spPr bwMode="auto">
              <a:xfrm>
                <a:off x="3472" y="1673"/>
                <a:ext cx="221" cy="136"/>
              </a:xfrm>
              <a:custGeom>
                <a:avLst/>
                <a:gdLst>
                  <a:gd name="T0" fmla="*/ 5 w 441"/>
                  <a:gd name="T1" fmla="*/ 0 h 273"/>
                  <a:gd name="T2" fmla="*/ 15 w 441"/>
                  <a:gd name="T3" fmla="*/ 3 h 273"/>
                  <a:gd name="T4" fmla="*/ 26 w 441"/>
                  <a:gd name="T5" fmla="*/ 7 h 273"/>
                  <a:gd name="T6" fmla="*/ 35 w 441"/>
                  <a:gd name="T7" fmla="*/ 11 h 273"/>
                  <a:gd name="T8" fmla="*/ 44 w 441"/>
                  <a:gd name="T9" fmla="*/ 15 h 273"/>
                  <a:gd name="T10" fmla="*/ 53 w 441"/>
                  <a:gd name="T11" fmla="*/ 19 h 273"/>
                  <a:gd name="T12" fmla="*/ 61 w 441"/>
                  <a:gd name="T13" fmla="*/ 24 h 273"/>
                  <a:gd name="T14" fmla="*/ 69 w 441"/>
                  <a:gd name="T15" fmla="*/ 28 h 273"/>
                  <a:gd name="T16" fmla="*/ 78 w 441"/>
                  <a:gd name="T17" fmla="*/ 33 h 273"/>
                  <a:gd name="T18" fmla="*/ 86 w 441"/>
                  <a:gd name="T19" fmla="*/ 38 h 273"/>
                  <a:gd name="T20" fmla="*/ 94 w 441"/>
                  <a:gd name="T21" fmla="*/ 43 h 273"/>
                  <a:gd name="T22" fmla="*/ 103 w 441"/>
                  <a:gd name="T23" fmla="*/ 48 h 273"/>
                  <a:gd name="T24" fmla="*/ 111 w 441"/>
                  <a:gd name="T25" fmla="*/ 53 h 273"/>
                  <a:gd name="T26" fmla="*/ 120 w 441"/>
                  <a:gd name="T27" fmla="*/ 59 h 273"/>
                  <a:gd name="T28" fmla="*/ 129 w 441"/>
                  <a:gd name="T29" fmla="*/ 64 h 273"/>
                  <a:gd name="T30" fmla="*/ 139 w 441"/>
                  <a:gd name="T31" fmla="*/ 69 h 273"/>
                  <a:gd name="T32" fmla="*/ 148 w 441"/>
                  <a:gd name="T33" fmla="*/ 75 h 273"/>
                  <a:gd name="T34" fmla="*/ 158 w 441"/>
                  <a:gd name="T35" fmla="*/ 81 h 273"/>
                  <a:gd name="T36" fmla="*/ 168 w 441"/>
                  <a:gd name="T37" fmla="*/ 87 h 273"/>
                  <a:gd name="T38" fmla="*/ 177 w 441"/>
                  <a:gd name="T39" fmla="*/ 93 h 273"/>
                  <a:gd name="T40" fmla="*/ 185 w 441"/>
                  <a:gd name="T41" fmla="*/ 99 h 273"/>
                  <a:gd name="T42" fmla="*/ 194 w 441"/>
                  <a:gd name="T43" fmla="*/ 106 h 273"/>
                  <a:gd name="T44" fmla="*/ 202 w 441"/>
                  <a:gd name="T45" fmla="*/ 113 h 273"/>
                  <a:gd name="T46" fmla="*/ 211 w 441"/>
                  <a:gd name="T47" fmla="*/ 120 h 273"/>
                  <a:gd name="T48" fmla="*/ 220 w 441"/>
                  <a:gd name="T49" fmla="*/ 127 h 273"/>
                  <a:gd name="T50" fmla="*/ 221 w 441"/>
                  <a:gd name="T51" fmla="*/ 130 h 273"/>
                  <a:gd name="T52" fmla="*/ 220 w 441"/>
                  <a:gd name="T53" fmla="*/ 134 h 273"/>
                  <a:gd name="T54" fmla="*/ 217 w 441"/>
                  <a:gd name="T55" fmla="*/ 136 h 273"/>
                  <a:gd name="T56" fmla="*/ 214 w 441"/>
                  <a:gd name="T57" fmla="*/ 136 h 273"/>
                  <a:gd name="T58" fmla="*/ 205 w 441"/>
                  <a:gd name="T59" fmla="*/ 129 h 273"/>
                  <a:gd name="T60" fmla="*/ 197 w 441"/>
                  <a:gd name="T61" fmla="*/ 123 h 273"/>
                  <a:gd name="T62" fmla="*/ 188 w 441"/>
                  <a:gd name="T63" fmla="*/ 116 h 273"/>
                  <a:gd name="T64" fmla="*/ 179 w 441"/>
                  <a:gd name="T65" fmla="*/ 110 h 273"/>
                  <a:gd name="T66" fmla="*/ 171 w 441"/>
                  <a:gd name="T67" fmla="*/ 103 h 273"/>
                  <a:gd name="T68" fmla="*/ 162 w 441"/>
                  <a:gd name="T69" fmla="*/ 97 h 273"/>
                  <a:gd name="T70" fmla="*/ 153 w 441"/>
                  <a:gd name="T71" fmla="*/ 91 h 273"/>
                  <a:gd name="T72" fmla="*/ 143 w 441"/>
                  <a:gd name="T73" fmla="*/ 86 h 273"/>
                  <a:gd name="T74" fmla="*/ 133 w 441"/>
                  <a:gd name="T75" fmla="*/ 81 h 273"/>
                  <a:gd name="T76" fmla="*/ 124 w 441"/>
                  <a:gd name="T77" fmla="*/ 75 h 273"/>
                  <a:gd name="T78" fmla="*/ 115 w 441"/>
                  <a:gd name="T79" fmla="*/ 69 h 273"/>
                  <a:gd name="T80" fmla="*/ 106 w 441"/>
                  <a:gd name="T81" fmla="*/ 64 h 273"/>
                  <a:gd name="T82" fmla="*/ 98 w 441"/>
                  <a:gd name="T83" fmla="*/ 58 h 273"/>
                  <a:gd name="T84" fmla="*/ 90 w 441"/>
                  <a:gd name="T85" fmla="*/ 53 h 273"/>
                  <a:gd name="T86" fmla="*/ 82 w 441"/>
                  <a:gd name="T87" fmla="*/ 47 h 273"/>
                  <a:gd name="T88" fmla="*/ 74 w 441"/>
                  <a:gd name="T89" fmla="*/ 42 h 273"/>
                  <a:gd name="T90" fmla="*/ 67 w 441"/>
                  <a:gd name="T91" fmla="*/ 37 h 273"/>
                  <a:gd name="T92" fmla="*/ 59 w 441"/>
                  <a:gd name="T93" fmla="*/ 32 h 273"/>
                  <a:gd name="T94" fmla="*/ 50 w 441"/>
                  <a:gd name="T95" fmla="*/ 27 h 273"/>
                  <a:gd name="T96" fmla="*/ 42 w 441"/>
                  <a:gd name="T97" fmla="*/ 23 h 273"/>
                  <a:gd name="T98" fmla="*/ 33 w 441"/>
                  <a:gd name="T99" fmla="*/ 18 h 273"/>
                  <a:gd name="T100" fmla="*/ 23 w 441"/>
                  <a:gd name="T101" fmla="*/ 14 h 273"/>
                  <a:gd name="T102" fmla="*/ 14 w 441"/>
                  <a:gd name="T103" fmla="*/ 10 h 273"/>
                  <a:gd name="T104" fmla="*/ 3 w 441"/>
                  <a:gd name="T105" fmla="*/ 7 h 273"/>
                  <a:gd name="T106" fmla="*/ 1 w 441"/>
                  <a:gd name="T107" fmla="*/ 5 h 273"/>
                  <a:gd name="T108" fmla="*/ 0 w 441"/>
                  <a:gd name="T109" fmla="*/ 2 h 273"/>
                  <a:gd name="T110" fmla="*/ 2 w 441"/>
                  <a:gd name="T111" fmla="*/ 0 h 273"/>
                  <a:gd name="T112" fmla="*/ 5 w 441"/>
                  <a:gd name="T113" fmla="*/ 0 h 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1"/>
                  <a:gd name="T172" fmla="*/ 0 h 273"/>
                  <a:gd name="T173" fmla="*/ 441 w 441"/>
                  <a:gd name="T174" fmla="*/ 273 h 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1" h="273">
                    <a:moveTo>
                      <a:pt x="9" y="0"/>
                    </a:moveTo>
                    <a:lnTo>
                      <a:pt x="30" y="7"/>
                    </a:lnTo>
                    <a:lnTo>
                      <a:pt x="51" y="14"/>
                    </a:lnTo>
                    <a:lnTo>
                      <a:pt x="69" y="22"/>
                    </a:lnTo>
                    <a:lnTo>
                      <a:pt x="88" y="30"/>
                    </a:lnTo>
                    <a:lnTo>
                      <a:pt x="105" y="38"/>
                    </a:lnTo>
                    <a:lnTo>
                      <a:pt x="122" y="48"/>
                    </a:lnTo>
                    <a:lnTo>
                      <a:pt x="138" y="57"/>
                    </a:lnTo>
                    <a:lnTo>
                      <a:pt x="156" y="67"/>
                    </a:lnTo>
                    <a:lnTo>
                      <a:pt x="172" y="77"/>
                    </a:lnTo>
                    <a:lnTo>
                      <a:pt x="188" y="86"/>
                    </a:lnTo>
                    <a:lnTo>
                      <a:pt x="205" y="97"/>
                    </a:lnTo>
                    <a:lnTo>
                      <a:pt x="222" y="107"/>
                    </a:lnTo>
                    <a:lnTo>
                      <a:pt x="240" y="118"/>
                    </a:lnTo>
                    <a:lnTo>
                      <a:pt x="257" y="129"/>
                    </a:lnTo>
                    <a:lnTo>
                      <a:pt x="277" y="139"/>
                    </a:lnTo>
                    <a:lnTo>
                      <a:pt x="296" y="151"/>
                    </a:lnTo>
                    <a:lnTo>
                      <a:pt x="316" y="162"/>
                    </a:lnTo>
                    <a:lnTo>
                      <a:pt x="335" y="174"/>
                    </a:lnTo>
                    <a:lnTo>
                      <a:pt x="353" y="186"/>
                    </a:lnTo>
                    <a:lnTo>
                      <a:pt x="370" y="199"/>
                    </a:lnTo>
                    <a:lnTo>
                      <a:pt x="387" y="213"/>
                    </a:lnTo>
                    <a:lnTo>
                      <a:pt x="403" y="227"/>
                    </a:lnTo>
                    <a:lnTo>
                      <a:pt x="421" y="241"/>
                    </a:lnTo>
                    <a:lnTo>
                      <a:pt x="439" y="254"/>
                    </a:lnTo>
                    <a:lnTo>
                      <a:pt x="441" y="260"/>
                    </a:lnTo>
                    <a:lnTo>
                      <a:pt x="439" y="268"/>
                    </a:lnTo>
                    <a:lnTo>
                      <a:pt x="434" y="273"/>
                    </a:lnTo>
                    <a:lnTo>
                      <a:pt x="428" y="273"/>
                    </a:lnTo>
                    <a:lnTo>
                      <a:pt x="410" y="259"/>
                    </a:lnTo>
                    <a:lnTo>
                      <a:pt x="393" y="246"/>
                    </a:lnTo>
                    <a:lnTo>
                      <a:pt x="376" y="232"/>
                    </a:lnTo>
                    <a:lnTo>
                      <a:pt x="358" y="220"/>
                    </a:lnTo>
                    <a:lnTo>
                      <a:pt x="341" y="207"/>
                    </a:lnTo>
                    <a:lnTo>
                      <a:pt x="324" y="194"/>
                    </a:lnTo>
                    <a:lnTo>
                      <a:pt x="305" y="183"/>
                    </a:lnTo>
                    <a:lnTo>
                      <a:pt x="286" y="173"/>
                    </a:lnTo>
                    <a:lnTo>
                      <a:pt x="266" y="162"/>
                    </a:lnTo>
                    <a:lnTo>
                      <a:pt x="248" y="151"/>
                    </a:lnTo>
                    <a:lnTo>
                      <a:pt x="229" y="139"/>
                    </a:lnTo>
                    <a:lnTo>
                      <a:pt x="212" y="129"/>
                    </a:lnTo>
                    <a:lnTo>
                      <a:pt x="196" y="117"/>
                    </a:lnTo>
                    <a:lnTo>
                      <a:pt x="180" y="107"/>
                    </a:lnTo>
                    <a:lnTo>
                      <a:pt x="164" y="95"/>
                    </a:lnTo>
                    <a:lnTo>
                      <a:pt x="148" y="84"/>
                    </a:lnTo>
                    <a:lnTo>
                      <a:pt x="133" y="75"/>
                    </a:lnTo>
                    <a:lnTo>
                      <a:pt x="117" y="65"/>
                    </a:lnTo>
                    <a:lnTo>
                      <a:pt x="99" y="55"/>
                    </a:lnTo>
                    <a:lnTo>
                      <a:pt x="83" y="46"/>
                    </a:lnTo>
                    <a:lnTo>
                      <a:pt x="65" y="37"/>
                    </a:lnTo>
                    <a:lnTo>
                      <a:pt x="46" y="29"/>
                    </a:lnTo>
                    <a:lnTo>
                      <a:pt x="27" y="21"/>
                    </a:lnTo>
                    <a:lnTo>
                      <a:pt x="6" y="14"/>
                    </a:lnTo>
                    <a:lnTo>
                      <a:pt x="1" y="10"/>
                    </a:lnTo>
                    <a:lnTo>
                      <a:pt x="0" y="4"/>
                    </a:lnTo>
                    <a:lnTo>
                      <a:pt x="4" y="0"/>
                    </a:lnTo>
                    <a:lnTo>
                      <a:pt x="9" y="0"/>
                    </a:lnTo>
                  </a:path>
                </a:pathLst>
              </a:custGeom>
              <a:solidFill>
                <a:schemeClr val="hlink"/>
              </a:solidFill>
              <a:ln w="0">
                <a:solidFill>
                  <a:schemeClr val="hlink"/>
                </a:solidFill>
                <a:prstDash val="solid"/>
                <a:round/>
                <a:headEnd/>
                <a:tailEnd/>
              </a:ln>
            </p:spPr>
            <p:txBody>
              <a:bodyPr/>
              <a:lstStyle/>
              <a:p>
                <a:endParaRPr lang="en-US"/>
              </a:p>
            </p:txBody>
          </p:sp>
          <p:sp>
            <p:nvSpPr>
              <p:cNvPr id="70675" name="Freeform 20"/>
              <p:cNvSpPr>
                <a:spLocks/>
              </p:cNvSpPr>
              <p:nvPr/>
            </p:nvSpPr>
            <p:spPr bwMode="auto">
              <a:xfrm>
                <a:off x="3386" y="1683"/>
                <a:ext cx="299" cy="295"/>
              </a:xfrm>
              <a:custGeom>
                <a:avLst/>
                <a:gdLst>
                  <a:gd name="T0" fmla="*/ 66 w 597"/>
                  <a:gd name="T1" fmla="*/ 18 h 590"/>
                  <a:gd name="T2" fmla="*/ 44 w 597"/>
                  <a:gd name="T3" fmla="*/ 48 h 590"/>
                  <a:gd name="T4" fmla="*/ 30 w 597"/>
                  <a:gd name="T5" fmla="*/ 81 h 590"/>
                  <a:gd name="T6" fmla="*/ 20 w 597"/>
                  <a:gd name="T7" fmla="*/ 119 h 590"/>
                  <a:gd name="T8" fmla="*/ 16 w 597"/>
                  <a:gd name="T9" fmla="*/ 153 h 590"/>
                  <a:gd name="T10" fmla="*/ 19 w 597"/>
                  <a:gd name="T11" fmla="*/ 176 h 590"/>
                  <a:gd name="T12" fmla="*/ 24 w 597"/>
                  <a:gd name="T13" fmla="*/ 198 h 590"/>
                  <a:gd name="T14" fmla="*/ 30 w 597"/>
                  <a:gd name="T15" fmla="*/ 219 h 590"/>
                  <a:gd name="T16" fmla="*/ 44 w 597"/>
                  <a:gd name="T17" fmla="*/ 236 h 590"/>
                  <a:gd name="T18" fmla="*/ 65 w 597"/>
                  <a:gd name="T19" fmla="*/ 250 h 590"/>
                  <a:gd name="T20" fmla="*/ 85 w 597"/>
                  <a:gd name="T21" fmla="*/ 263 h 590"/>
                  <a:gd name="T22" fmla="*/ 110 w 597"/>
                  <a:gd name="T23" fmla="*/ 271 h 590"/>
                  <a:gd name="T24" fmla="*/ 137 w 597"/>
                  <a:gd name="T25" fmla="*/ 273 h 590"/>
                  <a:gd name="T26" fmla="*/ 158 w 597"/>
                  <a:gd name="T27" fmla="*/ 271 h 590"/>
                  <a:gd name="T28" fmla="*/ 179 w 597"/>
                  <a:gd name="T29" fmla="*/ 264 h 590"/>
                  <a:gd name="T30" fmla="*/ 197 w 597"/>
                  <a:gd name="T31" fmla="*/ 255 h 590"/>
                  <a:gd name="T32" fmla="*/ 221 w 597"/>
                  <a:gd name="T33" fmla="*/ 237 h 590"/>
                  <a:gd name="T34" fmla="*/ 249 w 597"/>
                  <a:gd name="T35" fmla="*/ 211 h 590"/>
                  <a:gd name="T36" fmla="*/ 272 w 597"/>
                  <a:gd name="T37" fmla="*/ 182 h 590"/>
                  <a:gd name="T38" fmla="*/ 289 w 597"/>
                  <a:gd name="T39" fmla="*/ 149 h 590"/>
                  <a:gd name="T40" fmla="*/ 297 w 597"/>
                  <a:gd name="T41" fmla="*/ 129 h 590"/>
                  <a:gd name="T42" fmla="*/ 299 w 597"/>
                  <a:gd name="T43" fmla="*/ 129 h 590"/>
                  <a:gd name="T44" fmla="*/ 293 w 597"/>
                  <a:gd name="T45" fmla="*/ 151 h 590"/>
                  <a:gd name="T46" fmla="*/ 278 w 597"/>
                  <a:gd name="T47" fmla="*/ 188 h 590"/>
                  <a:gd name="T48" fmla="*/ 257 w 597"/>
                  <a:gd name="T49" fmla="*/ 220 h 590"/>
                  <a:gd name="T50" fmla="*/ 230 w 597"/>
                  <a:gd name="T51" fmla="*/ 250 h 590"/>
                  <a:gd name="T52" fmla="*/ 206 w 597"/>
                  <a:gd name="T53" fmla="*/ 270 h 590"/>
                  <a:gd name="T54" fmla="*/ 185 w 597"/>
                  <a:gd name="T55" fmla="*/ 281 h 590"/>
                  <a:gd name="T56" fmla="*/ 163 w 597"/>
                  <a:gd name="T57" fmla="*/ 290 h 590"/>
                  <a:gd name="T58" fmla="*/ 139 w 597"/>
                  <a:gd name="T59" fmla="*/ 295 h 590"/>
                  <a:gd name="T60" fmla="*/ 118 w 597"/>
                  <a:gd name="T61" fmla="*/ 294 h 590"/>
                  <a:gd name="T62" fmla="*/ 102 w 597"/>
                  <a:gd name="T63" fmla="*/ 290 h 590"/>
                  <a:gd name="T64" fmla="*/ 88 w 597"/>
                  <a:gd name="T65" fmla="*/ 284 h 590"/>
                  <a:gd name="T66" fmla="*/ 75 w 597"/>
                  <a:gd name="T67" fmla="*/ 277 h 590"/>
                  <a:gd name="T68" fmla="*/ 63 w 597"/>
                  <a:gd name="T69" fmla="*/ 269 h 590"/>
                  <a:gd name="T70" fmla="*/ 51 w 597"/>
                  <a:gd name="T71" fmla="*/ 261 h 590"/>
                  <a:gd name="T72" fmla="*/ 40 w 597"/>
                  <a:gd name="T73" fmla="*/ 252 h 590"/>
                  <a:gd name="T74" fmla="*/ 28 w 597"/>
                  <a:gd name="T75" fmla="*/ 242 h 590"/>
                  <a:gd name="T76" fmla="*/ 18 w 597"/>
                  <a:gd name="T77" fmla="*/ 228 h 590"/>
                  <a:gd name="T78" fmla="*/ 10 w 597"/>
                  <a:gd name="T79" fmla="*/ 204 h 590"/>
                  <a:gd name="T80" fmla="*/ 5 w 597"/>
                  <a:gd name="T81" fmla="*/ 178 h 590"/>
                  <a:gd name="T82" fmla="*/ 1 w 597"/>
                  <a:gd name="T83" fmla="*/ 152 h 590"/>
                  <a:gd name="T84" fmla="*/ 5 w 597"/>
                  <a:gd name="T85" fmla="*/ 117 h 590"/>
                  <a:gd name="T86" fmla="*/ 18 w 597"/>
                  <a:gd name="T87" fmla="*/ 78 h 590"/>
                  <a:gd name="T88" fmla="*/ 36 w 597"/>
                  <a:gd name="T89" fmla="*/ 45 h 590"/>
                  <a:gd name="T90" fmla="*/ 62 w 597"/>
                  <a:gd name="T91" fmla="*/ 15 h 590"/>
                  <a:gd name="T92" fmla="*/ 80 w 597"/>
                  <a:gd name="T93" fmla="*/ 0 h 590"/>
                  <a:gd name="T94" fmla="*/ 81 w 597"/>
                  <a:gd name="T95" fmla="*/ 2 h 5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7"/>
                  <a:gd name="T145" fmla="*/ 0 h 590"/>
                  <a:gd name="T146" fmla="*/ 597 w 597"/>
                  <a:gd name="T147" fmla="*/ 590 h 5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7" h="590">
                    <a:moveTo>
                      <a:pt x="161" y="7"/>
                    </a:moveTo>
                    <a:lnTo>
                      <a:pt x="131" y="36"/>
                    </a:lnTo>
                    <a:lnTo>
                      <a:pt x="107" y="65"/>
                    </a:lnTo>
                    <a:lnTo>
                      <a:pt x="87" y="96"/>
                    </a:lnTo>
                    <a:lnTo>
                      <a:pt x="72" y="128"/>
                    </a:lnTo>
                    <a:lnTo>
                      <a:pt x="59" y="162"/>
                    </a:lnTo>
                    <a:lnTo>
                      <a:pt x="49" y="198"/>
                    </a:lnTo>
                    <a:lnTo>
                      <a:pt x="40" y="239"/>
                    </a:lnTo>
                    <a:lnTo>
                      <a:pt x="31" y="283"/>
                    </a:lnTo>
                    <a:lnTo>
                      <a:pt x="32" y="306"/>
                    </a:lnTo>
                    <a:lnTo>
                      <a:pt x="34" y="329"/>
                    </a:lnTo>
                    <a:lnTo>
                      <a:pt x="38" y="352"/>
                    </a:lnTo>
                    <a:lnTo>
                      <a:pt x="42" y="375"/>
                    </a:lnTo>
                    <a:lnTo>
                      <a:pt x="47" y="397"/>
                    </a:lnTo>
                    <a:lnTo>
                      <a:pt x="53" y="418"/>
                    </a:lnTo>
                    <a:lnTo>
                      <a:pt x="59" y="438"/>
                    </a:lnTo>
                    <a:lnTo>
                      <a:pt x="66" y="456"/>
                    </a:lnTo>
                    <a:lnTo>
                      <a:pt x="88" y="473"/>
                    </a:lnTo>
                    <a:lnTo>
                      <a:pt x="109" y="488"/>
                    </a:lnTo>
                    <a:lnTo>
                      <a:pt x="129" y="501"/>
                    </a:lnTo>
                    <a:lnTo>
                      <a:pt x="148" y="514"/>
                    </a:lnTo>
                    <a:lnTo>
                      <a:pt x="170" y="526"/>
                    </a:lnTo>
                    <a:lnTo>
                      <a:pt x="193" y="535"/>
                    </a:lnTo>
                    <a:lnTo>
                      <a:pt x="220" y="542"/>
                    </a:lnTo>
                    <a:lnTo>
                      <a:pt x="250" y="547"/>
                    </a:lnTo>
                    <a:lnTo>
                      <a:pt x="273" y="546"/>
                    </a:lnTo>
                    <a:lnTo>
                      <a:pt x="294" y="544"/>
                    </a:lnTo>
                    <a:lnTo>
                      <a:pt x="316" y="541"/>
                    </a:lnTo>
                    <a:lnTo>
                      <a:pt x="337" y="535"/>
                    </a:lnTo>
                    <a:lnTo>
                      <a:pt x="358" y="528"/>
                    </a:lnTo>
                    <a:lnTo>
                      <a:pt x="376" y="520"/>
                    </a:lnTo>
                    <a:lnTo>
                      <a:pt x="393" y="511"/>
                    </a:lnTo>
                    <a:lnTo>
                      <a:pt x="410" y="500"/>
                    </a:lnTo>
                    <a:lnTo>
                      <a:pt x="441" y="475"/>
                    </a:lnTo>
                    <a:lnTo>
                      <a:pt x="471" y="450"/>
                    </a:lnTo>
                    <a:lnTo>
                      <a:pt x="497" y="423"/>
                    </a:lnTo>
                    <a:lnTo>
                      <a:pt x="521" y="395"/>
                    </a:lnTo>
                    <a:lnTo>
                      <a:pt x="543" y="365"/>
                    </a:lnTo>
                    <a:lnTo>
                      <a:pt x="562" y="332"/>
                    </a:lnTo>
                    <a:lnTo>
                      <a:pt x="578" y="298"/>
                    </a:lnTo>
                    <a:lnTo>
                      <a:pt x="590" y="260"/>
                    </a:lnTo>
                    <a:lnTo>
                      <a:pt x="593" y="257"/>
                    </a:lnTo>
                    <a:lnTo>
                      <a:pt x="595" y="257"/>
                    </a:lnTo>
                    <a:lnTo>
                      <a:pt x="597" y="258"/>
                    </a:lnTo>
                    <a:lnTo>
                      <a:pt x="597" y="262"/>
                    </a:lnTo>
                    <a:lnTo>
                      <a:pt x="585" y="302"/>
                    </a:lnTo>
                    <a:lnTo>
                      <a:pt x="571" y="340"/>
                    </a:lnTo>
                    <a:lnTo>
                      <a:pt x="555" y="376"/>
                    </a:lnTo>
                    <a:lnTo>
                      <a:pt x="535" y="409"/>
                    </a:lnTo>
                    <a:lnTo>
                      <a:pt x="513" y="441"/>
                    </a:lnTo>
                    <a:lnTo>
                      <a:pt x="488" y="471"/>
                    </a:lnTo>
                    <a:lnTo>
                      <a:pt x="460" y="500"/>
                    </a:lnTo>
                    <a:lnTo>
                      <a:pt x="428" y="527"/>
                    </a:lnTo>
                    <a:lnTo>
                      <a:pt x="411" y="539"/>
                    </a:lnTo>
                    <a:lnTo>
                      <a:pt x="391" y="551"/>
                    </a:lnTo>
                    <a:lnTo>
                      <a:pt x="370" y="561"/>
                    </a:lnTo>
                    <a:lnTo>
                      <a:pt x="349" y="570"/>
                    </a:lnTo>
                    <a:lnTo>
                      <a:pt x="326" y="579"/>
                    </a:lnTo>
                    <a:lnTo>
                      <a:pt x="301" y="584"/>
                    </a:lnTo>
                    <a:lnTo>
                      <a:pt x="277" y="589"/>
                    </a:lnTo>
                    <a:lnTo>
                      <a:pt x="252" y="590"/>
                    </a:lnTo>
                    <a:lnTo>
                      <a:pt x="235" y="588"/>
                    </a:lnTo>
                    <a:lnTo>
                      <a:pt x="220" y="583"/>
                    </a:lnTo>
                    <a:lnTo>
                      <a:pt x="203" y="579"/>
                    </a:lnTo>
                    <a:lnTo>
                      <a:pt x="190" y="574"/>
                    </a:lnTo>
                    <a:lnTo>
                      <a:pt x="176" y="568"/>
                    </a:lnTo>
                    <a:lnTo>
                      <a:pt x="163" y="561"/>
                    </a:lnTo>
                    <a:lnTo>
                      <a:pt x="150" y="554"/>
                    </a:lnTo>
                    <a:lnTo>
                      <a:pt x="138" y="546"/>
                    </a:lnTo>
                    <a:lnTo>
                      <a:pt x="125" y="538"/>
                    </a:lnTo>
                    <a:lnTo>
                      <a:pt x="114" y="530"/>
                    </a:lnTo>
                    <a:lnTo>
                      <a:pt x="102" y="521"/>
                    </a:lnTo>
                    <a:lnTo>
                      <a:pt x="91" y="513"/>
                    </a:lnTo>
                    <a:lnTo>
                      <a:pt x="79" y="504"/>
                    </a:lnTo>
                    <a:lnTo>
                      <a:pt x="68" y="494"/>
                    </a:lnTo>
                    <a:lnTo>
                      <a:pt x="56" y="485"/>
                    </a:lnTo>
                    <a:lnTo>
                      <a:pt x="43" y="476"/>
                    </a:lnTo>
                    <a:lnTo>
                      <a:pt x="35" y="456"/>
                    </a:lnTo>
                    <a:lnTo>
                      <a:pt x="27" y="433"/>
                    </a:lnTo>
                    <a:lnTo>
                      <a:pt x="20" y="409"/>
                    </a:lnTo>
                    <a:lnTo>
                      <a:pt x="15" y="383"/>
                    </a:lnTo>
                    <a:lnTo>
                      <a:pt x="9" y="356"/>
                    </a:lnTo>
                    <a:lnTo>
                      <a:pt x="4" y="330"/>
                    </a:lnTo>
                    <a:lnTo>
                      <a:pt x="1" y="304"/>
                    </a:lnTo>
                    <a:lnTo>
                      <a:pt x="0" y="279"/>
                    </a:lnTo>
                    <a:lnTo>
                      <a:pt x="10" y="234"/>
                    </a:lnTo>
                    <a:lnTo>
                      <a:pt x="21" y="193"/>
                    </a:lnTo>
                    <a:lnTo>
                      <a:pt x="35" y="157"/>
                    </a:lnTo>
                    <a:lnTo>
                      <a:pt x="53" y="122"/>
                    </a:lnTo>
                    <a:lnTo>
                      <a:pt x="72" y="91"/>
                    </a:lnTo>
                    <a:lnTo>
                      <a:pt x="96" y="61"/>
                    </a:lnTo>
                    <a:lnTo>
                      <a:pt x="124" y="31"/>
                    </a:lnTo>
                    <a:lnTo>
                      <a:pt x="156" y="2"/>
                    </a:lnTo>
                    <a:lnTo>
                      <a:pt x="159" y="0"/>
                    </a:lnTo>
                    <a:lnTo>
                      <a:pt x="161" y="2"/>
                    </a:lnTo>
                    <a:lnTo>
                      <a:pt x="162" y="5"/>
                    </a:lnTo>
                    <a:lnTo>
                      <a:pt x="161" y="7"/>
                    </a:lnTo>
                    <a:close/>
                  </a:path>
                </a:pathLst>
              </a:custGeom>
              <a:solidFill>
                <a:schemeClr val="hlink"/>
              </a:solidFill>
              <a:ln w="9525">
                <a:solidFill>
                  <a:schemeClr val="hlink"/>
                </a:solidFill>
                <a:round/>
                <a:headEnd/>
                <a:tailEnd/>
              </a:ln>
            </p:spPr>
            <p:txBody>
              <a:bodyPr/>
              <a:lstStyle/>
              <a:p>
                <a:endParaRPr lang="en-US"/>
              </a:p>
            </p:txBody>
          </p:sp>
          <p:sp>
            <p:nvSpPr>
              <p:cNvPr id="70676" name="Freeform 21"/>
              <p:cNvSpPr>
                <a:spLocks/>
              </p:cNvSpPr>
              <p:nvPr/>
            </p:nvSpPr>
            <p:spPr bwMode="auto">
              <a:xfrm>
                <a:off x="3386" y="1683"/>
                <a:ext cx="299" cy="295"/>
              </a:xfrm>
              <a:custGeom>
                <a:avLst/>
                <a:gdLst>
                  <a:gd name="T0" fmla="*/ 66 w 597"/>
                  <a:gd name="T1" fmla="*/ 18 h 590"/>
                  <a:gd name="T2" fmla="*/ 44 w 597"/>
                  <a:gd name="T3" fmla="*/ 48 h 590"/>
                  <a:gd name="T4" fmla="*/ 30 w 597"/>
                  <a:gd name="T5" fmla="*/ 81 h 590"/>
                  <a:gd name="T6" fmla="*/ 20 w 597"/>
                  <a:gd name="T7" fmla="*/ 119 h 590"/>
                  <a:gd name="T8" fmla="*/ 16 w 597"/>
                  <a:gd name="T9" fmla="*/ 153 h 590"/>
                  <a:gd name="T10" fmla="*/ 19 w 597"/>
                  <a:gd name="T11" fmla="*/ 176 h 590"/>
                  <a:gd name="T12" fmla="*/ 24 w 597"/>
                  <a:gd name="T13" fmla="*/ 198 h 590"/>
                  <a:gd name="T14" fmla="*/ 30 w 597"/>
                  <a:gd name="T15" fmla="*/ 219 h 590"/>
                  <a:gd name="T16" fmla="*/ 44 w 597"/>
                  <a:gd name="T17" fmla="*/ 236 h 590"/>
                  <a:gd name="T18" fmla="*/ 65 w 597"/>
                  <a:gd name="T19" fmla="*/ 250 h 590"/>
                  <a:gd name="T20" fmla="*/ 85 w 597"/>
                  <a:gd name="T21" fmla="*/ 263 h 590"/>
                  <a:gd name="T22" fmla="*/ 110 w 597"/>
                  <a:gd name="T23" fmla="*/ 271 h 590"/>
                  <a:gd name="T24" fmla="*/ 137 w 597"/>
                  <a:gd name="T25" fmla="*/ 273 h 590"/>
                  <a:gd name="T26" fmla="*/ 158 w 597"/>
                  <a:gd name="T27" fmla="*/ 271 h 590"/>
                  <a:gd name="T28" fmla="*/ 179 w 597"/>
                  <a:gd name="T29" fmla="*/ 264 h 590"/>
                  <a:gd name="T30" fmla="*/ 197 w 597"/>
                  <a:gd name="T31" fmla="*/ 255 h 590"/>
                  <a:gd name="T32" fmla="*/ 221 w 597"/>
                  <a:gd name="T33" fmla="*/ 237 h 590"/>
                  <a:gd name="T34" fmla="*/ 249 w 597"/>
                  <a:gd name="T35" fmla="*/ 211 h 590"/>
                  <a:gd name="T36" fmla="*/ 272 w 597"/>
                  <a:gd name="T37" fmla="*/ 182 h 590"/>
                  <a:gd name="T38" fmla="*/ 289 w 597"/>
                  <a:gd name="T39" fmla="*/ 149 h 590"/>
                  <a:gd name="T40" fmla="*/ 297 w 597"/>
                  <a:gd name="T41" fmla="*/ 129 h 590"/>
                  <a:gd name="T42" fmla="*/ 299 w 597"/>
                  <a:gd name="T43" fmla="*/ 129 h 590"/>
                  <a:gd name="T44" fmla="*/ 293 w 597"/>
                  <a:gd name="T45" fmla="*/ 151 h 590"/>
                  <a:gd name="T46" fmla="*/ 278 w 597"/>
                  <a:gd name="T47" fmla="*/ 188 h 590"/>
                  <a:gd name="T48" fmla="*/ 257 w 597"/>
                  <a:gd name="T49" fmla="*/ 220 h 590"/>
                  <a:gd name="T50" fmla="*/ 230 w 597"/>
                  <a:gd name="T51" fmla="*/ 250 h 590"/>
                  <a:gd name="T52" fmla="*/ 206 w 597"/>
                  <a:gd name="T53" fmla="*/ 270 h 590"/>
                  <a:gd name="T54" fmla="*/ 185 w 597"/>
                  <a:gd name="T55" fmla="*/ 281 h 590"/>
                  <a:gd name="T56" fmla="*/ 163 w 597"/>
                  <a:gd name="T57" fmla="*/ 290 h 590"/>
                  <a:gd name="T58" fmla="*/ 139 w 597"/>
                  <a:gd name="T59" fmla="*/ 295 h 590"/>
                  <a:gd name="T60" fmla="*/ 118 w 597"/>
                  <a:gd name="T61" fmla="*/ 294 h 590"/>
                  <a:gd name="T62" fmla="*/ 102 w 597"/>
                  <a:gd name="T63" fmla="*/ 290 h 590"/>
                  <a:gd name="T64" fmla="*/ 88 w 597"/>
                  <a:gd name="T65" fmla="*/ 284 h 590"/>
                  <a:gd name="T66" fmla="*/ 75 w 597"/>
                  <a:gd name="T67" fmla="*/ 277 h 590"/>
                  <a:gd name="T68" fmla="*/ 63 w 597"/>
                  <a:gd name="T69" fmla="*/ 269 h 590"/>
                  <a:gd name="T70" fmla="*/ 51 w 597"/>
                  <a:gd name="T71" fmla="*/ 261 h 590"/>
                  <a:gd name="T72" fmla="*/ 40 w 597"/>
                  <a:gd name="T73" fmla="*/ 252 h 590"/>
                  <a:gd name="T74" fmla="*/ 28 w 597"/>
                  <a:gd name="T75" fmla="*/ 242 h 590"/>
                  <a:gd name="T76" fmla="*/ 18 w 597"/>
                  <a:gd name="T77" fmla="*/ 228 h 590"/>
                  <a:gd name="T78" fmla="*/ 10 w 597"/>
                  <a:gd name="T79" fmla="*/ 204 h 590"/>
                  <a:gd name="T80" fmla="*/ 5 w 597"/>
                  <a:gd name="T81" fmla="*/ 178 h 590"/>
                  <a:gd name="T82" fmla="*/ 1 w 597"/>
                  <a:gd name="T83" fmla="*/ 152 h 590"/>
                  <a:gd name="T84" fmla="*/ 5 w 597"/>
                  <a:gd name="T85" fmla="*/ 117 h 590"/>
                  <a:gd name="T86" fmla="*/ 18 w 597"/>
                  <a:gd name="T87" fmla="*/ 78 h 590"/>
                  <a:gd name="T88" fmla="*/ 36 w 597"/>
                  <a:gd name="T89" fmla="*/ 45 h 590"/>
                  <a:gd name="T90" fmla="*/ 62 w 597"/>
                  <a:gd name="T91" fmla="*/ 15 h 590"/>
                  <a:gd name="T92" fmla="*/ 80 w 597"/>
                  <a:gd name="T93" fmla="*/ 0 h 590"/>
                  <a:gd name="T94" fmla="*/ 81 w 597"/>
                  <a:gd name="T95" fmla="*/ 2 h 5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7"/>
                  <a:gd name="T145" fmla="*/ 0 h 590"/>
                  <a:gd name="T146" fmla="*/ 597 w 597"/>
                  <a:gd name="T147" fmla="*/ 590 h 5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7" h="590">
                    <a:moveTo>
                      <a:pt x="161" y="7"/>
                    </a:moveTo>
                    <a:lnTo>
                      <a:pt x="131" y="36"/>
                    </a:lnTo>
                    <a:lnTo>
                      <a:pt x="107" y="65"/>
                    </a:lnTo>
                    <a:lnTo>
                      <a:pt x="87" y="96"/>
                    </a:lnTo>
                    <a:lnTo>
                      <a:pt x="72" y="128"/>
                    </a:lnTo>
                    <a:lnTo>
                      <a:pt x="59" y="162"/>
                    </a:lnTo>
                    <a:lnTo>
                      <a:pt x="49" y="198"/>
                    </a:lnTo>
                    <a:lnTo>
                      <a:pt x="40" y="239"/>
                    </a:lnTo>
                    <a:lnTo>
                      <a:pt x="31" y="283"/>
                    </a:lnTo>
                    <a:lnTo>
                      <a:pt x="32" y="306"/>
                    </a:lnTo>
                    <a:lnTo>
                      <a:pt x="34" y="329"/>
                    </a:lnTo>
                    <a:lnTo>
                      <a:pt x="38" y="352"/>
                    </a:lnTo>
                    <a:lnTo>
                      <a:pt x="42" y="375"/>
                    </a:lnTo>
                    <a:lnTo>
                      <a:pt x="47" y="397"/>
                    </a:lnTo>
                    <a:lnTo>
                      <a:pt x="53" y="418"/>
                    </a:lnTo>
                    <a:lnTo>
                      <a:pt x="59" y="438"/>
                    </a:lnTo>
                    <a:lnTo>
                      <a:pt x="66" y="456"/>
                    </a:lnTo>
                    <a:lnTo>
                      <a:pt x="88" y="473"/>
                    </a:lnTo>
                    <a:lnTo>
                      <a:pt x="109" y="488"/>
                    </a:lnTo>
                    <a:lnTo>
                      <a:pt x="129" y="501"/>
                    </a:lnTo>
                    <a:lnTo>
                      <a:pt x="148" y="514"/>
                    </a:lnTo>
                    <a:lnTo>
                      <a:pt x="170" y="526"/>
                    </a:lnTo>
                    <a:lnTo>
                      <a:pt x="193" y="535"/>
                    </a:lnTo>
                    <a:lnTo>
                      <a:pt x="220" y="542"/>
                    </a:lnTo>
                    <a:lnTo>
                      <a:pt x="250" y="547"/>
                    </a:lnTo>
                    <a:lnTo>
                      <a:pt x="273" y="546"/>
                    </a:lnTo>
                    <a:lnTo>
                      <a:pt x="294" y="544"/>
                    </a:lnTo>
                    <a:lnTo>
                      <a:pt x="316" y="541"/>
                    </a:lnTo>
                    <a:lnTo>
                      <a:pt x="337" y="535"/>
                    </a:lnTo>
                    <a:lnTo>
                      <a:pt x="358" y="528"/>
                    </a:lnTo>
                    <a:lnTo>
                      <a:pt x="376" y="520"/>
                    </a:lnTo>
                    <a:lnTo>
                      <a:pt x="393" y="511"/>
                    </a:lnTo>
                    <a:lnTo>
                      <a:pt x="410" y="500"/>
                    </a:lnTo>
                    <a:lnTo>
                      <a:pt x="441" y="475"/>
                    </a:lnTo>
                    <a:lnTo>
                      <a:pt x="471" y="450"/>
                    </a:lnTo>
                    <a:lnTo>
                      <a:pt x="497" y="423"/>
                    </a:lnTo>
                    <a:lnTo>
                      <a:pt x="521" y="395"/>
                    </a:lnTo>
                    <a:lnTo>
                      <a:pt x="543" y="365"/>
                    </a:lnTo>
                    <a:lnTo>
                      <a:pt x="562" y="332"/>
                    </a:lnTo>
                    <a:lnTo>
                      <a:pt x="578" y="298"/>
                    </a:lnTo>
                    <a:lnTo>
                      <a:pt x="590" y="260"/>
                    </a:lnTo>
                    <a:lnTo>
                      <a:pt x="593" y="257"/>
                    </a:lnTo>
                    <a:lnTo>
                      <a:pt x="595" y="257"/>
                    </a:lnTo>
                    <a:lnTo>
                      <a:pt x="597" y="258"/>
                    </a:lnTo>
                    <a:lnTo>
                      <a:pt x="597" y="262"/>
                    </a:lnTo>
                    <a:lnTo>
                      <a:pt x="585" y="302"/>
                    </a:lnTo>
                    <a:lnTo>
                      <a:pt x="571" y="340"/>
                    </a:lnTo>
                    <a:lnTo>
                      <a:pt x="555" y="376"/>
                    </a:lnTo>
                    <a:lnTo>
                      <a:pt x="535" y="409"/>
                    </a:lnTo>
                    <a:lnTo>
                      <a:pt x="513" y="441"/>
                    </a:lnTo>
                    <a:lnTo>
                      <a:pt x="488" y="471"/>
                    </a:lnTo>
                    <a:lnTo>
                      <a:pt x="460" y="500"/>
                    </a:lnTo>
                    <a:lnTo>
                      <a:pt x="428" y="527"/>
                    </a:lnTo>
                    <a:lnTo>
                      <a:pt x="411" y="539"/>
                    </a:lnTo>
                    <a:lnTo>
                      <a:pt x="391" y="551"/>
                    </a:lnTo>
                    <a:lnTo>
                      <a:pt x="370" y="561"/>
                    </a:lnTo>
                    <a:lnTo>
                      <a:pt x="349" y="570"/>
                    </a:lnTo>
                    <a:lnTo>
                      <a:pt x="326" y="579"/>
                    </a:lnTo>
                    <a:lnTo>
                      <a:pt x="301" y="584"/>
                    </a:lnTo>
                    <a:lnTo>
                      <a:pt x="277" y="589"/>
                    </a:lnTo>
                    <a:lnTo>
                      <a:pt x="252" y="590"/>
                    </a:lnTo>
                    <a:lnTo>
                      <a:pt x="235" y="588"/>
                    </a:lnTo>
                    <a:lnTo>
                      <a:pt x="220" y="583"/>
                    </a:lnTo>
                    <a:lnTo>
                      <a:pt x="203" y="579"/>
                    </a:lnTo>
                    <a:lnTo>
                      <a:pt x="190" y="574"/>
                    </a:lnTo>
                    <a:lnTo>
                      <a:pt x="176" y="568"/>
                    </a:lnTo>
                    <a:lnTo>
                      <a:pt x="163" y="561"/>
                    </a:lnTo>
                    <a:lnTo>
                      <a:pt x="150" y="554"/>
                    </a:lnTo>
                    <a:lnTo>
                      <a:pt x="138" y="546"/>
                    </a:lnTo>
                    <a:lnTo>
                      <a:pt x="125" y="538"/>
                    </a:lnTo>
                    <a:lnTo>
                      <a:pt x="114" y="530"/>
                    </a:lnTo>
                    <a:lnTo>
                      <a:pt x="102" y="521"/>
                    </a:lnTo>
                    <a:lnTo>
                      <a:pt x="91" y="513"/>
                    </a:lnTo>
                    <a:lnTo>
                      <a:pt x="79" y="504"/>
                    </a:lnTo>
                    <a:lnTo>
                      <a:pt x="68" y="494"/>
                    </a:lnTo>
                    <a:lnTo>
                      <a:pt x="56" y="485"/>
                    </a:lnTo>
                    <a:lnTo>
                      <a:pt x="43" y="476"/>
                    </a:lnTo>
                    <a:lnTo>
                      <a:pt x="35" y="456"/>
                    </a:lnTo>
                    <a:lnTo>
                      <a:pt x="27" y="433"/>
                    </a:lnTo>
                    <a:lnTo>
                      <a:pt x="20" y="409"/>
                    </a:lnTo>
                    <a:lnTo>
                      <a:pt x="15" y="383"/>
                    </a:lnTo>
                    <a:lnTo>
                      <a:pt x="9" y="356"/>
                    </a:lnTo>
                    <a:lnTo>
                      <a:pt x="4" y="330"/>
                    </a:lnTo>
                    <a:lnTo>
                      <a:pt x="1" y="304"/>
                    </a:lnTo>
                    <a:lnTo>
                      <a:pt x="0" y="279"/>
                    </a:lnTo>
                    <a:lnTo>
                      <a:pt x="10" y="234"/>
                    </a:lnTo>
                    <a:lnTo>
                      <a:pt x="21" y="193"/>
                    </a:lnTo>
                    <a:lnTo>
                      <a:pt x="35" y="157"/>
                    </a:lnTo>
                    <a:lnTo>
                      <a:pt x="53" y="122"/>
                    </a:lnTo>
                    <a:lnTo>
                      <a:pt x="72" y="91"/>
                    </a:lnTo>
                    <a:lnTo>
                      <a:pt x="96" y="61"/>
                    </a:lnTo>
                    <a:lnTo>
                      <a:pt x="124" y="31"/>
                    </a:lnTo>
                    <a:lnTo>
                      <a:pt x="156" y="2"/>
                    </a:lnTo>
                    <a:lnTo>
                      <a:pt x="159" y="0"/>
                    </a:lnTo>
                    <a:lnTo>
                      <a:pt x="161" y="2"/>
                    </a:lnTo>
                    <a:lnTo>
                      <a:pt x="162" y="5"/>
                    </a:lnTo>
                    <a:lnTo>
                      <a:pt x="161" y="7"/>
                    </a:lnTo>
                  </a:path>
                </a:pathLst>
              </a:custGeom>
              <a:solidFill>
                <a:schemeClr val="hlink"/>
              </a:solidFill>
              <a:ln w="0">
                <a:solidFill>
                  <a:schemeClr val="hlink"/>
                </a:solidFill>
                <a:prstDash val="solid"/>
                <a:round/>
                <a:headEnd/>
                <a:tailEnd/>
              </a:ln>
            </p:spPr>
            <p:txBody>
              <a:bodyPr/>
              <a:lstStyle/>
              <a:p>
                <a:endParaRPr lang="en-US"/>
              </a:p>
            </p:txBody>
          </p:sp>
          <p:sp>
            <p:nvSpPr>
              <p:cNvPr id="70677" name="Freeform 22"/>
              <p:cNvSpPr>
                <a:spLocks/>
              </p:cNvSpPr>
              <p:nvPr/>
            </p:nvSpPr>
            <p:spPr bwMode="auto">
              <a:xfrm>
                <a:off x="2548" y="2543"/>
                <a:ext cx="158" cy="206"/>
              </a:xfrm>
              <a:custGeom>
                <a:avLst/>
                <a:gdLst>
                  <a:gd name="T0" fmla="*/ 6 w 316"/>
                  <a:gd name="T1" fmla="*/ 1 h 412"/>
                  <a:gd name="T2" fmla="*/ 15 w 316"/>
                  <a:gd name="T3" fmla="*/ 9 h 412"/>
                  <a:gd name="T4" fmla="*/ 22 w 316"/>
                  <a:gd name="T5" fmla="*/ 15 h 412"/>
                  <a:gd name="T6" fmla="*/ 29 w 316"/>
                  <a:gd name="T7" fmla="*/ 23 h 412"/>
                  <a:gd name="T8" fmla="*/ 37 w 316"/>
                  <a:gd name="T9" fmla="*/ 30 h 412"/>
                  <a:gd name="T10" fmla="*/ 43 w 316"/>
                  <a:gd name="T11" fmla="*/ 38 h 412"/>
                  <a:gd name="T12" fmla="*/ 49 w 316"/>
                  <a:gd name="T13" fmla="*/ 45 h 412"/>
                  <a:gd name="T14" fmla="*/ 55 w 316"/>
                  <a:gd name="T15" fmla="*/ 52 h 412"/>
                  <a:gd name="T16" fmla="*/ 62 w 316"/>
                  <a:gd name="T17" fmla="*/ 60 h 412"/>
                  <a:gd name="T18" fmla="*/ 67 w 316"/>
                  <a:gd name="T19" fmla="*/ 68 h 412"/>
                  <a:gd name="T20" fmla="*/ 73 w 316"/>
                  <a:gd name="T21" fmla="*/ 76 h 412"/>
                  <a:gd name="T22" fmla="*/ 79 w 316"/>
                  <a:gd name="T23" fmla="*/ 83 h 412"/>
                  <a:gd name="T24" fmla="*/ 84 w 316"/>
                  <a:gd name="T25" fmla="*/ 91 h 412"/>
                  <a:gd name="T26" fmla="*/ 91 w 316"/>
                  <a:gd name="T27" fmla="*/ 99 h 412"/>
                  <a:gd name="T28" fmla="*/ 97 w 316"/>
                  <a:gd name="T29" fmla="*/ 107 h 412"/>
                  <a:gd name="T30" fmla="*/ 103 w 316"/>
                  <a:gd name="T31" fmla="*/ 116 h 412"/>
                  <a:gd name="T32" fmla="*/ 111 w 316"/>
                  <a:gd name="T33" fmla="*/ 125 h 412"/>
                  <a:gd name="T34" fmla="*/ 118 w 316"/>
                  <a:gd name="T35" fmla="*/ 134 h 412"/>
                  <a:gd name="T36" fmla="*/ 124 w 316"/>
                  <a:gd name="T37" fmla="*/ 142 h 412"/>
                  <a:gd name="T38" fmla="*/ 131 w 316"/>
                  <a:gd name="T39" fmla="*/ 151 h 412"/>
                  <a:gd name="T40" fmla="*/ 136 w 316"/>
                  <a:gd name="T41" fmla="*/ 160 h 412"/>
                  <a:gd name="T42" fmla="*/ 141 w 316"/>
                  <a:gd name="T43" fmla="*/ 170 h 412"/>
                  <a:gd name="T44" fmla="*/ 146 w 316"/>
                  <a:gd name="T45" fmla="*/ 179 h 412"/>
                  <a:gd name="T46" fmla="*/ 152 w 316"/>
                  <a:gd name="T47" fmla="*/ 189 h 412"/>
                  <a:gd name="T48" fmla="*/ 158 w 316"/>
                  <a:gd name="T49" fmla="*/ 198 h 412"/>
                  <a:gd name="T50" fmla="*/ 158 w 316"/>
                  <a:gd name="T51" fmla="*/ 202 h 412"/>
                  <a:gd name="T52" fmla="*/ 156 w 316"/>
                  <a:gd name="T53" fmla="*/ 205 h 412"/>
                  <a:gd name="T54" fmla="*/ 152 w 316"/>
                  <a:gd name="T55" fmla="*/ 206 h 412"/>
                  <a:gd name="T56" fmla="*/ 149 w 316"/>
                  <a:gd name="T57" fmla="*/ 205 h 412"/>
                  <a:gd name="T58" fmla="*/ 143 w 316"/>
                  <a:gd name="T59" fmla="*/ 195 h 412"/>
                  <a:gd name="T60" fmla="*/ 138 w 316"/>
                  <a:gd name="T61" fmla="*/ 186 h 412"/>
                  <a:gd name="T62" fmla="*/ 132 w 316"/>
                  <a:gd name="T63" fmla="*/ 176 h 412"/>
                  <a:gd name="T64" fmla="*/ 126 w 316"/>
                  <a:gd name="T65" fmla="*/ 167 h 412"/>
                  <a:gd name="T66" fmla="*/ 121 w 316"/>
                  <a:gd name="T67" fmla="*/ 158 h 412"/>
                  <a:gd name="T68" fmla="*/ 115 w 316"/>
                  <a:gd name="T69" fmla="*/ 149 h 412"/>
                  <a:gd name="T70" fmla="*/ 109 w 316"/>
                  <a:gd name="T71" fmla="*/ 141 h 412"/>
                  <a:gd name="T72" fmla="*/ 102 w 316"/>
                  <a:gd name="T73" fmla="*/ 133 h 412"/>
                  <a:gd name="T74" fmla="*/ 95 w 316"/>
                  <a:gd name="T75" fmla="*/ 124 h 412"/>
                  <a:gd name="T76" fmla="*/ 88 w 316"/>
                  <a:gd name="T77" fmla="*/ 116 h 412"/>
                  <a:gd name="T78" fmla="*/ 82 w 316"/>
                  <a:gd name="T79" fmla="*/ 107 h 412"/>
                  <a:gd name="T80" fmla="*/ 77 w 316"/>
                  <a:gd name="T81" fmla="*/ 99 h 412"/>
                  <a:gd name="T82" fmla="*/ 71 w 316"/>
                  <a:gd name="T83" fmla="*/ 91 h 412"/>
                  <a:gd name="T84" fmla="*/ 65 w 316"/>
                  <a:gd name="T85" fmla="*/ 83 h 412"/>
                  <a:gd name="T86" fmla="*/ 59 w 316"/>
                  <a:gd name="T87" fmla="*/ 75 h 412"/>
                  <a:gd name="T88" fmla="*/ 54 w 316"/>
                  <a:gd name="T89" fmla="*/ 67 h 412"/>
                  <a:gd name="T90" fmla="*/ 48 w 316"/>
                  <a:gd name="T91" fmla="*/ 59 h 412"/>
                  <a:gd name="T92" fmla="*/ 43 w 316"/>
                  <a:gd name="T93" fmla="*/ 52 h 412"/>
                  <a:gd name="T94" fmla="*/ 37 w 316"/>
                  <a:gd name="T95" fmla="*/ 44 h 412"/>
                  <a:gd name="T96" fmla="*/ 31 w 316"/>
                  <a:gd name="T97" fmla="*/ 37 h 412"/>
                  <a:gd name="T98" fmla="*/ 24 w 316"/>
                  <a:gd name="T99" fmla="*/ 29 h 412"/>
                  <a:gd name="T100" fmla="*/ 18 w 316"/>
                  <a:gd name="T101" fmla="*/ 22 h 412"/>
                  <a:gd name="T102" fmla="*/ 10 w 316"/>
                  <a:gd name="T103" fmla="*/ 14 h 412"/>
                  <a:gd name="T104" fmla="*/ 1 w 316"/>
                  <a:gd name="T105" fmla="*/ 7 h 412"/>
                  <a:gd name="T106" fmla="*/ 0 w 316"/>
                  <a:gd name="T107" fmla="*/ 4 h 412"/>
                  <a:gd name="T108" fmla="*/ 1 w 316"/>
                  <a:gd name="T109" fmla="*/ 2 h 412"/>
                  <a:gd name="T110" fmla="*/ 3 w 316"/>
                  <a:gd name="T111" fmla="*/ 0 h 412"/>
                  <a:gd name="T112" fmla="*/ 6 w 316"/>
                  <a:gd name="T113" fmla="*/ 1 h 4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6"/>
                  <a:gd name="T172" fmla="*/ 0 h 412"/>
                  <a:gd name="T173" fmla="*/ 316 w 316"/>
                  <a:gd name="T174" fmla="*/ 412 h 4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6" h="412">
                    <a:moveTo>
                      <a:pt x="12" y="2"/>
                    </a:moveTo>
                    <a:lnTo>
                      <a:pt x="30" y="17"/>
                    </a:lnTo>
                    <a:lnTo>
                      <a:pt x="44" y="31"/>
                    </a:lnTo>
                    <a:lnTo>
                      <a:pt x="59" y="46"/>
                    </a:lnTo>
                    <a:lnTo>
                      <a:pt x="73" y="60"/>
                    </a:lnTo>
                    <a:lnTo>
                      <a:pt x="86" y="75"/>
                    </a:lnTo>
                    <a:lnTo>
                      <a:pt x="99" y="90"/>
                    </a:lnTo>
                    <a:lnTo>
                      <a:pt x="110" y="105"/>
                    </a:lnTo>
                    <a:lnTo>
                      <a:pt x="124" y="120"/>
                    </a:lnTo>
                    <a:lnTo>
                      <a:pt x="133" y="135"/>
                    </a:lnTo>
                    <a:lnTo>
                      <a:pt x="145" y="151"/>
                    </a:lnTo>
                    <a:lnTo>
                      <a:pt x="157" y="166"/>
                    </a:lnTo>
                    <a:lnTo>
                      <a:pt x="169" y="182"/>
                    </a:lnTo>
                    <a:lnTo>
                      <a:pt x="182" y="198"/>
                    </a:lnTo>
                    <a:lnTo>
                      <a:pt x="195" y="215"/>
                    </a:lnTo>
                    <a:lnTo>
                      <a:pt x="207" y="233"/>
                    </a:lnTo>
                    <a:lnTo>
                      <a:pt x="222" y="250"/>
                    </a:lnTo>
                    <a:lnTo>
                      <a:pt x="236" y="267"/>
                    </a:lnTo>
                    <a:lnTo>
                      <a:pt x="248" y="283"/>
                    </a:lnTo>
                    <a:lnTo>
                      <a:pt x="261" y="301"/>
                    </a:lnTo>
                    <a:lnTo>
                      <a:pt x="271" y="319"/>
                    </a:lnTo>
                    <a:lnTo>
                      <a:pt x="282" y="339"/>
                    </a:lnTo>
                    <a:lnTo>
                      <a:pt x="292" y="357"/>
                    </a:lnTo>
                    <a:lnTo>
                      <a:pt x="304" y="377"/>
                    </a:lnTo>
                    <a:lnTo>
                      <a:pt x="316" y="396"/>
                    </a:lnTo>
                    <a:lnTo>
                      <a:pt x="316" y="403"/>
                    </a:lnTo>
                    <a:lnTo>
                      <a:pt x="311" y="409"/>
                    </a:lnTo>
                    <a:lnTo>
                      <a:pt x="304" y="412"/>
                    </a:lnTo>
                    <a:lnTo>
                      <a:pt x="298" y="409"/>
                    </a:lnTo>
                    <a:lnTo>
                      <a:pt x="286" y="389"/>
                    </a:lnTo>
                    <a:lnTo>
                      <a:pt x="275" y="371"/>
                    </a:lnTo>
                    <a:lnTo>
                      <a:pt x="264" y="352"/>
                    </a:lnTo>
                    <a:lnTo>
                      <a:pt x="253" y="334"/>
                    </a:lnTo>
                    <a:lnTo>
                      <a:pt x="243" y="316"/>
                    </a:lnTo>
                    <a:lnTo>
                      <a:pt x="231" y="298"/>
                    </a:lnTo>
                    <a:lnTo>
                      <a:pt x="218" y="281"/>
                    </a:lnTo>
                    <a:lnTo>
                      <a:pt x="205" y="266"/>
                    </a:lnTo>
                    <a:lnTo>
                      <a:pt x="191" y="249"/>
                    </a:lnTo>
                    <a:lnTo>
                      <a:pt x="177" y="232"/>
                    </a:lnTo>
                    <a:lnTo>
                      <a:pt x="164" y="214"/>
                    </a:lnTo>
                    <a:lnTo>
                      <a:pt x="153" y="198"/>
                    </a:lnTo>
                    <a:lnTo>
                      <a:pt x="141" y="181"/>
                    </a:lnTo>
                    <a:lnTo>
                      <a:pt x="130" y="165"/>
                    </a:lnTo>
                    <a:lnTo>
                      <a:pt x="119" y="150"/>
                    </a:lnTo>
                    <a:lnTo>
                      <a:pt x="109" y="134"/>
                    </a:lnTo>
                    <a:lnTo>
                      <a:pt x="97" y="118"/>
                    </a:lnTo>
                    <a:lnTo>
                      <a:pt x="86" y="103"/>
                    </a:lnTo>
                    <a:lnTo>
                      <a:pt x="74" y="88"/>
                    </a:lnTo>
                    <a:lnTo>
                      <a:pt x="62" y="73"/>
                    </a:lnTo>
                    <a:lnTo>
                      <a:pt x="49" y="58"/>
                    </a:lnTo>
                    <a:lnTo>
                      <a:pt x="35" y="43"/>
                    </a:lnTo>
                    <a:lnTo>
                      <a:pt x="19" y="29"/>
                    </a:lnTo>
                    <a:lnTo>
                      <a:pt x="3" y="14"/>
                    </a:lnTo>
                    <a:lnTo>
                      <a:pt x="0" y="8"/>
                    </a:lnTo>
                    <a:lnTo>
                      <a:pt x="2" y="3"/>
                    </a:lnTo>
                    <a:lnTo>
                      <a:pt x="6" y="0"/>
                    </a:lnTo>
                    <a:lnTo>
                      <a:pt x="12" y="2"/>
                    </a:lnTo>
                    <a:close/>
                  </a:path>
                </a:pathLst>
              </a:custGeom>
              <a:solidFill>
                <a:schemeClr val="hlink"/>
              </a:solidFill>
              <a:ln w="9525">
                <a:solidFill>
                  <a:schemeClr val="hlink"/>
                </a:solidFill>
                <a:round/>
                <a:headEnd/>
                <a:tailEnd/>
              </a:ln>
            </p:spPr>
            <p:txBody>
              <a:bodyPr/>
              <a:lstStyle/>
              <a:p>
                <a:endParaRPr lang="en-US"/>
              </a:p>
            </p:txBody>
          </p:sp>
          <p:sp>
            <p:nvSpPr>
              <p:cNvPr id="70678" name="Freeform 23"/>
              <p:cNvSpPr>
                <a:spLocks/>
              </p:cNvSpPr>
              <p:nvPr/>
            </p:nvSpPr>
            <p:spPr bwMode="auto">
              <a:xfrm>
                <a:off x="2592" y="2496"/>
                <a:ext cx="158" cy="206"/>
              </a:xfrm>
              <a:custGeom>
                <a:avLst/>
                <a:gdLst>
                  <a:gd name="T0" fmla="*/ 6 w 316"/>
                  <a:gd name="T1" fmla="*/ 1 h 412"/>
                  <a:gd name="T2" fmla="*/ 15 w 316"/>
                  <a:gd name="T3" fmla="*/ 9 h 412"/>
                  <a:gd name="T4" fmla="*/ 22 w 316"/>
                  <a:gd name="T5" fmla="*/ 15 h 412"/>
                  <a:gd name="T6" fmla="*/ 29 w 316"/>
                  <a:gd name="T7" fmla="*/ 23 h 412"/>
                  <a:gd name="T8" fmla="*/ 37 w 316"/>
                  <a:gd name="T9" fmla="*/ 30 h 412"/>
                  <a:gd name="T10" fmla="*/ 43 w 316"/>
                  <a:gd name="T11" fmla="*/ 38 h 412"/>
                  <a:gd name="T12" fmla="*/ 49 w 316"/>
                  <a:gd name="T13" fmla="*/ 45 h 412"/>
                  <a:gd name="T14" fmla="*/ 55 w 316"/>
                  <a:gd name="T15" fmla="*/ 52 h 412"/>
                  <a:gd name="T16" fmla="*/ 62 w 316"/>
                  <a:gd name="T17" fmla="*/ 60 h 412"/>
                  <a:gd name="T18" fmla="*/ 67 w 316"/>
                  <a:gd name="T19" fmla="*/ 68 h 412"/>
                  <a:gd name="T20" fmla="*/ 73 w 316"/>
                  <a:gd name="T21" fmla="*/ 76 h 412"/>
                  <a:gd name="T22" fmla="*/ 79 w 316"/>
                  <a:gd name="T23" fmla="*/ 83 h 412"/>
                  <a:gd name="T24" fmla="*/ 84 w 316"/>
                  <a:gd name="T25" fmla="*/ 91 h 412"/>
                  <a:gd name="T26" fmla="*/ 91 w 316"/>
                  <a:gd name="T27" fmla="*/ 99 h 412"/>
                  <a:gd name="T28" fmla="*/ 97 w 316"/>
                  <a:gd name="T29" fmla="*/ 107 h 412"/>
                  <a:gd name="T30" fmla="*/ 103 w 316"/>
                  <a:gd name="T31" fmla="*/ 116 h 412"/>
                  <a:gd name="T32" fmla="*/ 111 w 316"/>
                  <a:gd name="T33" fmla="*/ 125 h 412"/>
                  <a:gd name="T34" fmla="*/ 118 w 316"/>
                  <a:gd name="T35" fmla="*/ 134 h 412"/>
                  <a:gd name="T36" fmla="*/ 124 w 316"/>
                  <a:gd name="T37" fmla="*/ 142 h 412"/>
                  <a:gd name="T38" fmla="*/ 131 w 316"/>
                  <a:gd name="T39" fmla="*/ 151 h 412"/>
                  <a:gd name="T40" fmla="*/ 136 w 316"/>
                  <a:gd name="T41" fmla="*/ 160 h 412"/>
                  <a:gd name="T42" fmla="*/ 141 w 316"/>
                  <a:gd name="T43" fmla="*/ 170 h 412"/>
                  <a:gd name="T44" fmla="*/ 146 w 316"/>
                  <a:gd name="T45" fmla="*/ 179 h 412"/>
                  <a:gd name="T46" fmla="*/ 152 w 316"/>
                  <a:gd name="T47" fmla="*/ 189 h 412"/>
                  <a:gd name="T48" fmla="*/ 158 w 316"/>
                  <a:gd name="T49" fmla="*/ 198 h 412"/>
                  <a:gd name="T50" fmla="*/ 158 w 316"/>
                  <a:gd name="T51" fmla="*/ 202 h 412"/>
                  <a:gd name="T52" fmla="*/ 156 w 316"/>
                  <a:gd name="T53" fmla="*/ 205 h 412"/>
                  <a:gd name="T54" fmla="*/ 152 w 316"/>
                  <a:gd name="T55" fmla="*/ 206 h 412"/>
                  <a:gd name="T56" fmla="*/ 149 w 316"/>
                  <a:gd name="T57" fmla="*/ 205 h 412"/>
                  <a:gd name="T58" fmla="*/ 143 w 316"/>
                  <a:gd name="T59" fmla="*/ 195 h 412"/>
                  <a:gd name="T60" fmla="*/ 138 w 316"/>
                  <a:gd name="T61" fmla="*/ 186 h 412"/>
                  <a:gd name="T62" fmla="*/ 132 w 316"/>
                  <a:gd name="T63" fmla="*/ 176 h 412"/>
                  <a:gd name="T64" fmla="*/ 126 w 316"/>
                  <a:gd name="T65" fmla="*/ 167 h 412"/>
                  <a:gd name="T66" fmla="*/ 121 w 316"/>
                  <a:gd name="T67" fmla="*/ 158 h 412"/>
                  <a:gd name="T68" fmla="*/ 115 w 316"/>
                  <a:gd name="T69" fmla="*/ 149 h 412"/>
                  <a:gd name="T70" fmla="*/ 109 w 316"/>
                  <a:gd name="T71" fmla="*/ 141 h 412"/>
                  <a:gd name="T72" fmla="*/ 102 w 316"/>
                  <a:gd name="T73" fmla="*/ 133 h 412"/>
                  <a:gd name="T74" fmla="*/ 95 w 316"/>
                  <a:gd name="T75" fmla="*/ 124 h 412"/>
                  <a:gd name="T76" fmla="*/ 88 w 316"/>
                  <a:gd name="T77" fmla="*/ 116 h 412"/>
                  <a:gd name="T78" fmla="*/ 82 w 316"/>
                  <a:gd name="T79" fmla="*/ 107 h 412"/>
                  <a:gd name="T80" fmla="*/ 77 w 316"/>
                  <a:gd name="T81" fmla="*/ 99 h 412"/>
                  <a:gd name="T82" fmla="*/ 71 w 316"/>
                  <a:gd name="T83" fmla="*/ 91 h 412"/>
                  <a:gd name="T84" fmla="*/ 65 w 316"/>
                  <a:gd name="T85" fmla="*/ 83 h 412"/>
                  <a:gd name="T86" fmla="*/ 59 w 316"/>
                  <a:gd name="T87" fmla="*/ 75 h 412"/>
                  <a:gd name="T88" fmla="*/ 54 w 316"/>
                  <a:gd name="T89" fmla="*/ 67 h 412"/>
                  <a:gd name="T90" fmla="*/ 48 w 316"/>
                  <a:gd name="T91" fmla="*/ 59 h 412"/>
                  <a:gd name="T92" fmla="*/ 43 w 316"/>
                  <a:gd name="T93" fmla="*/ 52 h 412"/>
                  <a:gd name="T94" fmla="*/ 37 w 316"/>
                  <a:gd name="T95" fmla="*/ 44 h 412"/>
                  <a:gd name="T96" fmla="*/ 31 w 316"/>
                  <a:gd name="T97" fmla="*/ 37 h 412"/>
                  <a:gd name="T98" fmla="*/ 24 w 316"/>
                  <a:gd name="T99" fmla="*/ 29 h 412"/>
                  <a:gd name="T100" fmla="*/ 18 w 316"/>
                  <a:gd name="T101" fmla="*/ 22 h 412"/>
                  <a:gd name="T102" fmla="*/ 10 w 316"/>
                  <a:gd name="T103" fmla="*/ 14 h 412"/>
                  <a:gd name="T104" fmla="*/ 1 w 316"/>
                  <a:gd name="T105" fmla="*/ 7 h 412"/>
                  <a:gd name="T106" fmla="*/ 0 w 316"/>
                  <a:gd name="T107" fmla="*/ 4 h 412"/>
                  <a:gd name="T108" fmla="*/ 1 w 316"/>
                  <a:gd name="T109" fmla="*/ 2 h 412"/>
                  <a:gd name="T110" fmla="*/ 3 w 316"/>
                  <a:gd name="T111" fmla="*/ 0 h 412"/>
                  <a:gd name="T112" fmla="*/ 6 w 316"/>
                  <a:gd name="T113" fmla="*/ 1 h 4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6"/>
                  <a:gd name="T172" fmla="*/ 0 h 412"/>
                  <a:gd name="T173" fmla="*/ 316 w 316"/>
                  <a:gd name="T174" fmla="*/ 412 h 4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6" h="412">
                    <a:moveTo>
                      <a:pt x="12" y="2"/>
                    </a:moveTo>
                    <a:lnTo>
                      <a:pt x="30" y="17"/>
                    </a:lnTo>
                    <a:lnTo>
                      <a:pt x="44" y="31"/>
                    </a:lnTo>
                    <a:lnTo>
                      <a:pt x="59" y="46"/>
                    </a:lnTo>
                    <a:lnTo>
                      <a:pt x="73" y="60"/>
                    </a:lnTo>
                    <a:lnTo>
                      <a:pt x="86" y="75"/>
                    </a:lnTo>
                    <a:lnTo>
                      <a:pt x="99" y="90"/>
                    </a:lnTo>
                    <a:lnTo>
                      <a:pt x="110" y="105"/>
                    </a:lnTo>
                    <a:lnTo>
                      <a:pt x="124" y="120"/>
                    </a:lnTo>
                    <a:lnTo>
                      <a:pt x="133" y="135"/>
                    </a:lnTo>
                    <a:lnTo>
                      <a:pt x="145" y="151"/>
                    </a:lnTo>
                    <a:lnTo>
                      <a:pt x="157" y="166"/>
                    </a:lnTo>
                    <a:lnTo>
                      <a:pt x="169" y="182"/>
                    </a:lnTo>
                    <a:lnTo>
                      <a:pt x="182" y="198"/>
                    </a:lnTo>
                    <a:lnTo>
                      <a:pt x="195" y="215"/>
                    </a:lnTo>
                    <a:lnTo>
                      <a:pt x="207" y="233"/>
                    </a:lnTo>
                    <a:lnTo>
                      <a:pt x="222" y="250"/>
                    </a:lnTo>
                    <a:lnTo>
                      <a:pt x="236" y="267"/>
                    </a:lnTo>
                    <a:lnTo>
                      <a:pt x="248" y="283"/>
                    </a:lnTo>
                    <a:lnTo>
                      <a:pt x="261" y="301"/>
                    </a:lnTo>
                    <a:lnTo>
                      <a:pt x="271" y="319"/>
                    </a:lnTo>
                    <a:lnTo>
                      <a:pt x="282" y="339"/>
                    </a:lnTo>
                    <a:lnTo>
                      <a:pt x="292" y="357"/>
                    </a:lnTo>
                    <a:lnTo>
                      <a:pt x="304" y="377"/>
                    </a:lnTo>
                    <a:lnTo>
                      <a:pt x="316" y="396"/>
                    </a:lnTo>
                    <a:lnTo>
                      <a:pt x="316" y="403"/>
                    </a:lnTo>
                    <a:lnTo>
                      <a:pt x="311" y="409"/>
                    </a:lnTo>
                    <a:lnTo>
                      <a:pt x="304" y="412"/>
                    </a:lnTo>
                    <a:lnTo>
                      <a:pt x="298" y="409"/>
                    </a:lnTo>
                    <a:lnTo>
                      <a:pt x="286" y="389"/>
                    </a:lnTo>
                    <a:lnTo>
                      <a:pt x="275" y="371"/>
                    </a:lnTo>
                    <a:lnTo>
                      <a:pt x="264" y="352"/>
                    </a:lnTo>
                    <a:lnTo>
                      <a:pt x="253" y="334"/>
                    </a:lnTo>
                    <a:lnTo>
                      <a:pt x="243" y="316"/>
                    </a:lnTo>
                    <a:lnTo>
                      <a:pt x="231" y="298"/>
                    </a:lnTo>
                    <a:lnTo>
                      <a:pt x="218" y="281"/>
                    </a:lnTo>
                    <a:lnTo>
                      <a:pt x="205" y="266"/>
                    </a:lnTo>
                    <a:lnTo>
                      <a:pt x="191" y="249"/>
                    </a:lnTo>
                    <a:lnTo>
                      <a:pt x="177" y="232"/>
                    </a:lnTo>
                    <a:lnTo>
                      <a:pt x="164" y="214"/>
                    </a:lnTo>
                    <a:lnTo>
                      <a:pt x="153" y="198"/>
                    </a:lnTo>
                    <a:lnTo>
                      <a:pt x="141" y="181"/>
                    </a:lnTo>
                    <a:lnTo>
                      <a:pt x="130" y="165"/>
                    </a:lnTo>
                    <a:lnTo>
                      <a:pt x="119" y="150"/>
                    </a:lnTo>
                    <a:lnTo>
                      <a:pt x="109" y="134"/>
                    </a:lnTo>
                    <a:lnTo>
                      <a:pt x="97" y="118"/>
                    </a:lnTo>
                    <a:lnTo>
                      <a:pt x="86" y="103"/>
                    </a:lnTo>
                    <a:lnTo>
                      <a:pt x="74" y="88"/>
                    </a:lnTo>
                    <a:lnTo>
                      <a:pt x="62" y="73"/>
                    </a:lnTo>
                    <a:lnTo>
                      <a:pt x="49" y="58"/>
                    </a:lnTo>
                    <a:lnTo>
                      <a:pt x="35" y="43"/>
                    </a:lnTo>
                    <a:lnTo>
                      <a:pt x="19" y="29"/>
                    </a:lnTo>
                    <a:lnTo>
                      <a:pt x="3" y="14"/>
                    </a:lnTo>
                    <a:lnTo>
                      <a:pt x="0" y="8"/>
                    </a:lnTo>
                    <a:lnTo>
                      <a:pt x="2" y="3"/>
                    </a:lnTo>
                    <a:lnTo>
                      <a:pt x="6" y="0"/>
                    </a:lnTo>
                    <a:lnTo>
                      <a:pt x="12" y="2"/>
                    </a:lnTo>
                  </a:path>
                </a:pathLst>
              </a:custGeom>
              <a:solidFill>
                <a:schemeClr val="hlink"/>
              </a:solidFill>
              <a:ln w="0">
                <a:solidFill>
                  <a:schemeClr val="hlink"/>
                </a:solidFill>
                <a:prstDash val="solid"/>
                <a:round/>
                <a:headEnd/>
                <a:tailEnd/>
              </a:ln>
            </p:spPr>
            <p:txBody>
              <a:bodyPr/>
              <a:lstStyle/>
              <a:p>
                <a:endParaRPr lang="en-US"/>
              </a:p>
            </p:txBody>
          </p:sp>
          <p:sp>
            <p:nvSpPr>
              <p:cNvPr id="70679" name="Freeform 24"/>
              <p:cNvSpPr>
                <a:spLocks/>
              </p:cNvSpPr>
              <p:nvPr/>
            </p:nvSpPr>
            <p:spPr bwMode="auto">
              <a:xfrm>
                <a:off x="2577" y="2226"/>
                <a:ext cx="540" cy="511"/>
              </a:xfrm>
              <a:custGeom>
                <a:avLst/>
                <a:gdLst>
                  <a:gd name="T0" fmla="*/ 25 w 1080"/>
                  <a:gd name="T1" fmla="*/ 273 h 1023"/>
                  <a:gd name="T2" fmla="*/ 59 w 1080"/>
                  <a:gd name="T3" fmla="*/ 231 h 1023"/>
                  <a:gd name="T4" fmla="*/ 92 w 1080"/>
                  <a:gd name="T5" fmla="*/ 186 h 1023"/>
                  <a:gd name="T6" fmla="*/ 125 w 1080"/>
                  <a:gd name="T7" fmla="*/ 142 h 1023"/>
                  <a:gd name="T8" fmla="*/ 158 w 1080"/>
                  <a:gd name="T9" fmla="*/ 101 h 1023"/>
                  <a:gd name="T10" fmla="*/ 190 w 1080"/>
                  <a:gd name="T11" fmla="*/ 71 h 1023"/>
                  <a:gd name="T12" fmla="*/ 214 w 1080"/>
                  <a:gd name="T13" fmla="*/ 55 h 1023"/>
                  <a:gd name="T14" fmla="*/ 237 w 1080"/>
                  <a:gd name="T15" fmla="*/ 40 h 1023"/>
                  <a:gd name="T16" fmla="*/ 260 w 1080"/>
                  <a:gd name="T17" fmla="*/ 28 h 1023"/>
                  <a:gd name="T18" fmla="*/ 285 w 1080"/>
                  <a:gd name="T19" fmla="*/ 17 h 1023"/>
                  <a:gd name="T20" fmla="*/ 314 w 1080"/>
                  <a:gd name="T21" fmla="*/ 8 h 1023"/>
                  <a:gd name="T22" fmla="*/ 402 w 1080"/>
                  <a:gd name="T23" fmla="*/ 2 h 1023"/>
                  <a:gd name="T24" fmla="*/ 473 w 1080"/>
                  <a:gd name="T25" fmla="*/ 33 h 1023"/>
                  <a:gd name="T26" fmla="*/ 522 w 1080"/>
                  <a:gd name="T27" fmla="*/ 90 h 1023"/>
                  <a:gd name="T28" fmla="*/ 540 w 1080"/>
                  <a:gd name="T29" fmla="*/ 165 h 1023"/>
                  <a:gd name="T30" fmla="*/ 522 w 1080"/>
                  <a:gd name="T31" fmla="*/ 248 h 1023"/>
                  <a:gd name="T32" fmla="*/ 477 w 1080"/>
                  <a:gd name="T33" fmla="*/ 306 h 1023"/>
                  <a:gd name="T34" fmla="*/ 415 w 1080"/>
                  <a:gd name="T35" fmla="*/ 352 h 1023"/>
                  <a:gd name="T36" fmla="*/ 342 w 1080"/>
                  <a:gd name="T37" fmla="*/ 397 h 1023"/>
                  <a:gd name="T38" fmla="*/ 269 w 1080"/>
                  <a:gd name="T39" fmla="*/ 436 h 1023"/>
                  <a:gd name="T40" fmla="*/ 210 w 1080"/>
                  <a:gd name="T41" fmla="*/ 464 h 1023"/>
                  <a:gd name="T42" fmla="*/ 176 w 1080"/>
                  <a:gd name="T43" fmla="*/ 481 h 1023"/>
                  <a:gd name="T44" fmla="*/ 140 w 1080"/>
                  <a:gd name="T45" fmla="*/ 499 h 1023"/>
                  <a:gd name="T46" fmla="*/ 119 w 1080"/>
                  <a:gd name="T47" fmla="*/ 511 h 1023"/>
                  <a:gd name="T48" fmla="*/ 133 w 1080"/>
                  <a:gd name="T49" fmla="*/ 504 h 1023"/>
                  <a:gd name="T50" fmla="*/ 157 w 1080"/>
                  <a:gd name="T51" fmla="*/ 491 h 1023"/>
                  <a:gd name="T52" fmla="*/ 191 w 1080"/>
                  <a:gd name="T53" fmla="*/ 472 h 1023"/>
                  <a:gd name="T54" fmla="*/ 230 w 1080"/>
                  <a:gd name="T55" fmla="*/ 450 h 1023"/>
                  <a:gd name="T56" fmla="*/ 274 w 1080"/>
                  <a:gd name="T57" fmla="*/ 423 h 1023"/>
                  <a:gd name="T58" fmla="*/ 320 w 1080"/>
                  <a:gd name="T59" fmla="*/ 395 h 1023"/>
                  <a:gd name="T60" fmla="*/ 364 w 1080"/>
                  <a:gd name="T61" fmla="*/ 365 h 1023"/>
                  <a:gd name="T62" fmla="*/ 406 w 1080"/>
                  <a:gd name="T63" fmla="*/ 336 h 1023"/>
                  <a:gd name="T64" fmla="*/ 443 w 1080"/>
                  <a:gd name="T65" fmla="*/ 307 h 1023"/>
                  <a:gd name="T66" fmla="*/ 474 w 1080"/>
                  <a:gd name="T67" fmla="*/ 282 h 1023"/>
                  <a:gd name="T68" fmla="*/ 495 w 1080"/>
                  <a:gd name="T69" fmla="*/ 259 h 1023"/>
                  <a:gd name="T70" fmla="*/ 523 w 1080"/>
                  <a:gd name="T71" fmla="*/ 187 h 1023"/>
                  <a:gd name="T72" fmla="*/ 516 w 1080"/>
                  <a:gd name="T73" fmla="*/ 117 h 1023"/>
                  <a:gd name="T74" fmla="*/ 480 w 1080"/>
                  <a:gd name="T75" fmla="*/ 60 h 1023"/>
                  <a:gd name="T76" fmla="*/ 423 w 1080"/>
                  <a:gd name="T77" fmla="*/ 24 h 1023"/>
                  <a:gd name="T78" fmla="*/ 352 w 1080"/>
                  <a:gd name="T79" fmla="*/ 16 h 1023"/>
                  <a:gd name="T80" fmla="*/ 306 w 1080"/>
                  <a:gd name="T81" fmla="*/ 28 h 1023"/>
                  <a:gd name="T82" fmla="*/ 280 w 1080"/>
                  <a:gd name="T83" fmla="*/ 38 h 1023"/>
                  <a:gd name="T84" fmla="*/ 256 w 1080"/>
                  <a:gd name="T85" fmla="*/ 51 h 1023"/>
                  <a:gd name="T86" fmla="*/ 233 w 1080"/>
                  <a:gd name="T87" fmla="*/ 65 h 1023"/>
                  <a:gd name="T88" fmla="*/ 209 w 1080"/>
                  <a:gd name="T89" fmla="*/ 81 h 1023"/>
                  <a:gd name="T90" fmla="*/ 180 w 1080"/>
                  <a:gd name="T91" fmla="*/ 104 h 1023"/>
                  <a:gd name="T92" fmla="*/ 146 w 1080"/>
                  <a:gd name="T93" fmla="*/ 142 h 1023"/>
                  <a:gd name="T94" fmla="*/ 112 w 1080"/>
                  <a:gd name="T95" fmla="*/ 183 h 1023"/>
                  <a:gd name="T96" fmla="*/ 77 w 1080"/>
                  <a:gd name="T97" fmla="*/ 226 h 1023"/>
                  <a:gd name="T98" fmla="*/ 42 w 1080"/>
                  <a:gd name="T99" fmla="*/ 267 h 1023"/>
                  <a:gd name="T100" fmla="*/ 6 w 1080"/>
                  <a:gd name="T101" fmla="*/ 302 h 1023"/>
                  <a:gd name="T102" fmla="*/ 0 w 1080"/>
                  <a:gd name="T103" fmla="*/ 299 h 102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0"/>
                  <a:gd name="T157" fmla="*/ 0 h 1023"/>
                  <a:gd name="T158" fmla="*/ 1080 w 1080"/>
                  <a:gd name="T159" fmla="*/ 1023 h 102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0" h="1023">
                    <a:moveTo>
                      <a:pt x="4" y="594"/>
                    </a:moveTo>
                    <a:lnTo>
                      <a:pt x="28" y="571"/>
                    </a:lnTo>
                    <a:lnTo>
                      <a:pt x="51" y="546"/>
                    </a:lnTo>
                    <a:lnTo>
                      <a:pt x="74" y="520"/>
                    </a:lnTo>
                    <a:lnTo>
                      <a:pt x="97" y="492"/>
                    </a:lnTo>
                    <a:lnTo>
                      <a:pt x="119" y="463"/>
                    </a:lnTo>
                    <a:lnTo>
                      <a:pt x="141" y="433"/>
                    </a:lnTo>
                    <a:lnTo>
                      <a:pt x="164" y="404"/>
                    </a:lnTo>
                    <a:lnTo>
                      <a:pt x="185" y="372"/>
                    </a:lnTo>
                    <a:lnTo>
                      <a:pt x="206" y="343"/>
                    </a:lnTo>
                    <a:lnTo>
                      <a:pt x="228" y="313"/>
                    </a:lnTo>
                    <a:lnTo>
                      <a:pt x="250" y="284"/>
                    </a:lnTo>
                    <a:lnTo>
                      <a:pt x="272" y="255"/>
                    </a:lnTo>
                    <a:lnTo>
                      <a:pt x="294" y="227"/>
                    </a:lnTo>
                    <a:lnTo>
                      <a:pt x="317" y="202"/>
                    </a:lnTo>
                    <a:lnTo>
                      <a:pt x="339" y="178"/>
                    </a:lnTo>
                    <a:lnTo>
                      <a:pt x="362" y="156"/>
                    </a:lnTo>
                    <a:lnTo>
                      <a:pt x="380" y="143"/>
                    </a:lnTo>
                    <a:lnTo>
                      <a:pt x="397" y="132"/>
                    </a:lnTo>
                    <a:lnTo>
                      <a:pt x="413" y="120"/>
                    </a:lnTo>
                    <a:lnTo>
                      <a:pt x="429" y="110"/>
                    </a:lnTo>
                    <a:lnTo>
                      <a:pt x="444" y="99"/>
                    </a:lnTo>
                    <a:lnTo>
                      <a:pt x="459" y="90"/>
                    </a:lnTo>
                    <a:lnTo>
                      <a:pt x="475" y="81"/>
                    </a:lnTo>
                    <a:lnTo>
                      <a:pt x="489" y="72"/>
                    </a:lnTo>
                    <a:lnTo>
                      <a:pt x="505" y="64"/>
                    </a:lnTo>
                    <a:lnTo>
                      <a:pt x="520" y="57"/>
                    </a:lnTo>
                    <a:lnTo>
                      <a:pt x="536" y="49"/>
                    </a:lnTo>
                    <a:lnTo>
                      <a:pt x="553" y="42"/>
                    </a:lnTo>
                    <a:lnTo>
                      <a:pt x="570" y="35"/>
                    </a:lnTo>
                    <a:lnTo>
                      <a:pt x="589" y="29"/>
                    </a:lnTo>
                    <a:lnTo>
                      <a:pt x="608" y="22"/>
                    </a:lnTo>
                    <a:lnTo>
                      <a:pt x="629" y="17"/>
                    </a:lnTo>
                    <a:lnTo>
                      <a:pt x="691" y="4"/>
                    </a:lnTo>
                    <a:lnTo>
                      <a:pt x="750" y="0"/>
                    </a:lnTo>
                    <a:lnTo>
                      <a:pt x="804" y="5"/>
                    </a:lnTo>
                    <a:lnTo>
                      <a:pt x="856" y="19"/>
                    </a:lnTo>
                    <a:lnTo>
                      <a:pt x="904" y="40"/>
                    </a:lnTo>
                    <a:lnTo>
                      <a:pt x="947" y="66"/>
                    </a:lnTo>
                    <a:lnTo>
                      <a:pt x="985" y="99"/>
                    </a:lnTo>
                    <a:lnTo>
                      <a:pt x="1018" y="138"/>
                    </a:lnTo>
                    <a:lnTo>
                      <a:pt x="1044" y="181"/>
                    </a:lnTo>
                    <a:lnTo>
                      <a:pt x="1063" y="228"/>
                    </a:lnTo>
                    <a:lnTo>
                      <a:pt x="1076" y="278"/>
                    </a:lnTo>
                    <a:lnTo>
                      <a:pt x="1080" y="331"/>
                    </a:lnTo>
                    <a:lnTo>
                      <a:pt x="1076" y="385"/>
                    </a:lnTo>
                    <a:lnTo>
                      <a:pt x="1065" y="442"/>
                    </a:lnTo>
                    <a:lnTo>
                      <a:pt x="1043" y="497"/>
                    </a:lnTo>
                    <a:lnTo>
                      <a:pt x="1012" y="553"/>
                    </a:lnTo>
                    <a:lnTo>
                      <a:pt x="986" y="582"/>
                    </a:lnTo>
                    <a:lnTo>
                      <a:pt x="954" y="613"/>
                    </a:lnTo>
                    <a:lnTo>
                      <a:pt x="917" y="643"/>
                    </a:lnTo>
                    <a:lnTo>
                      <a:pt x="876" y="674"/>
                    </a:lnTo>
                    <a:lnTo>
                      <a:pt x="830" y="705"/>
                    </a:lnTo>
                    <a:lnTo>
                      <a:pt x="782" y="735"/>
                    </a:lnTo>
                    <a:lnTo>
                      <a:pt x="735" y="765"/>
                    </a:lnTo>
                    <a:lnTo>
                      <a:pt x="684" y="794"/>
                    </a:lnTo>
                    <a:lnTo>
                      <a:pt x="634" y="822"/>
                    </a:lnTo>
                    <a:lnTo>
                      <a:pt x="585" y="848"/>
                    </a:lnTo>
                    <a:lnTo>
                      <a:pt x="538" y="872"/>
                    </a:lnTo>
                    <a:lnTo>
                      <a:pt x="494" y="894"/>
                    </a:lnTo>
                    <a:lnTo>
                      <a:pt x="454" y="913"/>
                    </a:lnTo>
                    <a:lnTo>
                      <a:pt x="420" y="929"/>
                    </a:lnTo>
                    <a:lnTo>
                      <a:pt x="391" y="944"/>
                    </a:lnTo>
                    <a:lnTo>
                      <a:pt x="368" y="954"/>
                    </a:lnTo>
                    <a:lnTo>
                      <a:pt x="352" y="962"/>
                    </a:lnTo>
                    <a:lnTo>
                      <a:pt x="331" y="974"/>
                    </a:lnTo>
                    <a:lnTo>
                      <a:pt x="304" y="986"/>
                    </a:lnTo>
                    <a:lnTo>
                      <a:pt x="281" y="999"/>
                    </a:lnTo>
                    <a:lnTo>
                      <a:pt x="258" y="1010"/>
                    </a:lnTo>
                    <a:lnTo>
                      <a:pt x="243" y="1020"/>
                    </a:lnTo>
                    <a:lnTo>
                      <a:pt x="238" y="1023"/>
                    </a:lnTo>
                    <a:lnTo>
                      <a:pt x="243" y="1021"/>
                    </a:lnTo>
                    <a:lnTo>
                      <a:pt x="253" y="1016"/>
                    </a:lnTo>
                    <a:lnTo>
                      <a:pt x="265" y="1009"/>
                    </a:lnTo>
                    <a:lnTo>
                      <a:pt x="281" y="1001"/>
                    </a:lnTo>
                    <a:lnTo>
                      <a:pt x="296" y="992"/>
                    </a:lnTo>
                    <a:lnTo>
                      <a:pt x="315" y="982"/>
                    </a:lnTo>
                    <a:lnTo>
                      <a:pt x="335" y="970"/>
                    </a:lnTo>
                    <a:lnTo>
                      <a:pt x="359" y="958"/>
                    </a:lnTo>
                    <a:lnTo>
                      <a:pt x="382" y="944"/>
                    </a:lnTo>
                    <a:lnTo>
                      <a:pt x="407" y="930"/>
                    </a:lnTo>
                    <a:lnTo>
                      <a:pt x="433" y="914"/>
                    </a:lnTo>
                    <a:lnTo>
                      <a:pt x="461" y="900"/>
                    </a:lnTo>
                    <a:lnTo>
                      <a:pt x="490" y="883"/>
                    </a:lnTo>
                    <a:lnTo>
                      <a:pt x="519" y="865"/>
                    </a:lnTo>
                    <a:lnTo>
                      <a:pt x="549" y="847"/>
                    </a:lnTo>
                    <a:lnTo>
                      <a:pt x="579" y="829"/>
                    </a:lnTo>
                    <a:lnTo>
                      <a:pt x="610" y="809"/>
                    </a:lnTo>
                    <a:lnTo>
                      <a:pt x="640" y="791"/>
                    </a:lnTo>
                    <a:lnTo>
                      <a:pt x="670" y="771"/>
                    </a:lnTo>
                    <a:lnTo>
                      <a:pt x="701" y="751"/>
                    </a:lnTo>
                    <a:lnTo>
                      <a:pt x="729" y="731"/>
                    </a:lnTo>
                    <a:lnTo>
                      <a:pt x="759" y="711"/>
                    </a:lnTo>
                    <a:lnTo>
                      <a:pt x="785" y="691"/>
                    </a:lnTo>
                    <a:lnTo>
                      <a:pt x="812" y="672"/>
                    </a:lnTo>
                    <a:lnTo>
                      <a:pt x="839" y="653"/>
                    </a:lnTo>
                    <a:lnTo>
                      <a:pt x="864" y="634"/>
                    </a:lnTo>
                    <a:lnTo>
                      <a:pt x="887" y="615"/>
                    </a:lnTo>
                    <a:lnTo>
                      <a:pt x="909" y="598"/>
                    </a:lnTo>
                    <a:lnTo>
                      <a:pt x="930" y="581"/>
                    </a:lnTo>
                    <a:lnTo>
                      <a:pt x="948" y="564"/>
                    </a:lnTo>
                    <a:lnTo>
                      <a:pt x="964" y="548"/>
                    </a:lnTo>
                    <a:lnTo>
                      <a:pt x="979" y="533"/>
                    </a:lnTo>
                    <a:lnTo>
                      <a:pt x="991" y="519"/>
                    </a:lnTo>
                    <a:lnTo>
                      <a:pt x="1017" y="470"/>
                    </a:lnTo>
                    <a:lnTo>
                      <a:pt x="1035" y="422"/>
                    </a:lnTo>
                    <a:lnTo>
                      <a:pt x="1045" y="374"/>
                    </a:lnTo>
                    <a:lnTo>
                      <a:pt x="1047" y="326"/>
                    </a:lnTo>
                    <a:lnTo>
                      <a:pt x="1043" y="280"/>
                    </a:lnTo>
                    <a:lnTo>
                      <a:pt x="1031" y="235"/>
                    </a:lnTo>
                    <a:lnTo>
                      <a:pt x="1013" y="194"/>
                    </a:lnTo>
                    <a:lnTo>
                      <a:pt x="990" y="156"/>
                    </a:lnTo>
                    <a:lnTo>
                      <a:pt x="961" y="121"/>
                    </a:lnTo>
                    <a:lnTo>
                      <a:pt x="929" y="91"/>
                    </a:lnTo>
                    <a:lnTo>
                      <a:pt x="889" y="67"/>
                    </a:lnTo>
                    <a:lnTo>
                      <a:pt x="847" y="48"/>
                    </a:lnTo>
                    <a:lnTo>
                      <a:pt x="802" y="36"/>
                    </a:lnTo>
                    <a:lnTo>
                      <a:pt x="756" y="30"/>
                    </a:lnTo>
                    <a:lnTo>
                      <a:pt x="704" y="33"/>
                    </a:lnTo>
                    <a:lnTo>
                      <a:pt x="651" y="43"/>
                    </a:lnTo>
                    <a:lnTo>
                      <a:pt x="631" y="49"/>
                    </a:lnTo>
                    <a:lnTo>
                      <a:pt x="612" y="56"/>
                    </a:lnTo>
                    <a:lnTo>
                      <a:pt x="593" y="63"/>
                    </a:lnTo>
                    <a:lnTo>
                      <a:pt x="576" y="70"/>
                    </a:lnTo>
                    <a:lnTo>
                      <a:pt x="560" y="76"/>
                    </a:lnTo>
                    <a:lnTo>
                      <a:pt x="543" y="85"/>
                    </a:lnTo>
                    <a:lnTo>
                      <a:pt x="528" y="94"/>
                    </a:lnTo>
                    <a:lnTo>
                      <a:pt x="512" y="102"/>
                    </a:lnTo>
                    <a:lnTo>
                      <a:pt x="498" y="111"/>
                    </a:lnTo>
                    <a:lnTo>
                      <a:pt x="481" y="121"/>
                    </a:lnTo>
                    <a:lnTo>
                      <a:pt x="466" y="131"/>
                    </a:lnTo>
                    <a:lnTo>
                      <a:pt x="450" y="141"/>
                    </a:lnTo>
                    <a:lnTo>
                      <a:pt x="435" y="152"/>
                    </a:lnTo>
                    <a:lnTo>
                      <a:pt x="418" y="163"/>
                    </a:lnTo>
                    <a:lnTo>
                      <a:pt x="402" y="174"/>
                    </a:lnTo>
                    <a:lnTo>
                      <a:pt x="384" y="187"/>
                    </a:lnTo>
                    <a:lnTo>
                      <a:pt x="361" y="209"/>
                    </a:lnTo>
                    <a:lnTo>
                      <a:pt x="338" y="232"/>
                    </a:lnTo>
                    <a:lnTo>
                      <a:pt x="316" y="257"/>
                    </a:lnTo>
                    <a:lnTo>
                      <a:pt x="293" y="284"/>
                    </a:lnTo>
                    <a:lnTo>
                      <a:pt x="270" y="310"/>
                    </a:lnTo>
                    <a:lnTo>
                      <a:pt x="247" y="338"/>
                    </a:lnTo>
                    <a:lnTo>
                      <a:pt x="224" y="367"/>
                    </a:lnTo>
                    <a:lnTo>
                      <a:pt x="201" y="394"/>
                    </a:lnTo>
                    <a:lnTo>
                      <a:pt x="178" y="423"/>
                    </a:lnTo>
                    <a:lnTo>
                      <a:pt x="155" y="452"/>
                    </a:lnTo>
                    <a:lnTo>
                      <a:pt x="132" y="480"/>
                    </a:lnTo>
                    <a:lnTo>
                      <a:pt x="109" y="507"/>
                    </a:lnTo>
                    <a:lnTo>
                      <a:pt x="84" y="534"/>
                    </a:lnTo>
                    <a:lnTo>
                      <a:pt x="61" y="559"/>
                    </a:lnTo>
                    <a:lnTo>
                      <a:pt x="37" y="583"/>
                    </a:lnTo>
                    <a:lnTo>
                      <a:pt x="13" y="605"/>
                    </a:lnTo>
                    <a:lnTo>
                      <a:pt x="7" y="607"/>
                    </a:lnTo>
                    <a:lnTo>
                      <a:pt x="3" y="604"/>
                    </a:lnTo>
                    <a:lnTo>
                      <a:pt x="0" y="599"/>
                    </a:lnTo>
                    <a:lnTo>
                      <a:pt x="4" y="594"/>
                    </a:lnTo>
                    <a:close/>
                  </a:path>
                </a:pathLst>
              </a:custGeom>
              <a:solidFill>
                <a:schemeClr val="hlink"/>
              </a:solidFill>
              <a:ln w="9525">
                <a:solidFill>
                  <a:schemeClr val="hlink"/>
                </a:solidFill>
                <a:round/>
                <a:headEnd/>
                <a:tailEnd/>
              </a:ln>
            </p:spPr>
            <p:txBody>
              <a:bodyPr/>
              <a:lstStyle/>
              <a:p>
                <a:endParaRPr lang="en-US"/>
              </a:p>
            </p:txBody>
          </p:sp>
          <p:sp>
            <p:nvSpPr>
              <p:cNvPr id="70680" name="Freeform 25"/>
              <p:cNvSpPr>
                <a:spLocks/>
              </p:cNvSpPr>
              <p:nvPr/>
            </p:nvSpPr>
            <p:spPr bwMode="auto">
              <a:xfrm>
                <a:off x="2577" y="2226"/>
                <a:ext cx="540" cy="511"/>
              </a:xfrm>
              <a:custGeom>
                <a:avLst/>
                <a:gdLst>
                  <a:gd name="T0" fmla="*/ 25 w 1080"/>
                  <a:gd name="T1" fmla="*/ 273 h 1023"/>
                  <a:gd name="T2" fmla="*/ 59 w 1080"/>
                  <a:gd name="T3" fmla="*/ 231 h 1023"/>
                  <a:gd name="T4" fmla="*/ 92 w 1080"/>
                  <a:gd name="T5" fmla="*/ 186 h 1023"/>
                  <a:gd name="T6" fmla="*/ 125 w 1080"/>
                  <a:gd name="T7" fmla="*/ 142 h 1023"/>
                  <a:gd name="T8" fmla="*/ 158 w 1080"/>
                  <a:gd name="T9" fmla="*/ 101 h 1023"/>
                  <a:gd name="T10" fmla="*/ 190 w 1080"/>
                  <a:gd name="T11" fmla="*/ 71 h 1023"/>
                  <a:gd name="T12" fmla="*/ 214 w 1080"/>
                  <a:gd name="T13" fmla="*/ 55 h 1023"/>
                  <a:gd name="T14" fmla="*/ 237 w 1080"/>
                  <a:gd name="T15" fmla="*/ 40 h 1023"/>
                  <a:gd name="T16" fmla="*/ 260 w 1080"/>
                  <a:gd name="T17" fmla="*/ 28 h 1023"/>
                  <a:gd name="T18" fmla="*/ 285 w 1080"/>
                  <a:gd name="T19" fmla="*/ 17 h 1023"/>
                  <a:gd name="T20" fmla="*/ 314 w 1080"/>
                  <a:gd name="T21" fmla="*/ 8 h 1023"/>
                  <a:gd name="T22" fmla="*/ 402 w 1080"/>
                  <a:gd name="T23" fmla="*/ 2 h 1023"/>
                  <a:gd name="T24" fmla="*/ 473 w 1080"/>
                  <a:gd name="T25" fmla="*/ 33 h 1023"/>
                  <a:gd name="T26" fmla="*/ 522 w 1080"/>
                  <a:gd name="T27" fmla="*/ 90 h 1023"/>
                  <a:gd name="T28" fmla="*/ 540 w 1080"/>
                  <a:gd name="T29" fmla="*/ 165 h 1023"/>
                  <a:gd name="T30" fmla="*/ 522 w 1080"/>
                  <a:gd name="T31" fmla="*/ 248 h 1023"/>
                  <a:gd name="T32" fmla="*/ 477 w 1080"/>
                  <a:gd name="T33" fmla="*/ 306 h 1023"/>
                  <a:gd name="T34" fmla="*/ 415 w 1080"/>
                  <a:gd name="T35" fmla="*/ 352 h 1023"/>
                  <a:gd name="T36" fmla="*/ 342 w 1080"/>
                  <a:gd name="T37" fmla="*/ 397 h 1023"/>
                  <a:gd name="T38" fmla="*/ 269 w 1080"/>
                  <a:gd name="T39" fmla="*/ 436 h 1023"/>
                  <a:gd name="T40" fmla="*/ 210 w 1080"/>
                  <a:gd name="T41" fmla="*/ 464 h 1023"/>
                  <a:gd name="T42" fmla="*/ 176 w 1080"/>
                  <a:gd name="T43" fmla="*/ 481 h 1023"/>
                  <a:gd name="T44" fmla="*/ 140 w 1080"/>
                  <a:gd name="T45" fmla="*/ 499 h 1023"/>
                  <a:gd name="T46" fmla="*/ 119 w 1080"/>
                  <a:gd name="T47" fmla="*/ 511 h 1023"/>
                  <a:gd name="T48" fmla="*/ 133 w 1080"/>
                  <a:gd name="T49" fmla="*/ 504 h 1023"/>
                  <a:gd name="T50" fmla="*/ 157 w 1080"/>
                  <a:gd name="T51" fmla="*/ 491 h 1023"/>
                  <a:gd name="T52" fmla="*/ 191 w 1080"/>
                  <a:gd name="T53" fmla="*/ 472 h 1023"/>
                  <a:gd name="T54" fmla="*/ 230 w 1080"/>
                  <a:gd name="T55" fmla="*/ 450 h 1023"/>
                  <a:gd name="T56" fmla="*/ 274 w 1080"/>
                  <a:gd name="T57" fmla="*/ 423 h 1023"/>
                  <a:gd name="T58" fmla="*/ 320 w 1080"/>
                  <a:gd name="T59" fmla="*/ 395 h 1023"/>
                  <a:gd name="T60" fmla="*/ 364 w 1080"/>
                  <a:gd name="T61" fmla="*/ 365 h 1023"/>
                  <a:gd name="T62" fmla="*/ 406 w 1080"/>
                  <a:gd name="T63" fmla="*/ 336 h 1023"/>
                  <a:gd name="T64" fmla="*/ 443 w 1080"/>
                  <a:gd name="T65" fmla="*/ 307 h 1023"/>
                  <a:gd name="T66" fmla="*/ 474 w 1080"/>
                  <a:gd name="T67" fmla="*/ 282 h 1023"/>
                  <a:gd name="T68" fmla="*/ 495 w 1080"/>
                  <a:gd name="T69" fmla="*/ 259 h 1023"/>
                  <a:gd name="T70" fmla="*/ 523 w 1080"/>
                  <a:gd name="T71" fmla="*/ 187 h 1023"/>
                  <a:gd name="T72" fmla="*/ 516 w 1080"/>
                  <a:gd name="T73" fmla="*/ 117 h 1023"/>
                  <a:gd name="T74" fmla="*/ 480 w 1080"/>
                  <a:gd name="T75" fmla="*/ 60 h 1023"/>
                  <a:gd name="T76" fmla="*/ 423 w 1080"/>
                  <a:gd name="T77" fmla="*/ 24 h 1023"/>
                  <a:gd name="T78" fmla="*/ 352 w 1080"/>
                  <a:gd name="T79" fmla="*/ 16 h 1023"/>
                  <a:gd name="T80" fmla="*/ 306 w 1080"/>
                  <a:gd name="T81" fmla="*/ 28 h 1023"/>
                  <a:gd name="T82" fmla="*/ 280 w 1080"/>
                  <a:gd name="T83" fmla="*/ 38 h 1023"/>
                  <a:gd name="T84" fmla="*/ 256 w 1080"/>
                  <a:gd name="T85" fmla="*/ 51 h 1023"/>
                  <a:gd name="T86" fmla="*/ 233 w 1080"/>
                  <a:gd name="T87" fmla="*/ 65 h 1023"/>
                  <a:gd name="T88" fmla="*/ 209 w 1080"/>
                  <a:gd name="T89" fmla="*/ 81 h 1023"/>
                  <a:gd name="T90" fmla="*/ 180 w 1080"/>
                  <a:gd name="T91" fmla="*/ 104 h 1023"/>
                  <a:gd name="T92" fmla="*/ 146 w 1080"/>
                  <a:gd name="T93" fmla="*/ 142 h 1023"/>
                  <a:gd name="T94" fmla="*/ 112 w 1080"/>
                  <a:gd name="T95" fmla="*/ 183 h 1023"/>
                  <a:gd name="T96" fmla="*/ 77 w 1080"/>
                  <a:gd name="T97" fmla="*/ 226 h 1023"/>
                  <a:gd name="T98" fmla="*/ 42 w 1080"/>
                  <a:gd name="T99" fmla="*/ 267 h 1023"/>
                  <a:gd name="T100" fmla="*/ 6 w 1080"/>
                  <a:gd name="T101" fmla="*/ 302 h 1023"/>
                  <a:gd name="T102" fmla="*/ 0 w 1080"/>
                  <a:gd name="T103" fmla="*/ 299 h 102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0"/>
                  <a:gd name="T157" fmla="*/ 0 h 1023"/>
                  <a:gd name="T158" fmla="*/ 1080 w 1080"/>
                  <a:gd name="T159" fmla="*/ 1023 h 102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0" h="1023">
                    <a:moveTo>
                      <a:pt x="4" y="594"/>
                    </a:moveTo>
                    <a:lnTo>
                      <a:pt x="28" y="571"/>
                    </a:lnTo>
                    <a:lnTo>
                      <a:pt x="51" y="546"/>
                    </a:lnTo>
                    <a:lnTo>
                      <a:pt x="74" y="520"/>
                    </a:lnTo>
                    <a:lnTo>
                      <a:pt x="97" y="492"/>
                    </a:lnTo>
                    <a:lnTo>
                      <a:pt x="119" y="463"/>
                    </a:lnTo>
                    <a:lnTo>
                      <a:pt x="141" y="433"/>
                    </a:lnTo>
                    <a:lnTo>
                      <a:pt x="164" y="404"/>
                    </a:lnTo>
                    <a:lnTo>
                      <a:pt x="185" y="372"/>
                    </a:lnTo>
                    <a:lnTo>
                      <a:pt x="206" y="343"/>
                    </a:lnTo>
                    <a:lnTo>
                      <a:pt x="228" y="313"/>
                    </a:lnTo>
                    <a:lnTo>
                      <a:pt x="250" y="284"/>
                    </a:lnTo>
                    <a:lnTo>
                      <a:pt x="272" y="255"/>
                    </a:lnTo>
                    <a:lnTo>
                      <a:pt x="294" y="227"/>
                    </a:lnTo>
                    <a:lnTo>
                      <a:pt x="317" y="202"/>
                    </a:lnTo>
                    <a:lnTo>
                      <a:pt x="339" y="178"/>
                    </a:lnTo>
                    <a:lnTo>
                      <a:pt x="362" y="156"/>
                    </a:lnTo>
                    <a:lnTo>
                      <a:pt x="380" y="143"/>
                    </a:lnTo>
                    <a:lnTo>
                      <a:pt x="397" y="132"/>
                    </a:lnTo>
                    <a:lnTo>
                      <a:pt x="413" y="120"/>
                    </a:lnTo>
                    <a:lnTo>
                      <a:pt x="429" y="110"/>
                    </a:lnTo>
                    <a:lnTo>
                      <a:pt x="444" y="99"/>
                    </a:lnTo>
                    <a:lnTo>
                      <a:pt x="459" y="90"/>
                    </a:lnTo>
                    <a:lnTo>
                      <a:pt x="475" y="81"/>
                    </a:lnTo>
                    <a:lnTo>
                      <a:pt x="489" y="72"/>
                    </a:lnTo>
                    <a:lnTo>
                      <a:pt x="505" y="64"/>
                    </a:lnTo>
                    <a:lnTo>
                      <a:pt x="520" y="57"/>
                    </a:lnTo>
                    <a:lnTo>
                      <a:pt x="536" y="49"/>
                    </a:lnTo>
                    <a:lnTo>
                      <a:pt x="553" y="42"/>
                    </a:lnTo>
                    <a:lnTo>
                      <a:pt x="570" y="35"/>
                    </a:lnTo>
                    <a:lnTo>
                      <a:pt x="589" y="29"/>
                    </a:lnTo>
                    <a:lnTo>
                      <a:pt x="608" y="22"/>
                    </a:lnTo>
                    <a:lnTo>
                      <a:pt x="629" y="17"/>
                    </a:lnTo>
                    <a:lnTo>
                      <a:pt x="691" y="4"/>
                    </a:lnTo>
                    <a:lnTo>
                      <a:pt x="750" y="0"/>
                    </a:lnTo>
                    <a:lnTo>
                      <a:pt x="804" y="5"/>
                    </a:lnTo>
                    <a:lnTo>
                      <a:pt x="856" y="19"/>
                    </a:lnTo>
                    <a:lnTo>
                      <a:pt x="904" y="40"/>
                    </a:lnTo>
                    <a:lnTo>
                      <a:pt x="947" y="66"/>
                    </a:lnTo>
                    <a:lnTo>
                      <a:pt x="985" y="99"/>
                    </a:lnTo>
                    <a:lnTo>
                      <a:pt x="1018" y="138"/>
                    </a:lnTo>
                    <a:lnTo>
                      <a:pt x="1044" y="181"/>
                    </a:lnTo>
                    <a:lnTo>
                      <a:pt x="1063" y="228"/>
                    </a:lnTo>
                    <a:lnTo>
                      <a:pt x="1076" y="278"/>
                    </a:lnTo>
                    <a:lnTo>
                      <a:pt x="1080" y="331"/>
                    </a:lnTo>
                    <a:lnTo>
                      <a:pt x="1076" y="385"/>
                    </a:lnTo>
                    <a:lnTo>
                      <a:pt x="1065" y="442"/>
                    </a:lnTo>
                    <a:lnTo>
                      <a:pt x="1043" y="497"/>
                    </a:lnTo>
                    <a:lnTo>
                      <a:pt x="1012" y="553"/>
                    </a:lnTo>
                    <a:lnTo>
                      <a:pt x="986" y="582"/>
                    </a:lnTo>
                    <a:lnTo>
                      <a:pt x="954" y="613"/>
                    </a:lnTo>
                    <a:lnTo>
                      <a:pt x="917" y="643"/>
                    </a:lnTo>
                    <a:lnTo>
                      <a:pt x="876" y="674"/>
                    </a:lnTo>
                    <a:lnTo>
                      <a:pt x="830" y="705"/>
                    </a:lnTo>
                    <a:lnTo>
                      <a:pt x="782" y="735"/>
                    </a:lnTo>
                    <a:lnTo>
                      <a:pt x="735" y="765"/>
                    </a:lnTo>
                    <a:lnTo>
                      <a:pt x="684" y="794"/>
                    </a:lnTo>
                    <a:lnTo>
                      <a:pt x="634" y="822"/>
                    </a:lnTo>
                    <a:lnTo>
                      <a:pt x="585" y="848"/>
                    </a:lnTo>
                    <a:lnTo>
                      <a:pt x="538" y="872"/>
                    </a:lnTo>
                    <a:lnTo>
                      <a:pt x="494" y="894"/>
                    </a:lnTo>
                    <a:lnTo>
                      <a:pt x="454" y="913"/>
                    </a:lnTo>
                    <a:lnTo>
                      <a:pt x="420" y="929"/>
                    </a:lnTo>
                    <a:lnTo>
                      <a:pt x="391" y="944"/>
                    </a:lnTo>
                    <a:lnTo>
                      <a:pt x="368" y="954"/>
                    </a:lnTo>
                    <a:lnTo>
                      <a:pt x="352" y="962"/>
                    </a:lnTo>
                    <a:lnTo>
                      <a:pt x="331" y="974"/>
                    </a:lnTo>
                    <a:lnTo>
                      <a:pt x="304" y="986"/>
                    </a:lnTo>
                    <a:lnTo>
                      <a:pt x="281" y="999"/>
                    </a:lnTo>
                    <a:lnTo>
                      <a:pt x="258" y="1010"/>
                    </a:lnTo>
                    <a:lnTo>
                      <a:pt x="243" y="1020"/>
                    </a:lnTo>
                    <a:lnTo>
                      <a:pt x="238" y="1023"/>
                    </a:lnTo>
                    <a:lnTo>
                      <a:pt x="243" y="1021"/>
                    </a:lnTo>
                    <a:lnTo>
                      <a:pt x="253" y="1016"/>
                    </a:lnTo>
                    <a:lnTo>
                      <a:pt x="265" y="1009"/>
                    </a:lnTo>
                    <a:lnTo>
                      <a:pt x="281" y="1001"/>
                    </a:lnTo>
                    <a:lnTo>
                      <a:pt x="296" y="992"/>
                    </a:lnTo>
                    <a:lnTo>
                      <a:pt x="315" y="982"/>
                    </a:lnTo>
                    <a:lnTo>
                      <a:pt x="335" y="970"/>
                    </a:lnTo>
                    <a:lnTo>
                      <a:pt x="359" y="958"/>
                    </a:lnTo>
                    <a:lnTo>
                      <a:pt x="382" y="944"/>
                    </a:lnTo>
                    <a:lnTo>
                      <a:pt x="407" y="930"/>
                    </a:lnTo>
                    <a:lnTo>
                      <a:pt x="433" y="914"/>
                    </a:lnTo>
                    <a:lnTo>
                      <a:pt x="461" y="900"/>
                    </a:lnTo>
                    <a:lnTo>
                      <a:pt x="490" y="883"/>
                    </a:lnTo>
                    <a:lnTo>
                      <a:pt x="519" y="865"/>
                    </a:lnTo>
                    <a:lnTo>
                      <a:pt x="549" y="847"/>
                    </a:lnTo>
                    <a:lnTo>
                      <a:pt x="579" y="829"/>
                    </a:lnTo>
                    <a:lnTo>
                      <a:pt x="610" y="809"/>
                    </a:lnTo>
                    <a:lnTo>
                      <a:pt x="640" y="791"/>
                    </a:lnTo>
                    <a:lnTo>
                      <a:pt x="670" y="771"/>
                    </a:lnTo>
                    <a:lnTo>
                      <a:pt x="701" y="751"/>
                    </a:lnTo>
                    <a:lnTo>
                      <a:pt x="729" y="731"/>
                    </a:lnTo>
                    <a:lnTo>
                      <a:pt x="759" y="711"/>
                    </a:lnTo>
                    <a:lnTo>
                      <a:pt x="785" y="691"/>
                    </a:lnTo>
                    <a:lnTo>
                      <a:pt x="812" y="672"/>
                    </a:lnTo>
                    <a:lnTo>
                      <a:pt x="839" y="653"/>
                    </a:lnTo>
                    <a:lnTo>
                      <a:pt x="864" y="634"/>
                    </a:lnTo>
                    <a:lnTo>
                      <a:pt x="887" y="615"/>
                    </a:lnTo>
                    <a:lnTo>
                      <a:pt x="909" y="598"/>
                    </a:lnTo>
                    <a:lnTo>
                      <a:pt x="930" y="581"/>
                    </a:lnTo>
                    <a:lnTo>
                      <a:pt x="948" y="564"/>
                    </a:lnTo>
                    <a:lnTo>
                      <a:pt x="964" y="548"/>
                    </a:lnTo>
                    <a:lnTo>
                      <a:pt x="979" y="533"/>
                    </a:lnTo>
                    <a:lnTo>
                      <a:pt x="991" y="519"/>
                    </a:lnTo>
                    <a:lnTo>
                      <a:pt x="1017" y="470"/>
                    </a:lnTo>
                    <a:lnTo>
                      <a:pt x="1035" y="422"/>
                    </a:lnTo>
                    <a:lnTo>
                      <a:pt x="1045" y="374"/>
                    </a:lnTo>
                    <a:lnTo>
                      <a:pt x="1047" y="326"/>
                    </a:lnTo>
                    <a:lnTo>
                      <a:pt x="1043" y="280"/>
                    </a:lnTo>
                    <a:lnTo>
                      <a:pt x="1031" y="235"/>
                    </a:lnTo>
                    <a:lnTo>
                      <a:pt x="1013" y="194"/>
                    </a:lnTo>
                    <a:lnTo>
                      <a:pt x="990" y="156"/>
                    </a:lnTo>
                    <a:lnTo>
                      <a:pt x="961" y="121"/>
                    </a:lnTo>
                    <a:lnTo>
                      <a:pt x="929" y="91"/>
                    </a:lnTo>
                    <a:lnTo>
                      <a:pt x="889" y="67"/>
                    </a:lnTo>
                    <a:lnTo>
                      <a:pt x="847" y="48"/>
                    </a:lnTo>
                    <a:lnTo>
                      <a:pt x="802" y="36"/>
                    </a:lnTo>
                    <a:lnTo>
                      <a:pt x="756" y="30"/>
                    </a:lnTo>
                    <a:lnTo>
                      <a:pt x="704" y="33"/>
                    </a:lnTo>
                    <a:lnTo>
                      <a:pt x="651" y="43"/>
                    </a:lnTo>
                    <a:lnTo>
                      <a:pt x="631" y="49"/>
                    </a:lnTo>
                    <a:lnTo>
                      <a:pt x="612" y="56"/>
                    </a:lnTo>
                    <a:lnTo>
                      <a:pt x="593" y="63"/>
                    </a:lnTo>
                    <a:lnTo>
                      <a:pt x="576" y="70"/>
                    </a:lnTo>
                    <a:lnTo>
                      <a:pt x="560" y="76"/>
                    </a:lnTo>
                    <a:lnTo>
                      <a:pt x="543" y="85"/>
                    </a:lnTo>
                    <a:lnTo>
                      <a:pt x="528" y="94"/>
                    </a:lnTo>
                    <a:lnTo>
                      <a:pt x="512" y="102"/>
                    </a:lnTo>
                    <a:lnTo>
                      <a:pt x="498" y="111"/>
                    </a:lnTo>
                    <a:lnTo>
                      <a:pt x="481" y="121"/>
                    </a:lnTo>
                    <a:lnTo>
                      <a:pt x="466" y="131"/>
                    </a:lnTo>
                    <a:lnTo>
                      <a:pt x="450" y="141"/>
                    </a:lnTo>
                    <a:lnTo>
                      <a:pt x="435" y="152"/>
                    </a:lnTo>
                    <a:lnTo>
                      <a:pt x="418" y="163"/>
                    </a:lnTo>
                    <a:lnTo>
                      <a:pt x="402" y="174"/>
                    </a:lnTo>
                    <a:lnTo>
                      <a:pt x="384" y="187"/>
                    </a:lnTo>
                    <a:lnTo>
                      <a:pt x="361" y="209"/>
                    </a:lnTo>
                    <a:lnTo>
                      <a:pt x="338" y="232"/>
                    </a:lnTo>
                    <a:lnTo>
                      <a:pt x="316" y="257"/>
                    </a:lnTo>
                    <a:lnTo>
                      <a:pt x="293" y="284"/>
                    </a:lnTo>
                    <a:lnTo>
                      <a:pt x="270" y="310"/>
                    </a:lnTo>
                    <a:lnTo>
                      <a:pt x="247" y="338"/>
                    </a:lnTo>
                    <a:lnTo>
                      <a:pt x="224" y="367"/>
                    </a:lnTo>
                    <a:lnTo>
                      <a:pt x="201" y="394"/>
                    </a:lnTo>
                    <a:lnTo>
                      <a:pt x="178" y="423"/>
                    </a:lnTo>
                    <a:lnTo>
                      <a:pt x="155" y="452"/>
                    </a:lnTo>
                    <a:lnTo>
                      <a:pt x="132" y="480"/>
                    </a:lnTo>
                    <a:lnTo>
                      <a:pt x="109" y="507"/>
                    </a:lnTo>
                    <a:lnTo>
                      <a:pt x="84" y="534"/>
                    </a:lnTo>
                    <a:lnTo>
                      <a:pt x="61" y="559"/>
                    </a:lnTo>
                    <a:lnTo>
                      <a:pt x="37" y="583"/>
                    </a:lnTo>
                    <a:lnTo>
                      <a:pt x="13" y="605"/>
                    </a:lnTo>
                    <a:lnTo>
                      <a:pt x="7" y="607"/>
                    </a:lnTo>
                    <a:lnTo>
                      <a:pt x="3" y="604"/>
                    </a:lnTo>
                    <a:lnTo>
                      <a:pt x="0" y="599"/>
                    </a:lnTo>
                    <a:lnTo>
                      <a:pt x="4" y="594"/>
                    </a:lnTo>
                  </a:path>
                </a:pathLst>
              </a:custGeom>
              <a:solidFill>
                <a:schemeClr val="hlink"/>
              </a:solidFill>
              <a:ln w="0">
                <a:solidFill>
                  <a:schemeClr val="hlink"/>
                </a:solidFill>
                <a:prstDash val="solid"/>
                <a:round/>
                <a:headEnd/>
                <a:tailEnd/>
              </a:ln>
            </p:spPr>
            <p:txBody>
              <a:bodyPr/>
              <a:lstStyle/>
              <a:p>
                <a:endParaRPr lang="en-US"/>
              </a:p>
            </p:txBody>
          </p:sp>
          <p:sp>
            <p:nvSpPr>
              <p:cNvPr id="70681" name="Freeform 26"/>
              <p:cNvSpPr>
                <a:spLocks/>
              </p:cNvSpPr>
              <p:nvPr/>
            </p:nvSpPr>
            <p:spPr bwMode="auto">
              <a:xfrm>
                <a:off x="2397" y="2549"/>
                <a:ext cx="298" cy="299"/>
              </a:xfrm>
              <a:custGeom>
                <a:avLst/>
                <a:gdLst>
                  <a:gd name="T0" fmla="*/ 133 w 595"/>
                  <a:gd name="T1" fmla="*/ 8 h 596"/>
                  <a:gd name="T2" fmla="*/ 115 w 595"/>
                  <a:gd name="T3" fmla="*/ 16 h 596"/>
                  <a:gd name="T4" fmla="*/ 99 w 595"/>
                  <a:gd name="T5" fmla="*/ 26 h 596"/>
                  <a:gd name="T6" fmla="*/ 85 w 595"/>
                  <a:gd name="T7" fmla="*/ 37 h 596"/>
                  <a:gd name="T8" fmla="*/ 72 w 595"/>
                  <a:gd name="T9" fmla="*/ 50 h 596"/>
                  <a:gd name="T10" fmla="*/ 61 w 595"/>
                  <a:gd name="T11" fmla="*/ 64 h 596"/>
                  <a:gd name="T12" fmla="*/ 49 w 595"/>
                  <a:gd name="T13" fmla="*/ 80 h 596"/>
                  <a:gd name="T14" fmla="*/ 37 w 595"/>
                  <a:gd name="T15" fmla="*/ 97 h 596"/>
                  <a:gd name="T16" fmla="*/ 24 w 595"/>
                  <a:gd name="T17" fmla="*/ 128 h 596"/>
                  <a:gd name="T18" fmla="*/ 16 w 595"/>
                  <a:gd name="T19" fmla="*/ 173 h 596"/>
                  <a:gd name="T20" fmla="*/ 22 w 595"/>
                  <a:gd name="T21" fmla="*/ 204 h 596"/>
                  <a:gd name="T22" fmla="*/ 35 w 595"/>
                  <a:gd name="T23" fmla="*/ 226 h 596"/>
                  <a:gd name="T24" fmla="*/ 50 w 595"/>
                  <a:gd name="T25" fmla="*/ 244 h 596"/>
                  <a:gd name="T26" fmla="*/ 69 w 595"/>
                  <a:gd name="T27" fmla="*/ 261 h 596"/>
                  <a:gd name="T28" fmla="*/ 94 w 595"/>
                  <a:gd name="T29" fmla="*/ 274 h 596"/>
                  <a:gd name="T30" fmla="*/ 115 w 595"/>
                  <a:gd name="T31" fmla="*/ 279 h 596"/>
                  <a:gd name="T32" fmla="*/ 136 w 595"/>
                  <a:gd name="T33" fmla="*/ 281 h 596"/>
                  <a:gd name="T34" fmla="*/ 156 w 595"/>
                  <a:gd name="T35" fmla="*/ 279 h 596"/>
                  <a:gd name="T36" fmla="*/ 175 w 595"/>
                  <a:gd name="T37" fmla="*/ 275 h 596"/>
                  <a:gd name="T38" fmla="*/ 194 w 595"/>
                  <a:gd name="T39" fmla="*/ 269 h 596"/>
                  <a:gd name="T40" fmla="*/ 213 w 595"/>
                  <a:gd name="T41" fmla="*/ 262 h 596"/>
                  <a:gd name="T42" fmla="*/ 229 w 595"/>
                  <a:gd name="T43" fmla="*/ 254 h 596"/>
                  <a:gd name="T44" fmla="*/ 246 w 595"/>
                  <a:gd name="T45" fmla="*/ 245 h 596"/>
                  <a:gd name="T46" fmla="*/ 262 w 595"/>
                  <a:gd name="T47" fmla="*/ 234 h 596"/>
                  <a:gd name="T48" fmla="*/ 276 w 595"/>
                  <a:gd name="T49" fmla="*/ 222 h 596"/>
                  <a:gd name="T50" fmla="*/ 289 w 595"/>
                  <a:gd name="T51" fmla="*/ 208 h 596"/>
                  <a:gd name="T52" fmla="*/ 297 w 595"/>
                  <a:gd name="T53" fmla="*/ 199 h 596"/>
                  <a:gd name="T54" fmla="*/ 298 w 595"/>
                  <a:gd name="T55" fmla="*/ 201 h 596"/>
                  <a:gd name="T56" fmla="*/ 291 w 595"/>
                  <a:gd name="T57" fmla="*/ 211 h 596"/>
                  <a:gd name="T58" fmla="*/ 278 w 595"/>
                  <a:gd name="T59" fmla="*/ 226 h 596"/>
                  <a:gd name="T60" fmla="*/ 263 w 595"/>
                  <a:gd name="T61" fmla="*/ 240 h 596"/>
                  <a:gd name="T62" fmla="*/ 249 w 595"/>
                  <a:gd name="T63" fmla="*/ 253 h 596"/>
                  <a:gd name="T64" fmla="*/ 233 w 595"/>
                  <a:gd name="T65" fmla="*/ 264 h 596"/>
                  <a:gd name="T66" fmla="*/ 217 w 595"/>
                  <a:gd name="T67" fmla="*/ 275 h 596"/>
                  <a:gd name="T68" fmla="*/ 199 w 595"/>
                  <a:gd name="T69" fmla="*/ 283 h 596"/>
                  <a:gd name="T70" fmla="*/ 179 w 595"/>
                  <a:gd name="T71" fmla="*/ 290 h 596"/>
                  <a:gd name="T72" fmla="*/ 165 w 595"/>
                  <a:gd name="T73" fmla="*/ 294 h 596"/>
                  <a:gd name="T74" fmla="*/ 154 w 595"/>
                  <a:gd name="T75" fmla="*/ 297 h 596"/>
                  <a:gd name="T76" fmla="*/ 142 w 595"/>
                  <a:gd name="T77" fmla="*/ 298 h 596"/>
                  <a:gd name="T78" fmla="*/ 130 w 595"/>
                  <a:gd name="T79" fmla="*/ 299 h 596"/>
                  <a:gd name="T80" fmla="*/ 118 w 595"/>
                  <a:gd name="T81" fmla="*/ 299 h 596"/>
                  <a:gd name="T82" fmla="*/ 106 w 595"/>
                  <a:gd name="T83" fmla="*/ 298 h 596"/>
                  <a:gd name="T84" fmla="*/ 94 w 595"/>
                  <a:gd name="T85" fmla="*/ 295 h 596"/>
                  <a:gd name="T86" fmla="*/ 82 w 595"/>
                  <a:gd name="T87" fmla="*/ 292 h 596"/>
                  <a:gd name="T88" fmla="*/ 62 w 595"/>
                  <a:gd name="T89" fmla="*/ 280 h 596"/>
                  <a:gd name="T90" fmla="*/ 40 w 595"/>
                  <a:gd name="T91" fmla="*/ 260 h 596"/>
                  <a:gd name="T92" fmla="*/ 23 w 595"/>
                  <a:gd name="T93" fmla="*/ 236 h 596"/>
                  <a:gd name="T94" fmla="*/ 8 w 595"/>
                  <a:gd name="T95" fmla="*/ 211 h 596"/>
                  <a:gd name="T96" fmla="*/ 0 w 595"/>
                  <a:gd name="T97" fmla="*/ 187 h 596"/>
                  <a:gd name="T98" fmla="*/ 3 w 595"/>
                  <a:gd name="T99" fmla="*/ 162 h 596"/>
                  <a:gd name="T100" fmla="*/ 7 w 595"/>
                  <a:gd name="T101" fmla="*/ 135 h 596"/>
                  <a:gd name="T102" fmla="*/ 13 w 595"/>
                  <a:gd name="T103" fmla="*/ 111 h 596"/>
                  <a:gd name="T104" fmla="*/ 24 w 595"/>
                  <a:gd name="T105" fmla="*/ 90 h 596"/>
                  <a:gd name="T106" fmla="*/ 37 w 595"/>
                  <a:gd name="T107" fmla="*/ 72 h 596"/>
                  <a:gd name="T108" fmla="*/ 50 w 595"/>
                  <a:gd name="T109" fmla="*/ 57 h 596"/>
                  <a:gd name="T110" fmla="*/ 64 w 595"/>
                  <a:gd name="T111" fmla="*/ 43 h 596"/>
                  <a:gd name="T112" fmla="*/ 79 w 595"/>
                  <a:gd name="T113" fmla="*/ 32 h 596"/>
                  <a:gd name="T114" fmla="*/ 94 w 595"/>
                  <a:gd name="T115" fmla="*/ 21 h 596"/>
                  <a:gd name="T116" fmla="*/ 112 w 595"/>
                  <a:gd name="T117" fmla="*/ 12 h 596"/>
                  <a:gd name="T118" fmla="*/ 132 w 595"/>
                  <a:gd name="T119" fmla="*/ 4 h 596"/>
                  <a:gd name="T120" fmla="*/ 143 w 595"/>
                  <a:gd name="T121" fmla="*/ 0 h 596"/>
                  <a:gd name="T122" fmla="*/ 144 w 595"/>
                  <a:gd name="T123" fmla="*/ 2 h 5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5"/>
                  <a:gd name="T187" fmla="*/ 0 h 596"/>
                  <a:gd name="T188" fmla="*/ 595 w 595"/>
                  <a:gd name="T189" fmla="*/ 596 h 5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5" h="596">
                    <a:moveTo>
                      <a:pt x="284" y="7"/>
                    </a:moveTo>
                    <a:lnTo>
                      <a:pt x="265" y="15"/>
                    </a:lnTo>
                    <a:lnTo>
                      <a:pt x="246" y="23"/>
                    </a:lnTo>
                    <a:lnTo>
                      <a:pt x="229" y="32"/>
                    </a:lnTo>
                    <a:lnTo>
                      <a:pt x="212" y="41"/>
                    </a:lnTo>
                    <a:lnTo>
                      <a:pt x="197" y="52"/>
                    </a:lnTo>
                    <a:lnTo>
                      <a:pt x="183" y="62"/>
                    </a:lnTo>
                    <a:lnTo>
                      <a:pt x="169" y="73"/>
                    </a:lnTo>
                    <a:lnTo>
                      <a:pt x="157" y="86"/>
                    </a:lnTo>
                    <a:lnTo>
                      <a:pt x="144" y="99"/>
                    </a:lnTo>
                    <a:lnTo>
                      <a:pt x="132" y="113"/>
                    </a:lnTo>
                    <a:lnTo>
                      <a:pt x="121" y="128"/>
                    </a:lnTo>
                    <a:lnTo>
                      <a:pt x="109" y="143"/>
                    </a:lnTo>
                    <a:lnTo>
                      <a:pt x="98" y="159"/>
                    </a:lnTo>
                    <a:lnTo>
                      <a:pt x="85" y="176"/>
                    </a:lnTo>
                    <a:lnTo>
                      <a:pt x="74" y="194"/>
                    </a:lnTo>
                    <a:lnTo>
                      <a:pt x="61" y="214"/>
                    </a:lnTo>
                    <a:lnTo>
                      <a:pt x="47" y="255"/>
                    </a:lnTo>
                    <a:lnTo>
                      <a:pt x="38" y="299"/>
                    </a:lnTo>
                    <a:lnTo>
                      <a:pt x="31" y="344"/>
                    </a:lnTo>
                    <a:lnTo>
                      <a:pt x="30" y="384"/>
                    </a:lnTo>
                    <a:lnTo>
                      <a:pt x="44" y="407"/>
                    </a:lnTo>
                    <a:lnTo>
                      <a:pt x="58" y="429"/>
                    </a:lnTo>
                    <a:lnTo>
                      <a:pt x="70" y="450"/>
                    </a:lnTo>
                    <a:lnTo>
                      <a:pt x="84" y="468"/>
                    </a:lnTo>
                    <a:lnTo>
                      <a:pt x="99" y="487"/>
                    </a:lnTo>
                    <a:lnTo>
                      <a:pt x="116" y="504"/>
                    </a:lnTo>
                    <a:lnTo>
                      <a:pt x="138" y="521"/>
                    </a:lnTo>
                    <a:lnTo>
                      <a:pt x="165" y="538"/>
                    </a:lnTo>
                    <a:lnTo>
                      <a:pt x="187" y="546"/>
                    </a:lnTo>
                    <a:lnTo>
                      <a:pt x="207" y="551"/>
                    </a:lnTo>
                    <a:lnTo>
                      <a:pt x="229" y="556"/>
                    </a:lnTo>
                    <a:lnTo>
                      <a:pt x="251" y="559"/>
                    </a:lnTo>
                    <a:lnTo>
                      <a:pt x="272" y="561"/>
                    </a:lnTo>
                    <a:lnTo>
                      <a:pt x="293" y="559"/>
                    </a:lnTo>
                    <a:lnTo>
                      <a:pt x="312" y="557"/>
                    </a:lnTo>
                    <a:lnTo>
                      <a:pt x="331" y="554"/>
                    </a:lnTo>
                    <a:lnTo>
                      <a:pt x="350" y="548"/>
                    </a:lnTo>
                    <a:lnTo>
                      <a:pt x="370" y="542"/>
                    </a:lnTo>
                    <a:lnTo>
                      <a:pt x="388" y="536"/>
                    </a:lnTo>
                    <a:lnTo>
                      <a:pt x="407" y="529"/>
                    </a:lnTo>
                    <a:lnTo>
                      <a:pt x="425" y="523"/>
                    </a:lnTo>
                    <a:lnTo>
                      <a:pt x="441" y="515"/>
                    </a:lnTo>
                    <a:lnTo>
                      <a:pt x="458" y="506"/>
                    </a:lnTo>
                    <a:lnTo>
                      <a:pt x="474" y="498"/>
                    </a:lnTo>
                    <a:lnTo>
                      <a:pt x="491" y="488"/>
                    </a:lnTo>
                    <a:lnTo>
                      <a:pt x="507" y="479"/>
                    </a:lnTo>
                    <a:lnTo>
                      <a:pt x="523" y="467"/>
                    </a:lnTo>
                    <a:lnTo>
                      <a:pt x="536" y="456"/>
                    </a:lnTo>
                    <a:lnTo>
                      <a:pt x="551" y="443"/>
                    </a:lnTo>
                    <a:lnTo>
                      <a:pt x="563" y="429"/>
                    </a:lnTo>
                    <a:lnTo>
                      <a:pt x="577" y="414"/>
                    </a:lnTo>
                    <a:lnTo>
                      <a:pt x="590" y="398"/>
                    </a:lnTo>
                    <a:lnTo>
                      <a:pt x="593" y="397"/>
                    </a:lnTo>
                    <a:lnTo>
                      <a:pt x="594" y="398"/>
                    </a:lnTo>
                    <a:lnTo>
                      <a:pt x="595" y="401"/>
                    </a:lnTo>
                    <a:lnTo>
                      <a:pt x="595" y="403"/>
                    </a:lnTo>
                    <a:lnTo>
                      <a:pt x="582" y="420"/>
                    </a:lnTo>
                    <a:lnTo>
                      <a:pt x="570" y="435"/>
                    </a:lnTo>
                    <a:lnTo>
                      <a:pt x="555" y="451"/>
                    </a:lnTo>
                    <a:lnTo>
                      <a:pt x="541" y="465"/>
                    </a:lnTo>
                    <a:lnTo>
                      <a:pt x="526" y="479"/>
                    </a:lnTo>
                    <a:lnTo>
                      <a:pt x="512" y="493"/>
                    </a:lnTo>
                    <a:lnTo>
                      <a:pt x="498" y="505"/>
                    </a:lnTo>
                    <a:lnTo>
                      <a:pt x="481" y="517"/>
                    </a:lnTo>
                    <a:lnTo>
                      <a:pt x="465" y="527"/>
                    </a:lnTo>
                    <a:lnTo>
                      <a:pt x="449" y="538"/>
                    </a:lnTo>
                    <a:lnTo>
                      <a:pt x="433" y="548"/>
                    </a:lnTo>
                    <a:lnTo>
                      <a:pt x="415" y="556"/>
                    </a:lnTo>
                    <a:lnTo>
                      <a:pt x="397" y="565"/>
                    </a:lnTo>
                    <a:lnTo>
                      <a:pt x="379" y="572"/>
                    </a:lnTo>
                    <a:lnTo>
                      <a:pt x="358" y="579"/>
                    </a:lnTo>
                    <a:lnTo>
                      <a:pt x="339" y="585"/>
                    </a:lnTo>
                    <a:lnTo>
                      <a:pt x="329" y="587"/>
                    </a:lnTo>
                    <a:lnTo>
                      <a:pt x="318" y="589"/>
                    </a:lnTo>
                    <a:lnTo>
                      <a:pt x="307" y="592"/>
                    </a:lnTo>
                    <a:lnTo>
                      <a:pt x="296" y="594"/>
                    </a:lnTo>
                    <a:lnTo>
                      <a:pt x="284" y="595"/>
                    </a:lnTo>
                    <a:lnTo>
                      <a:pt x="273" y="596"/>
                    </a:lnTo>
                    <a:lnTo>
                      <a:pt x="260" y="596"/>
                    </a:lnTo>
                    <a:lnTo>
                      <a:pt x="249" y="596"/>
                    </a:lnTo>
                    <a:lnTo>
                      <a:pt x="236" y="596"/>
                    </a:lnTo>
                    <a:lnTo>
                      <a:pt x="223" y="595"/>
                    </a:lnTo>
                    <a:lnTo>
                      <a:pt x="212" y="594"/>
                    </a:lnTo>
                    <a:lnTo>
                      <a:pt x="199" y="592"/>
                    </a:lnTo>
                    <a:lnTo>
                      <a:pt x="188" y="589"/>
                    </a:lnTo>
                    <a:lnTo>
                      <a:pt x="175" y="586"/>
                    </a:lnTo>
                    <a:lnTo>
                      <a:pt x="164" y="582"/>
                    </a:lnTo>
                    <a:lnTo>
                      <a:pt x="152" y="578"/>
                    </a:lnTo>
                    <a:lnTo>
                      <a:pt x="123" y="559"/>
                    </a:lnTo>
                    <a:lnTo>
                      <a:pt x="100" y="540"/>
                    </a:lnTo>
                    <a:lnTo>
                      <a:pt x="79" y="518"/>
                    </a:lnTo>
                    <a:lnTo>
                      <a:pt x="61" y="495"/>
                    </a:lnTo>
                    <a:lnTo>
                      <a:pt x="45" y="471"/>
                    </a:lnTo>
                    <a:lnTo>
                      <a:pt x="30" y="445"/>
                    </a:lnTo>
                    <a:lnTo>
                      <a:pt x="15" y="420"/>
                    </a:lnTo>
                    <a:lnTo>
                      <a:pt x="0" y="395"/>
                    </a:lnTo>
                    <a:lnTo>
                      <a:pt x="0" y="373"/>
                    </a:lnTo>
                    <a:lnTo>
                      <a:pt x="1" y="349"/>
                    </a:lnTo>
                    <a:lnTo>
                      <a:pt x="5" y="323"/>
                    </a:lnTo>
                    <a:lnTo>
                      <a:pt x="8" y="297"/>
                    </a:lnTo>
                    <a:lnTo>
                      <a:pt x="13" y="270"/>
                    </a:lnTo>
                    <a:lnTo>
                      <a:pt x="18" y="247"/>
                    </a:lnTo>
                    <a:lnTo>
                      <a:pt x="25" y="222"/>
                    </a:lnTo>
                    <a:lnTo>
                      <a:pt x="33" y="199"/>
                    </a:lnTo>
                    <a:lnTo>
                      <a:pt x="47" y="179"/>
                    </a:lnTo>
                    <a:lnTo>
                      <a:pt x="60" y="161"/>
                    </a:lnTo>
                    <a:lnTo>
                      <a:pt x="73" y="144"/>
                    </a:lnTo>
                    <a:lnTo>
                      <a:pt x="86" y="128"/>
                    </a:lnTo>
                    <a:lnTo>
                      <a:pt x="99" y="113"/>
                    </a:lnTo>
                    <a:lnTo>
                      <a:pt x="113" y="99"/>
                    </a:lnTo>
                    <a:lnTo>
                      <a:pt x="127" y="86"/>
                    </a:lnTo>
                    <a:lnTo>
                      <a:pt x="142" y="73"/>
                    </a:lnTo>
                    <a:lnTo>
                      <a:pt x="157" y="63"/>
                    </a:lnTo>
                    <a:lnTo>
                      <a:pt x="172" y="53"/>
                    </a:lnTo>
                    <a:lnTo>
                      <a:pt x="188" y="42"/>
                    </a:lnTo>
                    <a:lnTo>
                      <a:pt x="205" y="33"/>
                    </a:lnTo>
                    <a:lnTo>
                      <a:pt x="223" y="24"/>
                    </a:lnTo>
                    <a:lnTo>
                      <a:pt x="242" y="16"/>
                    </a:lnTo>
                    <a:lnTo>
                      <a:pt x="263" y="8"/>
                    </a:lnTo>
                    <a:lnTo>
                      <a:pt x="283" y="0"/>
                    </a:lnTo>
                    <a:lnTo>
                      <a:pt x="286" y="0"/>
                    </a:lnTo>
                    <a:lnTo>
                      <a:pt x="287" y="2"/>
                    </a:lnTo>
                    <a:lnTo>
                      <a:pt x="287" y="4"/>
                    </a:lnTo>
                    <a:lnTo>
                      <a:pt x="284" y="7"/>
                    </a:lnTo>
                    <a:close/>
                  </a:path>
                </a:pathLst>
              </a:custGeom>
              <a:solidFill>
                <a:schemeClr val="hlink"/>
              </a:solidFill>
              <a:ln w="9525">
                <a:solidFill>
                  <a:schemeClr val="hlink"/>
                </a:solidFill>
                <a:round/>
                <a:headEnd/>
                <a:tailEnd/>
              </a:ln>
            </p:spPr>
            <p:txBody>
              <a:bodyPr/>
              <a:lstStyle/>
              <a:p>
                <a:endParaRPr lang="en-US"/>
              </a:p>
            </p:txBody>
          </p:sp>
          <p:sp>
            <p:nvSpPr>
              <p:cNvPr id="70682" name="Freeform 27"/>
              <p:cNvSpPr>
                <a:spLocks/>
              </p:cNvSpPr>
              <p:nvPr/>
            </p:nvSpPr>
            <p:spPr bwMode="auto">
              <a:xfrm>
                <a:off x="2397" y="2549"/>
                <a:ext cx="298" cy="299"/>
              </a:xfrm>
              <a:custGeom>
                <a:avLst/>
                <a:gdLst>
                  <a:gd name="T0" fmla="*/ 133 w 595"/>
                  <a:gd name="T1" fmla="*/ 8 h 596"/>
                  <a:gd name="T2" fmla="*/ 115 w 595"/>
                  <a:gd name="T3" fmla="*/ 16 h 596"/>
                  <a:gd name="T4" fmla="*/ 99 w 595"/>
                  <a:gd name="T5" fmla="*/ 26 h 596"/>
                  <a:gd name="T6" fmla="*/ 85 w 595"/>
                  <a:gd name="T7" fmla="*/ 37 h 596"/>
                  <a:gd name="T8" fmla="*/ 72 w 595"/>
                  <a:gd name="T9" fmla="*/ 50 h 596"/>
                  <a:gd name="T10" fmla="*/ 61 w 595"/>
                  <a:gd name="T11" fmla="*/ 64 h 596"/>
                  <a:gd name="T12" fmla="*/ 49 w 595"/>
                  <a:gd name="T13" fmla="*/ 80 h 596"/>
                  <a:gd name="T14" fmla="*/ 37 w 595"/>
                  <a:gd name="T15" fmla="*/ 97 h 596"/>
                  <a:gd name="T16" fmla="*/ 24 w 595"/>
                  <a:gd name="T17" fmla="*/ 128 h 596"/>
                  <a:gd name="T18" fmla="*/ 16 w 595"/>
                  <a:gd name="T19" fmla="*/ 173 h 596"/>
                  <a:gd name="T20" fmla="*/ 22 w 595"/>
                  <a:gd name="T21" fmla="*/ 204 h 596"/>
                  <a:gd name="T22" fmla="*/ 35 w 595"/>
                  <a:gd name="T23" fmla="*/ 226 h 596"/>
                  <a:gd name="T24" fmla="*/ 50 w 595"/>
                  <a:gd name="T25" fmla="*/ 244 h 596"/>
                  <a:gd name="T26" fmla="*/ 69 w 595"/>
                  <a:gd name="T27" fmla="*/ 261 h 596"/>
                  <a:gd name="T28" fmla="*/ 94 w 595"/>
                  <a:gd name="T29" fmla="*/ 274 h 596"/>
                  <a:gd name="T30" fmla="*/ 115 w 595"/>
                  <a:gd name="T31" fmla="*/ 279 h 596"/>
                  <a:gd name="T32" fmla="*/ 136 w 595"/>
                  <a:gd name="T33" fmla="*/ 281 h 596"/>
                  <a:gd name="T34" fmla="*/ 156 w 595"/>
                  <a:gd name="T35" fmla="*/ 279 h 596"/>
                  <a:gd name="T36" fmla="*/ 175 w 595"/>
                  <a:gd name="T37" fmla="*/ 275 h 596"/>
                  <a:gd name="T38" fmla="*/ 194 w 595"/>
                  <a:gd name="T39" fmla="*/ 269 h 596"/>
                  <a:gd name="T40" fmla="*/ 213 w 595"/>
                  <a:gd name="T41" fmla="*/ 262 h 596"/>
                  <a:gd name="T42" fmla="*/ 229 w 595"/>
                  <a:gd name="T43" fmla="*/ 254 h 596"/>
                  <a:gd name="T44" fmla="*/ 246 w 595"/>
                  <a:gd name="T45" fmla="*/ 245 h 596"/>
                  <a:gd name="T46" fmla="*/ 262 w 595"/>
                  <a:gd name="T47" fmla="*/ 234 h 596"/>
                  <a:gd name="T48" fmla="*/ 276 w 595"/>
                  <a:gd name="T49" fmla="*/ 222 h 596"/>
                  <a:gd name="T50" fmla="*/ 289 w 595"/>
                  <a:gd name="T51" fmla="*/ 208 h 596"/>
                  <a:gd name="T52" fmla="*/ 297 w 595"/>
                  <a:gd name="T53" fmla="*/ 199 h 596"/>
                  <a:gd name="T54" fmla="*/ 298 w 595"/>
                  <a:gd name="T55" fmla="*/ 201 h 596"/>
                  <a:gd name="T56" fmla="*/ 291 w 595"/>
                  <a:gd name="T57" fmla="*/ 211 h 596"/>
                  <a:gd name="T58" fmla="*/ 278 w 595"/>
                  <a:gd name="T59" fmla="*/ 226 h 596"/>
                  <a:gd name="T60" fmla="*/ 263 w 595"/>
                  <a:gd name="T61" fmla="*/ 240 h 596"/>
                  <a:gd name="T62" fmla="*/ 249 w 595"/>
                  <a:gd name="T63" fmla="*/ 253 h 596"/>
                  <a:gd name="T64" fmla="*/ 233 w 595"/>
                  <a:gd name="T65" fmla="*/ 264 h 596"/>
                  <a:gd name="T66" fmla="*/ 217 w 595"/>
                  <a:gd name="T67" fmla="*/ 275 h 596"/>
                  <a:gd name="T68" fmla="*/ 199 w 595"/>
                  <a:gd name="T69" fmla="*/ 283 h 596"/>
                  <a:gd name="T70" fmla="*/ 179 w 595"/>
                  <a:gd name="T71" fmla="*/ 290 h 596"/>
                  <a:gd name="T72" fmla="*/ 165 w 595"/>
                  <a:gd name="T73" fmla="*/ 294 h 596"/>
                  <a:gd name="T74" fmla="*/ 154 w 595"/>
                  <a:gd name="T75" fmla="*/ 297 h 596"/>
                  <a:gd name="T76" fmla="*/ 142 w 595"/>
                  <a:gd name="T77" fmla="*/ 298 h 596"/>
                  <a:gd name="T78" fmla="*/ 130 w 595"/>
                  <a:gd name="T79" fmla="*/ 299 h 596"/>
                  <a:gd name="T80" fmla="*/ 118 w 595"/>
                  <a:gd name="T81" fmla="*/ 299 h 596"/>
                  <a:gd name="T82" fmla="*/ 106 w 595"/>
                  <a:gd name="T83" fmla="*/ 298 h 596"/>
                  <a:gd name="T84" fmla="*/ 94 w 595"/>
                  <a:gd name="T85" fmla="*/ 295 h 596"/>
                  <a:gd name="T86" fmla="*/ 82 w 595"/>
                  <a:gd name="T87" fmla="*/ 292 h 596"/>
                  <a:gd name="T88" fmla="*/ 62 w 595"/>
                  <a:gd name="T89" fmla="*/ 280 h 596"/>
                  <a:gd name="T90" fmla="*/ 40 w 595"/>
                  <a:gd name="T91" fmla="*/ 260 h 596"/>
                  <a:gd name="T92" fmla="*/ 23 w 595"/>
                  <a:gd name="T93" fmla="*/ 236 h 596"/>
                  <a:gd name="T94" fmla="*/ 8 w 595"/>
                  <a:gd name="T95" fmla="*/ 211 h 596"/>
                  <a:gd name="T96" fmla="*/ 0 w 595"/>
                  <a:gd name="T97" fmla="*/ 187 h 596"/>
                  <a:gd name="T98" fmla="*/ 3 w 595"/>
                  <a:gd name="T99" fmla="*/ 162 h 596"/>
                  <a:gd name="T100" fmla="*/ 7 w 595"/>
                  <a:gd name="T101" fmla="*/ 135 h 596"/>
                  <a:gd name="T102" fmla="*/ 13 w 595"/>
                  <a:gd name="T103" fmla="*/ 111 h 596"/>
                  <a:gd name="T104" fmla="*/ 24 w 595"/>
                  <a:gd name="T105" fmla="*/ 90 h 596"/>
                  <a:gd name="T106" fmla="*/ 37 w 595"/>
                  <a:gd name="T107" fmla="*/ 72 h 596"/>
                  <a:gd name="T108" fmla="*/ 50 w 595"/>
                  <a:gd name="T109" fmla="*/ 57 h 596"/>
                  <a:gd name="T110" fmla="*/ 64 w 595"/>
                  <a:gd name="T111" fmla="*/ 43 h 596"/>
                  <a:gd name="T112" fmla="*/ 79 w 595"/>
                  <a:gd name="T113" fmla="*/ 32 h 596"/>
                  <a:gd name="T114" fmla="*/ 94 w 595"/>
                  <a:gd name="T115" fmla="*/ 21 h 596"/>
                  <a:gd name="T116" fmla="*/ 112 w 595"/>
                  <a:gd name="T117" fmla="*/ 12 h 596"/>
                  <a:gd name="T118" fmla="*/ 132 w 595"/>
                  <a:gd name="T119" fmla="*/ 4 h 596"/>
                  <a:gd name="T120" fmla="*/ 143 w 595"/>
                  <a:gd name="T121" fmla="*/ 0 h 596"/>
                  <a:gd name="T122" fmla="*/ 144 w 595"/>
                  <a:gd name="T123" fmla="*/ 2 h 5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5"/>
                  <a:gd name="T187" fmla="*/ 0 h 596"/>
                  <a:gd name="T188" fmla="*/ 595 w 595"/>
                  <a:gd name="T189" fmla="*/ 596 h 5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5" h="596">
                    <a:moveTo>
                      <a:pt x="284" y="7"/>
                    </a:moveTo>
                    <a:lnTo>
                      <a:pt x="265" y="15"/>
                    </a:lnTo>
                    <a:lnTo>
                      <a:pt x="246" y="23"/>
                    </a:lnTo>
                    <a:lnTo>
                      <a:pt x="229" y="32"/>
                    </a:lnTo>
                    <a:lnTo>
                      <a:pt x="212" y="41"/>
                    </a:lnTo>
                    <a:lnTo>
                      <a:pt x="197" y="52"/>
                    </a:lnTo>
                    <a:lnTo>
                      <a:pt x="183" y="62"/>
                    </a:lnTo>
                    <a:lnTo>
                      <a:pt x="169" y="73"/>
                    </a:lnTo>
                    <a:lnTo>
                      <a:pt x="157" y="86"/>
                    </a:lnTo>
                    <a:lnTo>
                      <a:pt x="144" y="99"/>
                    </a:lnTo>
                    <a:lnTo>
                      <a:pt x="132" y="113"/>
                    </a:lnTo>
                    <a:lnTo>
                      <a:pt x="121" y="128"/>
                    </a:lnTo>
                    <a:lnTo>
                      <a:pt x="109" y="143"/>
                    </a:lnTo>
                    <a:lnTo>
                      <a:pt x="98" y="159"/>
                    </a:lnTo>
                    <a:lnTo>
                      <a:pt x="85" y="176"/>
                    </a:lnTo>
                    <a:lnTo>
                      <a:pt x="74" y="194"/>
                    </a:lnTo>
                    <a:lnTo>
                      <a:pt x="61" y="214"/>
                    </a:lnTo>
                    <a:lnTo>
                      <a:pt x="47" y="255"/>
                    </a:lnTo>
                    <a:lnTo>
                      <a:pt x="38" y="299"/>
                    </a:lnTo>
                    <a:lnTo>
                      <a:pt x="31" y="344"/>
                    </a:lnTo>
                    <a:lnTo>
                      <a:pt x="30" y="384"/>
                    </a:lnTo>
                    <a:lnTo>
                      <a:pt x="44" y="407"/>
                    </a:lnTo>
                    <a:lnTo>
                      <a:pt x="58" y="429"/>
                    </a:lnTo>
                    <a:lnTo>
                      <a:pt x="70" y="450"/>
                    </a:lnTo>
                    <a:lnTo>
                      <a:pt x="84" y="468"/>
                    </a:lnTo>
                    <a:lnTo>
                      <a:pt x="99" y="487"/>
                    </a:lnTo>
                    <a:lnTo>
                      <a:pt x="116" y="504"/>
                    </a:lnTo>
                    <a:lnTo>
                      <a:pt x="138" y="521"/>
                    </a:lnTo>
                    <a:lnTo>
                      <a:pt x="165" y="538"/>
                    </a:lnTo>
                    <a:lnTo>
                      <a:pt x="187" y="546"/>
                    </a:lnTo>
                    <a:lnTo>
                      <a:pt x="207" y="551"/>
                    </a:lnTo>
                    <a:lnTo>
                      <a:pt x="229" y="556"/>
                    </a:lnTo>
                    <a:lnTo>
                      <a:pt x="251" y="559"/>
                    </a:lnTo>
                    <a:lnTo>
                      <a:pt x="272" y="561"/>
                    </a:lnTo>
                    <a:lnTo>
                      <a:pt x="293" y="559"/>
                    </a:lnTo>
                    <a:lnTo>
                      <a:pt x="312" y="557"/>
                    </a:lnTo>
                    <a:lnTo>
                      <a:pt x="331" y="554"/>
                    </a:lnTo>
                    <a:lnTo>
                      <a:pt x="350" y="548"/>
                    </a:lnTo>
                    <a:lnTo>
                      <a:pt x="370" y="542"/>
                    </a:lnTo>
                    <a:lnTo>
                      <a:pt x="388" y="536"/>
                    </a:lnTo>
                    <a:lnTo>
                      <a:pt x="407" y="529"/>
                    </a:lnTo>
                    <a:lnTo>
                      <a:pt x="425" y="523"/>
                    </a:lnTo>
                    <a:lnTo>
                      <a:pt x="441" y="515"/>
                    </a:lnTo>
                    <a:lnTo>
                      <a:pt x="458" y="506"/>
                    </a:lnTo>
                    <a:lnTo>
                      <a:pt x="474" y="498"/>
                    </a:lnTo>
                    <a:lnTo>
                      <a:pt x="491" y="488"/>
                    </a:lnTo>
                    <a:lnTo>
                      <a:pt x="507" y="479"/>
                    </a:lnTo>
                    <a:lnTo>
                      <a:pt x="523" y="467"/>
                    </a:lnTo>
                    <a:lnTo>
                      <a:pt x="536" y="456"/>
                    </a:lnTo>
                    <a:lnTo>
                      <a:pt x="551" y="443"/>
                    </a:lnTo>
                    <a:lnTo>
                      <a:pt x="563" y="429"/>
                    </a:lnTo>
                    <a:lnTo>
                      <a:pt x="577" y="414"/>
                    </a:lnTo>
                    <a:lnTo>
                      <a:pt x="590" y="398"/>
                    </a:lnTo>
                    <a:lnTo>
                      <a:pt x="593" y="397"/>
                    </a:lnTo>
                    <a:lnTo>
                      <a:pt x="594" y="398"/>
                    </a:lnTo>
                    <a:lnTo>
                      <a:pt x="595" y="401"/>
                    </a:lnTo>
                    <a:lnTo>
                      <a:pt x="595" y="403"/>
                    </a:lnTo>
                    <a:lnTo>
                      <a:pt x="582" y="420"/>
                    </a:lnTo>
                    <a:lnTo>
                      <a:pt x="570" y="435"/>
                    </a:lnTo>
                    <a:lnTo>
                      <a:pt x="555" y="451"/>
                    </a:lnTo>
                    <a:lnTo>
                      <a:pt x="541" y="465"/>
                    </a:lnTo>
                    <a:lnTo>
                      <a:pt x="526" y="479"/>
                    </a:lnTo>
                    <a:lnTo>
                      <a:pt x="512" y="493"/>
                    </a:lnTo>
                    <a:lnTo>
                      <a:pt x="498" y="505"/>
                    </a:lnTo>
                    <a:lnTo>
                      <a:pt x="481" y="517"/>
                    </a:lnTo>
                    <a:lnTo>
                      <a:pt x="465" y="527"/>
                    </a:lnTo>
                    <a:lnTo>
                      <a:pt x="449" y="538"/>
                    </a:lnTo>
                    <a:lnTo>
                      <a:pt x="433" y="548"/>
                    </a:lnTo>
                    <a:lnTo>
                      <a:pt x="415" y="556"/>
                    </a:lnTo>
                    <a:lnTo>
                      <a:pt x="397" y="565"/>
                    </a:lnTo>
                    <a:lnTo>
                      <a:pt x="379" y="572"/>
                    </a:lnTo>
                    <a:lnTo>
                      <a:pt x="358" y="579"/>
                    </a:lnTo>
                    <a:lnTo>
                      <a:pt x="339" y="585"/>
                    </a:lnTo>
                    <a:lnTo>
                      <a:pt x="329" y="587"/>
                    </a:lnTo>
                    <a:lnTo>
                      <a:pt x="318" y="589"/>
                    </a:lnTo>
                    <a:lnTo>
                      <a:pt x="307" y="592"/>
                    </a:lnTo>
                    <a:lnTo>
                      <a:pt x="296" y="594"/>
                    </a:lnTo>
                    <a:lnTo>
                      <a:pt x="284" y="595"/>
                    </a:lnTo>
                    <a:lnTo>
                      <a:pt x="273" y="596"/>
                    </a:lnTo>
                    <a:lnTo>
                      <a:pt x="260" y="596"/>
                    </a:lnTo>
                    <a:lnTo>
                      <a:pt x="249" y="596"/>
                    </a:lnTo>
                    <a:lnTo>
                      <a:pt x="236" y="596"/>
                    </a:lnTo>
                    <a:lnTo>
                      <a:pt x="223" y="595"/>
                    </a:lnTo>
                    <a:lnTo>
                      <a:pt x="212" y="594"/>
                    </a:lnTo>
                    <a:lnTo>
                      <a:pt x="199" y="592"/>
                    </a:lnTo>
                    <a:lnTo>
                      <a:pt x="188" y="589"/>
                    </a:lnTo>
                    <a:lnTo>
                      <a:pt x="175" y="586"/>
                    </a:lnTo>
                    <a:lnTo>
                      <a:pt x="164" y="582"/>
                    </a:lnTo>
                    <a:lnTo>
                      <a:pt x="152" y="578"/>
                    </a:lnTo>
                    <a:lnTo>
                      <a:pt x="123" y="559"/>
                    </a:lnTo>
                    <a:lnTo>
                      <a:pt x="100" y="540"/>
                    </a:lnTo>
                    <a:lnTo>
                      <a:pt x="79" y="518"/>
                    </a:lnTo>
                    <a:lnTo>
                      <a:pt x="61" y="495"/>
                    </a:lnTo>
                    <a:lnTo>
                      <a:pt x="45" y="471"/>
                    </a:lnTo>
                    <a:lnTo>
                      <a:pt x="30" y="445"/>
                    </a:lnTo>
                    <a:lnTo>
                      <a:pt x="15" y="420"/>
                    </a:lnTo>
                    <a:lnTo>
                      <a:pt x="0" y="395"/>
                    </a:lnTo>
                    <a:lnTo>
                      <a:pt x="0" y="373"/>
                    </a:lnTo>
                    <a:lnTo>
                      <a:pt x="1" y="349"/>
                    </a:lnTo>
                    <a:lnTo>
                      <a:pt x="5" y="323"/>
                    </a:lnTo>
                    <a:lnTo>
                      <a:pt x="8" y="297"/>
                    </a:lnTo>
                    <a:lnTo>
                      <a:pt x="13" y="270"/>
                    </a:lnTo>
                    <a:lnTo>
                      <a:pt x="18" y="247"/>
                    </a:lnTo>
                    <a:lnTo>
                      <a:pt x="25" y="222"/>
                    </a:lnTo>
                    <a:lnTo>
                      <a:pt x="33" y="199"/>
                    </a:lnTo>
                    <a:lnTo>
                      <a:pt x="47" y="179"/>
                    </a:lnTo>
                    <a:lnTo>
                      <a:pt x="60" y="161"/>
                    </a:lnTo>
                    <a:lnTo>
                      <a:pt x="73" y="144"/>
                    </a:lnTo>
                    <a:lnTo>
                      <a:pt x="86" y="128"/>
                    </a:lnTo>
                    <a:lnTo>
                      <a:pt x="99" y="113"/>
                    </a:lnTo>
                    <a:lnTo>
                      <a:pt x="113" y="99"/>
                    </a:lnTo>
                    <a:lnTo>
                      <a:pt x="127" y="86"/>
                    </a:lnTo>
                    <a:lnTo>
                      <a:pt x="142" y="73"/>
                    </a:lnTo>
                    <a:lnTo>
                      <a:pt x="157" y="63"/>
                    </a:lnTo>
                    <a:lnTo>
                      <a:pt x="172" y="53"/>
                    </a:lnTo>
                    <a:lnTo>
                      <a:pt x="188" y="42"/>
                    </a:lnTo>
                    <a:lnTo>
                      <a:pt x="205" y="33"/>
                    </a:lnTo>
                    <a:lnTo>
                      <a:pt x="223" y="24"/>
                    </a:lnTo>
                    <a:lnTo>
                      <a:pt x="242" y="16"/>
                    </a:lnTo>
                    <a:lnTo>
                      <a:pt x="263" y="8"/>
                    </a:lnTo>
                    <a:lnTo>
                      <a:pt x="283" y="0"/>
                    </a:lnTo>
                    <a:lnTo>
                      <a:pt x="286" y="0"/>
                    </a:lnTo>
                    <a:lnTo>
                      <a:pt x="287" y="2"/>
                    </a:lnTo>
                    <a:lnTo>
                      <a:pt x="287" y="4"/>
                    </a:lnTo>
                    <a:lnTo>
                      <a:pt x="284" y="7"/>
                    </a:lnTo>
                  </a:path>
                </a:pathLst>
              </a:custGeom>
              <a:solidFill>
                <a:schemeClr val="hlink"/>
              </a:solidFill>
              <a:ln w="0">
                <a:solidFill>
                  <a:schemeClr val="hlink"/>
                </a:solidFill>
                <a:prstDash val="solid"/>
                <a:round/>
                <a:headEnd/>
                <a:tailEnd/>
              </a:ln>
            </p:spPr>
            <p:txBody>
              <a:bodyPr/>
              <a:lstStyle/>
              <a:p>
                <a:endParaRPr lang="en-US"/>
              </a:p>
            </p:txBody>
          </p:sp>
          <p:sp>
            <p:nvSpPr>
              <p:cNvPr id="70683" name="Freeform 28"/>
              <p:cNvSpPr>
                <a:spLocks/>
              </p:cNvSpPr>
              <p:nvPr/>
            </p:nvSpPr>
            <p:spPr bwMode="auto">
              <a:xfrm>
                <a:off x="1888" y="2647"/>
                <a:ext cx="220" cy="136"/>
              </a:xfrm>
              <a:custGeom>
                <a:avLst/>
                <a:gdLst>
                  <a:gd name="T0" fmla="*/ 4 w 441"/>
                  <a:gd name="T1" fmla="*/ 0 h 270"/>
                  <a:gd name="T2" fmla="*/ 15 w 441"/>
                  <a:gd name="T3" fmla="*/ 3 h 270"/>
                  <a:gd name="T4" fmla="*/ 25 w 441"/>
                  <a:gd name="T5" fmla="*/ 7 h 270"/>
                  <a:gd name="T6" fmla="*/ 34 w 441"/>
                  <a:gd name="T7" fmla="*/ 11 h 270"/>
                  <a:gd name="T8" fmla="*/ 43 w 441"/>
                  <a:gd name="T9" fmla="*/ 15 h 270"/>
                  <a:gd name="T10" fmla="*/ 52 w 441"/>
                  <a:gd name="T11" fmla="*/ 20 h 270"/>
                  <a:gd name="T12" fmla="*/ 61 w 441"/>
                  <a:gd name="T13" fmla="*/ 24 h 270"/>
                  <a:gd name="T14" fmla="*/ 69 w 441"/>
                  <a:gd name="T15" fmla="*/ 29 h 270"/>
                  <a:gd name="T16" fmla="*/ 77 w 441"/>
                  <a:gd name="T17" fmla="*/ 32 h 270"/>
                  <a:gd name="T18" fmla="*/ 85 w 441"/>
                  <a:gd name="T19" fmla="*/ 37 h 270"/>
                  <a:gd name="T20" fmla="*/ 94 w 441"/>
                  <a:gd name="T21" fmla="*/ 42 h 270"/>
                  <a:gd name="T22" fmla="*/ 102 w 441"/>
                  <a:gd name="T23" fmla="*/ 47 h 270"/>
                  <a:gd name="T24" fmla="*/ 111 w 441"/>
                  <a:gd name="T25" fmla="*/ 52 h 270"/>
                  <a:gd name="T26" fmla="*/ 119 w 441"/>
                  <a:gd name="T27" fmla="*/ 58 h 270"/>
                  <a:gd name="T28" fmla="*/ 129 w 441"/>
                  <a:gd name="T29" fmla="*/ 63 h 270"/>
                  <a:gd name="T30" fmla="*/ 138 w 441"/>
                  <a:gd name="T31" fmla="*/ 69 h 270"/>
                  <a:gd name="T32" fmla="*/ 148 w 441"/>
                  <a:gd name="T33" fmla="*/ 74 h 270"/>
                  <a:gd name="T34" fmla="*/ 158 w 441"/>
                  <a:gd name="T35" fmla="*/ 80 h 270"/>
                  <a:gd name="T36" fmla="*/ 167 w 441"/>
                  <a:gd name="T37" fmla="*/ 86 h 270"/>
                  <a:gd name="T38" fmla="*/ 176 w 441"/>
                  <a:gd name="T39" fmla="*/ 92 h 270"/>
                  <a:gd name="T40" fmla="*/ 184 w 441"/>
                  <a:gd name="T41" fmla="*/ 98 h 270"/>
                  <a:gd name="T42" fmla="*/ 193 w 441"/>
                  <a:gd name="T43" fmla="*/ 105 h 270"/>
                  <a:gd name="T44" fmla="*/ 201 w 441"/>
                  <a:gd name="T45" fmla="*/ 112 h 270"/>
                  <a:gd name="T46" fmla="*/ 210 w 441"/>
                  <a:gd name="T47" fmla="*/ 119 h 270"/>
                  <a:gd name="T48" fmla="*/ 219 w 441"/>
                  <a:gd name="T49" fmla="*/ 126 h 270"/>
                  <a:gd name="T50" fmla="*/ 220 w 441"/>
                  <a:gd name="T51" fmla="*/ 129 h 270"/>
                  <a:gd name="T52" fmla="*/ 219 w 441"/>
                  <a:gd name="T53" fmla="*/ 133 h 270"/>
                  <a:gd name="T54" fmla="*/ 217 w 441"/>
                  <a:gd name="T55" fmla="*/ 136 h 270"/>
                  <a:gd name="T56" fmla="*/ 213 w 441"/>
                  <a:gd name="T57" fmla="*/ 135 h 270"/>
                  <a:gd name="T58" fmla="*/ 205 w 441"/>
                  <a:gd name="T59" fmla="*/ 128 h 270"/>
                  <a:gd name="T60" fmla="*/ 196 w 441"/>
                  <a:gd name="T61" fmla="*/ 122 h 270"/>
                  <a:gd name="T62" fmla="*/ 187 w 441"/>
                  <a:gd name="T63" fmla="*/ 115 h 270"/>
                  <a:gd name="T64" fmla="*/ 179 w 441"/>
                  <a:gd name="T65" fmla="*/ 109 h 270"/>
                  <a:gd name="T66" fmla="*/ 170 w 441"/>
                  <a:gd name="T67" fmla="*/ 102 h 270"/>
                  <a:gd name="T68" fmla="*/ 161 w 441"/>
                  <a:gd name="T69" fmla="*/ 96 h 270"/>
                  <a:gd name="T70" fmla="*/ 152 w 441"/>
                  <a:gd name="T71" fmla="*/ 90 h 270"/>
                  <a:gd name="T72" fmla="*/ 142 w 441"/>
                  <a:gd name="T73" fmla="*/ 85 h 270"/>
                  <a:gd name="T74" fmla="*/ 133 w 441"/>
                  <a:gd name="T75" fmla="*/ 80 h 270"/>
                  <a:gd name="T76" fmla="*/ 123 w 441"/>
                  <a:gd name="T77" fmla="*/ 74 h 270"/>
                  <a:gd name="T78" fmla="*/ 114 w 441"/>
                  <a:gd name="T79" fmla="*/ 69 h 270"/>
                  <a:gd name="T80" fmla="*/ 106 w 441"/>
                  <a:gd name="T81" fmla="*/ 63 h 270"/>
                  <a:gd name="T82" fmla="*/ 97 w 441"/>
                  <a:gd name="T83" fmla="*/ 58 h 270"/>
                  <a:gd name="T84" fmla="*/ 89 w 441"/>
                  <a:gd name="T85" fmla="*/ 52 h 270"/>
                  <a:gd name="T86" fmla="*/ 81 w 441"/>
                  <a:gd name="T87" fmla="*/ 47 h 270"/>
                  <a:gd name="T88" fmla="*/ 73 w 441"/>
                  <a:gd name="T89" fmla="*/ 41 h 270"/>
                  <a:gd name="T90" fmla="*/ 66 w 441"/>
                  <a:gd name="T91" fmla="*/ 36 h 270"/>
                  <a:gd name="T92" fmla="*/ 58 w 441"/>
                  <a:gd name="T93" fmla="*/ 31 h 270"/>
                  <a:gd name="T94" fmla="*/ 49 w 441"/>
                  <a:gd name="T95" fmla="*/ 28 h 270"/>
                  <a:gd name="T96" fmla="*/ 41 w 441"/>
                  <a:gd name="T97" fmla="*/ 23 h 270"/>
                  <a:gd name="T98" fmla="*/ 32 w 441"/>
                  <a:gd name="T99" fmla="*/ 19 h 270"/>
                  <a:gd name="T100" fmla="*/ 23 w 441"/>
                  <a:gd name="T101" fmla="*/ 15 h 270"/>
                  <a:gd name="T102" fmla="*/ 13 w 441"/>
                  <a:gd name="T103" fmla="*/ 11 h 270"/>
                  <a:gd name="T104" fmla="*/ 2 w 441"/>
                  <a:gd name="T105" fmla="*/ 7 h 270"/>
                  <a:gd name="T106" fmla="*/ 0 w 441"/>
                  <a:gd name="T107" fmla="*/ 5 h 270"/>
                  <a:gd name="T108" fmla="*/ 0 w 441"/>
                  <a:gd name="T109" fmla="*/ 2 h 270"/>
                  <a:gd name="T110" fmla="*/ 1 w 441"/>
                  <a:gd name="T111" fmla="*/ 0 h 270"/>
                  <a:gd name="T112" fmla="*/ 4 w 441"/>
                  <a:gd name="T113" fmla="*/ 0 h 2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1"/>
                  <a:gd name="T172" fmla="*/ 0 h 270"/>
                  <a:gd name="T173" fmla="*/ 441 w 441"/>
                  <a:gd name="T174" fmla="*/ 270 h 2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1" h="270">
                    <a:moveTo>
                      <a:pt x="9" y="0"/>
                    </a:moveTo>
                    <a:lnTo>
                      <a:pt x="30" y="6"/>
                    </a:lnTo>
                    <a:lnTo>
                      <a:pt x="50" y="13"/>
                    </a:lnTo>
                    <a:lnTo>
                      <a:pt x="69" y="21"/>
                    </a:lnTo>
                    <a:lnTo>
                      <a:pt x="87" y="29"/>
                    </a:lnTo>
                    <a:lnTo>
                      <a:pt x="104" y="39"/>
                    </a:lnTo>
                    <a:lnTo>
                      <a:pt x="122" y="48"/>
                    </a:lnTo>
                    <a:lnTo>
                      <a:pt x="139" y="57"/>
                    </a:lnTo>
                    <a:lnTo>
                      <a:pt x="155" y="64"/>
                    </a:lnTo>
                    <a:lnTo>
                      <a:pt x="171" y="73"/>
                    </a:lnTo>
                    <a:lnTo>
                      <a:pt x="189" y="84"/>
                    </a:lnTo>
                    <a:lnTo>
                      <a:pt x="205" y="94"/>
                    </a:lnTo>
                    <a:lnTo>
                      <a:pt x="222" y="104"/>
                    </a:lnTo>
                    <a:lnTo>
                      <a:pt x="239" y="115"/>
                    </a:lnTo>
                    <a:lnTo>
                      <a:pt x="258" y="125"/>
                    </a:lnTo>
                    <a:lnTo>
                      <a:pt x="277" y="137"/>
                    </a:lnTo>
                    <a:lnTo>
                      <a:pt x="297" y="147"/>
                    </a:lnTo>
                    <a:lnTo>
                      <a:pt x="316" y="158"/>
                    </a:lnTo>
                    <a:lnTo>
                      <a:pt x="335" y="170"/>
                    </a:lnTo>
                    <a:lnTo>
                      <a:pt x="352" y="183"/>
                    </a:lnTo>
                    <a:lnTo>
                      <a:pt x="369" y="195"/>
                    </a:lnTo>
                    <a:lnTo>
                      <a:pt x="387" y="209"/>
                    </a:lnTo>
                    <a:lnTo>
                      <a:pt x="403" y="223"/>
                    </a:lnTo>
                    <a:lnTo>
                      <a:pt x="420" y="237"/>
                    </a:lnTo>
                    <a:lnTo>
                      <a:pt x="438" y="251"/>
                    </a:lnTo>
                    <a:lnTo>
                      <a:pt x="441" y="257"/>
                    </a:lnTo>
                    <a:lnTo>
                      <a:pt x="438" y="264"/>
                    </a:lnTo>
                    <a:lnTo>
                      <a:pt x="434" y="270"/>
                    </a:lnTo>
                    <a:lnTo>
                      <a:pt x="427" y="269"/>
                    </a:lnTo>
                    <a:lnTo>
                      <a:pt x="410" y="255"/>
                    </a:lnTo>
                    <a:lnTo>
                      <a:pt x="392" y="243"/>
                    </a:lnTo>
                    <a:lnTo>
                      <a:pt x="375" y="229"/>
                    </a:lnTo>
                    <a:lnTo>
                      <a:pt x="358" y="216"/>
                    </a:lnTo>
                    <a:lnTo>
                      <a:pt x="341" y="203"/>
                    </a:lnTo>
                    <a:lnTo>
                      <a:pt x="323" y="191"/>
                    </a:lnTo>
                    <a:lnTo>
                      <a:pt x="305" y="179"/>
                    </a:lnTo>
                    <a:lnTo>
                      <a:pt x="285" y="169"/>
                    </a:lnTo>
                    <a:lnTo>
                      <a:pt x="266" y="158"/>
                    </a:lnTo>
                    <a:lnTo>
                      <a:pt x="247" y="147"/>
                    </a:lnTo>
                    <a:lnTo>
                      <a:pt x="229" y="137"/>
                    </a:lnTo>
                    <a:lnTo>
                      <a:pt x="212" y="125"/>
                    </a:lnTo>
                    <a:lnTo>
                      <a:pt x="195" y="115"/>
                    </a:lnTo>
                    <a:lnTo>
                      <a:pt x="179" y="103"/>
                    </a:lnTo>
                    <a:lnTo>
                      <a:pt x="163" y="93"/>
                    </a:lnTo>
                    <a:lnTo>
                      <a:pt x="147" y="82"/>
                    </a:lnTo>
                    <a:lnTo>
                      <a:pt x="132" y="72"/>
                    </a:lnTo>
                    <a:lnTo>
                      <a:pt x="116" y="62"/>
                    </a:lnTo>
                    <a:lnTo>
                      <a:pt x="99" y="55"/>
                    </a:lnTo>
                    <a:lnTo>
                      <a:pt x="83" y="46"/>
                    </a:lnTo>
                    <a:lnTo>
                      <a:pt x="64" y="38"/>
                    </a:lnTo>
                    <a:lnTo>
                      <a:pt x="46" y="29"/>
                    </a:lnTo>
                    <a:lnTo>
                      <a:pt x="27" y="21"/>
                    </a:lnTo>
                    <a:lnTo>
                      <a:pt x="5" y="14"/>
                    </a:lnTo>
                    <a:lnTo>
                      <a:pt x="1" y="10"/>
                    </a:lnTo>
                    <a:lnTo>
                      <a:pt x="0" y="4"/>
                    </a:lnTo>
                    <a:lnTo>
                      <a:pt x="3" y="0"/>
                    </a:lnTo>
                    <a:lnTo>
                      <a:pt x="9" y="0"/>
                    </a:lnTo>
                    <a:close/>
                  </a:path>
                </a:pathLst>
              </a:custGeom>
              <a:solidFill>
                <a:schemeClr val="hlink"/>
              </a:solidFill>
              <a:ln w="9525">
                <a:solidFill>
                  <a:schemeClr val="hlink"/>
                </a:solidFill>
                <a:round/>
                <a:headEnd/>
                <a:tailEnd/>
              </a:ln>
            </p:spPr>
            <p:txBody>
              <a:bodyPr/>
              <a:lstStyle/>
              <a:p>
                <a:endParaRPr lang="en-US"/>
              </a:p>
            </p:txBody>
          </p:sp>
          <p:sp>
            <p:nvSpPr>
              <p:cNvPr id="70684" name="Freeform 29"/>
              <p:cNvSpPr>
                <a:spLocks/>
              </p:cNvSpPr>
              <p:nvPr/>
            </p:nvSpPr>
            <p:spPr bwMode="auto">
              <a:xfrm>
                <a:off x="1888" y="2647"/>
                <a:ext cx="220" cy="136"/>
              </a:xfrm>
              <a:custGeom>
                <a:avLst/>
                <a:gdLst>
                  <a:gd name="T0" fmla="*/ 4 w 441"/>
                  <a:gd name="T1" fmla="*/ 0 h 270"/>
                  <a:gd name="T2" fmla="*/ 15 w 441"/>
                  <a:gd name="T3" fmla="*/ 3 h 270"/>
                  <a:gd name="T4" fmla="*/ 25 w 441"/>
                  <a:gd name="T5" fmla="*/ 7 h 270"/>
                  <a:gd name="T6" fmla="*/ 34 w 441"/>
                  <a:gd name="T7" fmla="*/ 11 h 270"/>
                  <a:gd name="T8" fmla="*/ 43 w 441"/>
                  <a:gd name="T9" fmla="*/ 15 h 270"/>
                  <a:gd name="T10" fmla="*/ 52 w 441"/>
                  <a:gd name="T11" fmla="*/ 20 h 270"/>
                  <a:gd name="T12" fmla="*/ 61 w 441"/>
                  <a:gd name="T13" fmla="*/ 24 h 270"/>
                  <a:gd name="T14" fmla="*/ 69 w 441"/>
                  <a:gd name="T15" fmla="*/ 29 h 270"/>
                  <a:gd name="T16" fmla="*/ 77 w 441"/>
                  <a:gd name="T17" fmla="*/ 32 h 270"/>
                  <a:gd name="T18" fmla="*/ 85 w 441"/>
                  <a:gd name="T19" fmla="*/ 37 h 270"/>
                  <a:gd name="T20" fmla="*/ 94 w 441"/>
                  <a:gd name="T21" fmla="*/ 42 h 270"/>
                  <a:gd name="T22" fmla="*/ 102 w 441"/>
                  <a:gd name="T23" fmla="*/ 47 h 270"/>
                  <a:gd name="T24" fmla="*/ 111 w 441"/>
                  <a:gd name="T25" fmla="*/ 52 h 270"/>
                  <a:gd name="T26" fmla="*/ 119 w 441"/>
                  <a:gd name="T27" fmla="*/ 58 h 270"/>
                  <a:gd name="T28" fmla="*/ 129 w 441"/>
                  <a:gd name="T29" fmla="*/ 63 h 270"/>
                  <a:gd name="T30" fmla="*/ 138 w 441"/>
                  <a:gd name="T31" fmla="*/ 69 h 270"/>
                  <a:gd name="T32" fmla="*/ 148 w 441"/>
                  <a:gd name="T33" fmla="*/ 74 h 270"/>
                  <a:gd name="T34" fmla="*/ 158 w 441"/>
                  <a:gd name="T35" fmla="*/ 80 h 270"/>
                  <a:gd name="T36" fmla="*/ 167 w 441"/>
                  <a:gd name="T37" fmla="*/ 86 h 270"/>
                  <a:gd name="T38" fmla="*/ 176 w 441"/>
                  <a:gd name="T39" fmla="*/ 92 h 270"/>
                  <a:gd name="T40" fmla="*/ 184 w 441"/>
                  <a:gd name="T41" fmla="*/ 98 h 270"/>
                  <a:gd name="T42" fmla="*/ 193 w 441"/>
                  <a:gd name="T43" fmla="*/ 105 h 270"/>
                  <a:gd name="T44" fmla="*/ 201 w 441"/>
                  <a:gd name="T45" fmla="*/ 112 h 270"/>
                  <a:gd name="T46" fmla="*/ 210 w 441"/>
                  <a:gd name="T47" fmla="*/ 119 h 270"/>
                  <a:gd name="T48" fmla="*/ 219 w 441"/>
                  <a:gd name="T49" fmla="*/ 126 h 270"/>
                  <a:gd name="T50" fmla="*/ 220 w 441"/>
                  <a:gd name="T51" fmla="*/ 129 h 270"/>
                  <a:gd name="T52" fmla="*/ 219 w 441"/>
                  <a:gd name="T53" fmla="*/ 133 h 270"/>
                  <a:gd name="T54" fmla="*/ 217 w 441"/>
                  <a:gd name="T55" fmla="*/ 136 h 270"/>
                  <a:gd name="T56" fmla="*/ 213 w 441"/>
                  <a:gd name="T57" fmla="*/ 135 h 270"/>
                  <a:gd name="T58" fmla="*/ 205 w 441"/>
                  <a:gd name="T59" fmla="*/ 128 h 270"/>
                  <a:gd name="T60" fmla="*/ 196 w 441"/>
                  <a:gd name="T61" fmla="*/ 122 h 270"/>
                  <a:gd name="T62" fmla="*/ 187 w 441"/>
                  <a:gd name="T63" fmla="*/ 115 h 270"/>
                  <a:gd name="T64" fmla="*/ 179 w 441"/>
                  <a:gd name="T65" fmla="*/ 109 h 270"/>
                  <a:gd name="T66" fmla="*/ 170 w 441"/>
                  <a:gd name="T67" fmla="*/ 102 h 270"/>
                  <a:gd name="T68" fmla="*/ 161 w 441"/>
                  <a:gd name="T69" fmla="*/ 96 h 270"/>
                  <a:gd name="T70" fmla="*/ 152 w 441"/>
                  <a:gd name="T71" fmla="*/ 90 h 270"/>
                  <a:gd name="T72" fmla="*/ 142 w 441"/>
                  <a:gd name="T73" fmla="*/ 85 h 270"/>
                  <a:gd name="T74" fmla="*/ 133 w 441"/>
                  <a:gd name="T75" fmla="*/ 80 h 270"/>
                  <a:gd name="T76" fmla="*/ 123 w 441"/>
                  <a:gd name="T77" fmla="*/ 74 h 270"/>
                  <a:gd name="T78" fmla="*/ 114 w 441"/>
                  <a:gd name="T79" fmla="*/ 69 h 270"/>
                  <a:gd name="T80" fmla="*/ 106 w 441"/>
                  <a:gd name="T81" fmla="*/ 63 h 270"/>
                  <a:gd name="T82" fmla="*/ 97 w 441"/>
                  <a:gd name="T83" fmla="*/ 58 h 270"/>
                  <a:gd name="T84" fmla="*/ 89 w 441"/>
                  <a:gd name="T85" fmla="*/ 52 h 270"/>
                  <a:gd name="T86" fmla="*/ 81 w 441"/>
                  <a:gd name="T87" fmla="*/ 47 h 270"/>
                  <a:gd name="T88" fmla="*/ 73 w 441"/>
                  <a:gd name="T89" fmla="*/ 41 h 270"/>
                  <a:gd name="T90" fmla="*/ 66 w 441"/>
                  <a:gd name="T91" fmla="*/ 36 h 270"/>
                  <a:gd name="T92" fmla="*/ 58 w 441"/>
                  <a:gd name="T93" fmla="*/ 31 h 270"/>
                  <a:gd name="T94" fmla="*/ 49 w 441"/>
                  <a:gd name="T95" fmla="*/ 28 h 270"/>
                  <a:gd name="T96" fmla="*/ 41 w 441"/>
                  <a:gd name="T97" fmla="*/ 23 h 270"/>
                  <a:gd name="T98" fmla="*/ 32 w 441"/>
                  <a:gd name="T99" fmla="*/ 19 h 270"/>
                  <a:gd name="T100" fmla="*/ 23 w 441"/>
                  <a:gd name="T101" fmla="*/ 15 h 270"/>
                  <a:gd name="T102" fmla="*/ 13 w 441"/>
                  <a:gd name="T103" fmla="*/ 11 h 270"/>
                  <a:gd name="T104" fmla="*/ 2 w 441"/>
                  <a:gd name="T105" fmla="*/ 7 h 270"/>
                  <a:gd name="T106" fmla="*/ 0 w 441"/>
                  <a:gd name="T107" fmla="*/ 5 h 270"/>
                  <a:gd name="T108" fmla="*/ 0 w 441"/>
                  <a:gd name="T109" fmla="*/ 2 h 270"/>
                  <a:gd name="T110" fmla="*/ 1 w 441"/>
                  <a:gd name="T111" fmla="*/ 0 h 270"/>
                  <a:gd name="T112" fmla="*/ 4 w 441"/>
                  <a:gd name="T113" fmla="*/ 0 h 2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1"/>
                  <a:gd name="T172" fmla="*/ 0 h 270"/>
                  <a:gd name="T173" fmla="*/ 441 w 441"/>
                  <a:gd name="T174" fmla="*/ 270 h 2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1" h="270">
                    <a:moveTo>
                      <a:pt x="9" y="0"/>
                    </a:moveTo>
                    <a:lnTo>
                      <a:pt x="30" y="6"/>
                    </a:lnTo>
                    <a:lnTo>
                      <a:pt x="50" y="13"/>
                    </a:lnTo>
                    <a:lnTo>
                      <a:pt x="69" y="21"/>
                    </a:lnTo>
                    <a:lnTo>
                      <a:pt x="87" y="29"/>
                    </a:lnTo>
                    <a:lnTo>
                      <a:pt x="104" y="39"/>
                    </a:lnTo>
                    <a:lnTo>
                      <a:pt x="122" y="48"/>
                    </a:lnTo>
                    <a:lnTo>
                      <a:pt x="139" y="57"/>
                    </a:lnTo>
                    <a:lnTo>
                      <a:pt x="155" y="64"/>
                    </a:lnTo>
                    <a:lnTo>
                      <a:pt x="171" y="73"/>
                    </a:lnTo>
                    <a:lnTo>
                      <a:pt x="189" y="84"/>
                    </a:lnTo>
                    <a:lnTo>
                      <a:pt x="205" y="94"/>
                    </a:lnTo>
                    <a:lnTo>
                      <a:pt x="222" y="104"/>
                    </a:lnTo>
                    <a:lnTo>
                      <a:pt x="239" y="115"/>
                    </a:lnTo>
                    <a:lnTo>
                      <a:pt x="258" y="125"/>
                    </a:lnTo>
                    <a:lnTo>
                      <a:pt x="277" y="137"/>
                    </a:lnTo>
                    <a:lnTo>
                      <a:pt x="297" y="147"/>
                    </a:lnTo>
                    <a:lnTo>
                      <a:pt x="316" y="158"/>
                    </a:lnTo>
                    <a:lnTo>
                      <a:pt x="335" y="170"/>
                    </a:lnTo>
                    <a:lnTo>
                      <a:pt x="352" y="183"/>
                    </a:lnTo>
                    <a:lnTo>
                      <a:pt x="369" y="195"/>
                    </a:lnTo>
                    <a:lnTo>
                      <a:pt x="387" y="209"/>
                    </a:lnTo>
                    <a:lnTo>
                      <a:pt x="403" y="223"/>
                    </a:lnTo>
                    <a:lnTo>
                      <a:pt x="420" y="237"/>
                    </a:lnTo>
                    <a:lnTo>
                      <a:pt x="438" y="251"/>
                    </a:lnTo>
                    <a:lnTo>
                      <a:pt x="441" y="257"/>
                    </a:lnTo>
                    <a:lnTo>
                      <a:pt x="438" y="264"/>
                    </a:lnTo>
                    <a:lnTo>
                      <a:pt x="434" y="270"/>
                    </a:lnTo>
                    <a:lnTo>
                      <a:pt x="427" y="269"/>
                    </a:lnTo>
                    <a:lnTo>
                      <a:pt x="410" y="255"/>
                    </a:lnTo>
                    <a:lnTo>
                      <a:pt x="392" y="243"/>
                    </a:lnTo>
                    <a:lnTo>
                      <a:pt x="375" y="229"/>
                    </a:lnTo>
                    <a:lnTo>
                      <a:pt x="358" y="216"/>
                    </a:lnTo>
                    <a:lnTo>
                      <a:pt x="341" y="203"/>
                    </a:lnTo>
                    <a:lnTo>
                      <a:pt x="323" y="191"/>
                    </a:lnTo>
                    <a:lnTo>
                      <a:pt x="305" y="179"/>
                    </a:lnTo>
                    <a:lnTo>
                      <a:pt x="285" y="169"/>
                    </a:lnTo>
                    <a:lnTo>
                      <a:pt x="266" y="158"/>
                    </a:lnTo>
                    <a:lnTo>
                      <a:pt x="247" y="147"/>
                    </a:lnTo>
                    <a:lnTo>
                      <a:pt x="229" y="137"/>
                    </a:lnTo>
                    <a:lnTo>
                      <a:pt x="212" y="125"/>
                    </a:lnTo>
                    <a:lnTo>
                      <a:pt x="195" y="115"/>
                    </a:lnTo>
                    <a:lnTo>
                      <a:pt x="179" y="103"/>
                    </a:lnTo>
                    <a:lnTo>
                      <a:pt x="163" y="93"/>
                    </a:lnTo>
                    <a:lnTo>
                      <a:pt x="147" y="82"/>
                    </a:lnTo>
                    <a:lnTo>
                      <a:pt x="132" y="72"/>
                    </a:lnTo>
                    <a:lnTo>
                      <a:pt x="116" y="62"/>
                    </a:lnTo>
                    <a:lnTo>
                      <a:pt x="99" y="55"/>
                    </a:lnTo>
                    <a:lnTo>
                      <a:pt x="83" y="46"/>
                    </a:lnTo>
                    <a:lnTo>
                      <a:pt x="64" y="38"/>
                    </a:lnTo>
                    <a:lnTo>
                      <a:pt x="46" y="29"/>
                    </a:lnTo>
                    <a:lnTo>
                      <a:pt x="27" y="21"/>
                    </a:lnTo>
                    <a:lnTo>
                      <a:pt x="5" y="14"/>
                    </a:lnTo>
                    <a:lnTo>
                      <a:pt x="1" y="10"/>
                    </a:lnTo>
                    <a:lnTo>
                      <a:pt x="0" y="4"/>
                    </a:lnTo>
                    <a:lnTo>
                      <a:pt x="3" y="0"/>
                    </a:lnTo>
                    <a:lnTo>
                      <a:pt x="9" y="0"/>
                    </a:lnTo>
                  </a:path>
                </a:pathLst>
              </a:custGeom>
              <a:solidFill>
                <a:schemeClr val="hlink"/>
              </a:solidFill>
              <a:ln w="0">
                <a:solidFill>
                  <a:schemeClr val="hlink"/>
                </a:solidFill>
                <a:prstDash val="solid"/>
                <a:round/>
                <a:headEnd/>
                <a:tailEnd/>
              </a:ln>
            </p:spPr>
            <p:txBody>
              <a:bodyPr/>
              <a:lstStyle/>
              <a:p>
                <a:endParaRPr lang="en-US"/>
              </a:p>
            </p:txBody>
          </p:sp>
          <p:sp>
            <p:nvSpPr>
              <p:cNvPr id="70685" name="Freeform 30"/>
              <p:cNvSpPr>
                <a:spLocks/>
              </p:cNvSpPr>
              <p:nvPr/>
            </p:nvSpPr>
            <p:spPr bwMode="auto">
              <a:xfrm>
                <a:off x="1802" y="2658"/>
                <a:ext cx="299" cy="292"/>
              </a:xfrm>
              <a:custGeom>
                <a:avLst/>
                <a:gdLst>
                  <a:gd name="T0" fmla="*/ 66 w 598"/>
                  <a:gd name="T1" fmla="*/ 17 h 585"/>
                  <a:gd name="T2" fmla="*/ 44 w 598"/>
                  <a:gd name="T3" fmla="*/ 46 h 585"/>
                  <a:gd name="T4" fmla="*/ 30 w 598"/>
                  <a:gd name="T5" fmla="*/ 79 h 585"/>
                  <a:gd name="T6" fmla="*/ 20 w 598"/>
                  <a:gd name="T7" fmla="*/ 117 h 585"/>
                  <a:gd name="T8" fmla="*/ 16 w 598"/>
                  <a:gd name="T9" fmla="*/ 150 h 585"/>
                  <a:gd name="T10" fmla="*/ 19 w 598"/>
                  <a:gd name="T11" fmla="*/ 173 h 585"/>
                  <a:gd name="T12" fmla="*/ 23 w 598"/>
                  <a:gd name="T13" fmla="*/ 196 h 585"/>
                  <a:gd name="T14" fmla="*/ 30 w 598"/>
                  <a:gd name="T15" fmla="*/ 216 h 585"/>
                  <a:gd name="T16" fmla="*/ 44 w 598"/>
                  <a:gd name="T17" fmla="*/ 234 h 585"/>
                  <a:gd name="T18" fmla="*/ 65 w 598"/>
                  <a:gd name="T19" fmla="*/ 249 h 585"/>
                  <a:gd name="T20" fmla="*/ 85 w 598"/>
                  <a:gd name="T21" fmla="*/ 261 h 585"/>
                  <a:gd name="T22" fmla="*/ 110 w 598"/>
                  <a:gd name="T23" fmla="*/ 269 h 585"/>
                  <a:gd name="T24" fmla="*/ 137 w 598"/>
                  <a:gd name="T25" fmla="*/ 271 h 585"/>
                  <a:gd name="T26" fmla="*/ 158 w 598"/>
                  <a:gd name="T27" fmla="*/ 268 h 585"/>
                  <a:gd name="T28" fmla="*/ 179 w 598"/>
                  <a:gd name="T29" fmla="*/ 261 h 585"/>
                  <a:gd name="T30" fmla="*/ 197 w 598"/>
                  <a:gd name="T31" fmla="*/ 253 h 585"/>
                  <a:gd name="T32" fmla="*/ 220 w 598"/>
                  <a:gd name="T33" fmla="*/ 235 h 585"/>
                  <a:gd name="T34" fmla="*/ 249 w 598"/>
                  <a:gd name="T35" fmla="*/ 209 h 585"/>
                  <a:gd name="T36" fmla="*/ 272 w 598"/>
                  <a:gd name="T37" fmla="*/ 180 h 585"/>
                  <a:gd name="T38" fmla="*/ 290 w 598"/>
                  <a:gd name="T39" fmla="*/ 146 h 585"/>
                  <a:gd name="T40" fmla="*/ 297 w 598"/>
                  <a:gd name="T41" fmla="*/ 126 h 585"/>
                  <a:gd name="T42" fmla="*/ 299 w 598"/>
                  <a:gd name="T43" fmla="*/ 127 h 585"/>
                  <a:gd name="T44" fmla="*/ 293 w 598"/>
                  <a:gd name="T45" fmla="*/ 148 h 585"/>
                  <a:gd name="T46" fmla="*/ 278 w 598"/>
                  <a:gd name="T47" fmla="*/ 185 h 585"/>
                  <a:gd name="T48" fmla="*/ 257 w 598"/>
                  <a:gd name="T49" fmla="*/ 219 h 585"/>
                  <a:gd name="T50" fmla="*/ 230 w 598"/>
                  <a:gd name="T51" fmla="*/ 247 h 585"/>
                  <a:gd name="T52" fmla="*/ 205 w 598"/>
                  <a:gd name="T53" fmla="*/ 267 h 585"/>
                  <a:gd name="T54" fmla="*/ 186 w 598"/>
                  <a:gd name="T55" fmla="*/ 278 h 585"/>
                  <a:gd name="T56" fmla="*/ 163 w 598"/>
                  <a:gd name="T57" fmla="*/ 287 h 585"/>
                  <a:gd name="T58" fmla="*/ 140 w 598"/>
                  <a:gd name="T59" fmla="*/ 292 h 585"/>
                  <a:gd name="T60" fmla="*/ 118 w 598"/>
                  <a:gd name="T61" fmla="*/ 291 h 585"/>
                  <a:gd name="T62" fmla="*/ 102 w 598"/>
                  <a:gd name="T63" fmla="*/ 287 h 585"/>
                  <a:gd name="T64" fmla="*/ 88 w 598"/>
                  <a:gd name="T65" fmla="*/ 281 h 585"/>
                  <a:gd name="T66" fmla="*/ 75 w 598"/>
                  <a:gd name="T67" fmla="*/ 275 h 585"/>
                  <a:gd name="T68" fmla="*/ 63 w 598"/>
                  <a:gd name="T69" fmla="*/ 267 h 585"/>
                  <a:gd name="T70" fmla="*/ 51 w 598"/>
                  <a:gd name="T71" fmla="*/ 258 h 585"/>
                  <a:gd name="T72" fmla="*/ 39 w 598"/>
                  <a:gd name="T73" fmla="*/ 249 h 585"/>
                  <a:gd name="T74" fmla="*/ 28 w 598"/>
                  <a:gd name="T75" fmla="*/ 241 h 585"/>
                  <a:gd name="T76" fmla="*/ 18 w 598"/>
                  <a:gd name="T77" fmla="*/ 226 h 585"/>
                  <a:gd name="T78" fmla="*/ 10 w 598"/>
                  <a:gd name="T79" fmla="*/ 202 h 585"/>
                  <a:gd name="T80" fmla="*/ 5 w 598"/>
                  <a:gd name="T81" fmla="*/ 176 h 585"/>
                  <a:gd name="T82" fmla="*/ 1 w 598"/>
                  <a:gd name="T83" fmla="*/ 150 h 585"/>
                  <a:gd name="T84" fmla="*/ 5 w 598"/>
                  <a:gd name="T85" fmla="*/ 115 h 585"/>
                  <a:gd name="T86" fmla="*/ 19 w 598"/>
                  <a:gd name="T87" fmla="*/ 76 h 585"/>
                  <a:gd name="T88" fmla="*/ 37 w 598"/>
                  <a:gd name="T89" fmla="*/ 44 h 585"/>
                  <a:gd name="T90" fmla="*/ 62 w 598"/>
                  <a:gd name="T91" fmla="*/ 15 h 585"/>
                  <a:gd name="T92" fmla="*/ 79 w 598"/>
                  <a:gd name="T93" fmla="*/ 0 h 585"/>
                  <a:gd name="T94" fmla="*/ 81 w 598"/>
                  <a:gd name="T95" fmla="*/ 2 h 5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8"/>
                  <a:gd name="T145" fmla="*/ 0 h 585"/>
                  <a:gd name="T146" fmla="*/ 598 w 598"/>
                  <a:gd name="T147" fmla="*/ 585 h 5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8" h="585">
                    <a:moveTo>
                      <a:pt x="161" y="6"/>
                    </a:moveTo>
                    <a:lnTo>
                      <a:pt x="131" y="35"/>
                    </a:lnTo>
                    <a:lnTo>
                      <a:pt x="107" y="62"/>
                    </a:lnTo>
                    <a:lnTo>
                      <a:pt x="88" y="92"/>
                    </a:lnTo>
                    <a:lnTo>
                      <a:pt x="73" y="123"/>
                    </a:lnTo>
                    <a:lnTo>
                      <a:pt x="60" y="158"/>
                    </a:lnTo>
                    <a:lnTo>
                      <a:pt x="50" y="194"/>
                    </a:lnTo>
                    <a:lnTo>
                      <a:pt x="40" y="234"/>
                    </a:lnTo>
                    <a:lnTo>
                      <a:pt x="31" y="278"/>
                    </a:lnTo>
                    <a:lnTo>
                      <a:pt x="32" y="301"/>
                    </a:lnTo>
                    <a:lnTo>
                      <a:pt x="35" y="324"/>
                    </a:lnTo>
                    <a:lnTo>
                      <a:pt x="38" y="347"/>
                    </a:lnTo>
                    <a:lnTo>
                      <a:pt x="43" y="370"/>
                    </a:lnTo>
                    <a:lnTo>
                      <a:pt x="47" y="392"/>
                    </a:lnTo>
                    <a:lnTo>
                      <a:pt x="53" y="414"/>
                    </a:lnTo>
                    <a:lnTo>
                      <a:pt x="60" y="433"/>
                    </a:lnTo>
                    <a:lnTo>
                      <a:pt x="67" y="452"/>
                    </a:lnTo>
                    <a:lnTo>
                      <a:pt x="89" y="468"/>
                    </a:lnTo>
                    <a:lnTo>
                      <a:pt x="109" y="484"/>
                    </a:lnTo>
                    <a:lnTo>
                      <a:pt x="129" y="498"/>
                    </a:lnTo>
                    <a:lnTo>
                      <a:pt x="149" y="510"/>
                    </a:lnTo>
                    <a:lnTo>
                      <a:pt x="170" y="522"/>
                    </a:lnTo>
                    <a:lnTo>
                      <a:pt x="194" y="531"/>
                    </a:lnTo>
                    <a:lnTo>
                      <a:pt x="220" y="538"/>
                    </a:lnTo>
                    <a:lnTo>
                      <a:pt x="250" y="544"/>
                    </a:lnTo>
                    <a:lnTo>
                      <a:pt x="273" y="543"/>
                    </a:lnTo>
                    <a:lnTo>
                      <a:pt x="295" y="540"/>
                    </a:lnTo>
                    <a:lnTo>
                      <a:pt x="317" y="536"/>
                    </a:lnTo>
                    <a:lnTo>
                      <a:pt x="337" y="530"/>
                    </a:lnTo>
                    <a:lnTo>
                      <a:pt x="358" y="523"/>
                    </a:lnTo>
                    <a:lnTo>
                      <a:pt x="377" y="515"/>
                    </a:lnTo>
                    <a:lnTo>
                      <a:pt x="394" y="506"/>
                    </a:lnTo>
                    <a:lnTo>
                      <a:pt x="410" y="495"/>
                    </a:lnTo>
                    <a:lnTo>
                      <a:pt x="441" y="470"/>
                    </a:lnTo>
                    <a:lnTo>
                      <a:pt x="471" y="445"/>
                    </a:lnTo>
                    <a:lnTo>
                      <a:pt x="498" y="418"/>
                    </a:lnTo>
                    <a:lnTo>
                      <a:pt x="522" y="391"/>
                    </a:lnTo>
                    <a:lnTo>
                      <a:pt x="544" y="361"/>
                    </a:lnTo>
                    <a:lnTo>
                      <a:pt x="563" y="327"/>
                    </a:lnTo>
                    <a:lnTo>
                      <a:pt x="579" y="293"/>
                    </a:lnTo>
                    <a:lnTo>
                      <a:pt x="592" y="255"/>
                    </a:lnTo>
                    <a:lnTo>
                      <a:pt x="593" y="252"/>
                    </a:lnTo>
                    <a:lnTo>
                      <a:pt x="597" y="252"/>
                    </a:lnTo>
                    <a:lnTo>
                      <a:pt x="598" y="254"/>
                    </a:lnTo>
                    <a:lnTo>
                      <a:pt x="598" y="257"/>
                    </a:lnTo>
                    <a:lnTo>
                      <a:pt x="585" y="297"/>
                    </a:lnTo>
                    <a:lnTo>
                      <a:pt x="571" y="335"/>
                    </a:lnTo>
                    <a:lnTo>
                      <a:pt x="555" y="371"/>
                    </a:lnTo>
                    <a:lnTo>
                      <a:pt x="536" y="406"/>
                    </a:lnTo>
                    <a:lnTo>
                      <a:pt x="514" y="438"/>
                    </a:lnTo>
                    <a:lnTo>
                      <a:pt x="490" y="468"/>
                    </a:lnTo>
                    <a:lnTo>
                      <a:pt x="461" y="495"/>
                    </a:lnTo>
                    <a:lnTo>
                      <a:pt x="428" y="522"/>
                    </a:lnTo>
                    <a:lnTo>
                      <a:pt x="411" y="535"/>
                    </a:lnTo>
                    <a:lnTo>
                      <a:pt x="392" y="546"/>
                    </a:lnTo>
                    <a:lnTo>
                      <a:pt x="372" y="557"/>
                    </a:lnTo>
                    <a:lnTo>
                      <a:pt x="350" y="566"/>
                    </a:lnTo>
                    <a:lnTo>
                      <a:pt x="327" y="574"/>
                    </a:lnTo>
                    <a:lnTo>
                      <a:pt x="303" y="580"/>
                    </a:lnTo>
                    <a:lnTo>
                      <a:pt x="279" y="584"/>
                    </a:lnTo>
                    <a:lnTo>
                      <a:pt x="253" y="585"/>
                    </a:lnTo>
                    <a:lnTo>
                      <a:pt x="236" y="583"/>
                    </a:lnTo>
                    <a:lnTo>
                      <a:pt x="220" y="580"/>
                    </a:lnTo>
                    <a:lnTo>
                      <a:pt x="205" y="575"/>
                    </a:lnTo>
                    <a:lnTo>
                      <a:pt x="190" y="569"/>
                    </a:lnTo>
                    <a:lnTo>
                      <a:pt x="176" y="563"/>
                    </a:lnTo>
                    <a:lnTo>
                      <a:pt x="164" y="557"/>
                    </a:lnTo>
                    <a:lnTo>
                      <a:pt x="151" y="550"/>
                    </a:lnTo>
                    <a:lnTo>
                      <a:pt x="138" y="543"/>
                    </a:lnTo>
                    <a:lnTo>
                      <a:pt x="127" y="535"/>
                    </a:lnTo>
                    <a:lnTo>
                      <a:pt x="115" y="525"/>
                    </a:lnTo>
                    <a:lnTo>
                      <a:pt x="103" y="517"/>
                    </a:lnTo>
                    <a:lnTo>
                      <a:pt x="91" y="508"/>
                    </a:lnTo>
                    <a:lnTo>
                      <a:pt x="79" y="499"/>
                    </a:lnTo>
                    <a:lnTo>
                      <a:pt x="68" y="491"/>
                    </a:lnTo>
                    <a:lnTo>
                      <a:pt x="56" y="482"/>
                    </a:lnTo>
                    <a:lnTo>
                      <a:pt x="44" y="472"/>
                    </a:lnTo>
                    <a:lnTo>
                      <a:pt x="36" y="452"/>
                    </a:lnTo>
                    <a:lnTo>
                      <a:pt x="28" y="429"/>
                    </a:lnTo>
                    <a:lnTo>
                      <a:pt x="21" y="404"/>
                    </a:lnTo>
                    <a:lnTo>
                      <a:pt x="15" y="379"/>
                    </a:lnTo>
                    <a:lnTo>
                      <a:pt x="9" y="353"/>
                    </a:lnTo>
                    <a:lnTo>
                      <a:pt x="5" y="326"/>
                    </a:lnTo>
                    <a:lnTo>
                      <a:pt x="1" y="300"/>
                    </a:lnTo>
                    <a:lnTo>
                      <a:pt x="0" y="275"/>
                    </a:lnTo>
                    <a:lnTo>
                      <a:pt x="10" y="231"/>
                    </a:lnTo>
                    <a:lnTo>
                      <a:pt x="22" y="189"/>
                    </a:lnTo>
                    <a:lnTo>
                      <a:pt x="37" y="153"/>
                    </a:lnTo>
                    <a:lnTo>
                      <a:pt x="55" y="119"/>
                    </a:lnTo>
                    <a:lnTo>
                      <a:pt x="74" y="88"/>
                    </a:lnTo>
                    <a:lnTo>
                      <a:pt x="98" y="58"/>
                    </a:lnTo>
                    <a:lnTo>
                      <a:pt x="124" y="30"/>
                    </a:lnTo>
                    <a:lnTo>
                      <a:pt x="157" y="0"/>
                    </a:lnTo>
                    <a:lnTo>
                      <a:pt x="159" y="0"/>
                    </a:lnTo>
                    <a:lnTo>
                      <a:pt x="161" y="1"/>
                    </a:lnTo>
                    <a:lnTo>
                      <a:pt x="162" y="4"/>
                    </a:lnTo>
                    <a:lnTo>
                      <a:pt x="161" y="6"/>
                    </a:lnTo>
                    <a:close/>
                  </a:path>
                </a:pathLst>
              </a:custGeom>
              <a:solidFill>
                <a:schemeClr val="hlink"/>
              </a:solidFill>
              <a:ln w="9525">
                <a:solidFill>
                  <a:schemeClr val="hlink"/>
                </a:solidFill>
                <a:round/>
                <a:headEnd/>
                <a:tailEnd/>
              </a:ln>
            </p:spPr>
            <p:txBody>
              <a:bodyPr/>
              <a:lstStyle/>
              <a:p>
                <a:endParaRPr lang="en-US"/>
              </a:p>
            </p:txBody>
          </p:sp>
          <p:sp>
            <p:nvSpPr>
              <p:cNvPr id="70686" name="Freeform 31"/>
              <p:cNvSpPr>
                <a:spLocks/>
              </p:cNvSpPr>
              <p:nvPr/>
            </p:nvSpPr>
            <p:spPr bwMode="auto">
              <a:xfrm>
                <a:off x="1802" y="2658"/>
                <a:ext cx="299" cy="292"/>
              </a:xfrm>
              <a:custGeom>
                <a:avLst/>
                <a:gdLst>
                  <a:gd name="T0" fmla="*/ 66 w 598"/>
                  <a:gd name="T1" fmla="*/ 17 h 585"/>
                  <a:gd name="T2" fmla="*/ 44 w 598"/>
                  <a:gd name="T3" fmla="*/ 46 h 585"/>
                  <a:gd name="T4" fmla="*/ 30 w 598"/>
                  <a:gd name="T5" fmla="*/ 79 h 585"/>
                  <a:gd name="T6" fmla="*/ 20 w 598"/>
                  <a:gd name="T7" fmla="*/ 117 h 585"/>
                  <a:gd name="T8" fmla="*/ 16 w 598"/>
                  <a:gd name="T9" fmla="*/ 150 h 585"/>
                  <a:gd name="T10" fmla="*/ 19 w 598"/>
                  <a:gd name="T11" fmla="*/ 173 h 585"/>
                  <a:gd name="T12" fmla="*/ 23 w 598"/>
                  <a:gd name="T13" fmla="*/ 196 h 585"/>
                  <a:gd name="T14" fmla="*/ 30 w 598"/>
                  <a:gd name="T15" fmla="*/ 216 h 585"/>
                  <a:gd name="T16" fmla="*/ 44 w 598"/>
                  <a:gd name="T17" fmla="*/ 234 h 585"/>
                  <a:gd name="T18" fmla="*/ 65 w 598"/>
                  <a:gd name="T19" fmla="*/ 249 h 585"/>
                  <a:gd name="T20" fmla="*/ 85 w 598"/>
                  <a:gd name="T21" fmla="*/ 261 h 585"/>
                  <a:gd name="T22" fmla="*/ 110 w 598"/>
                  <a:gd name="T23" fmla="*/ 269 h 585"/>
                  <a:gd name="T24" fmla="*/ 137 w 598"/>
                  <a:gd name="T25" fmla="*/ 271 h 585"/>
                  <a:gd name="T26" fmla="*/ 158 w 598"/>
                  <a:gd name="T27" fmla="*/ 268 h 585"/>
                  <a:gd name="T28" fmla="*/ 179 w 598"/>
                  <a:gd name="T29" fmla="*/ 261 h 585"/>
                  <a:gd name="T30" fmla="*/ 197 w 598"/>
                  <a:gd name="T31" fmla="*/ 253 h 585"/>
                  <a:gd name="T32" fmla="*/ 220 w 598"/>
                  <a:gd name="T33" fmla="*/ 235 h 585"/>
                  <a:gd name="T34" fmla="*/ 249 w 598"/>
                  <a:gd name="T35" fmla="*/ 209 h 585"/>
                  <a:gd name="T36" fmla="*/ 272 w 598"/>
                  <a:gd name="T37" fmla="*/ 180 h 585"/>
                  <a:gd name="T38" fmla="*/ 290 w 598"/>
                  <a:gd name="T39" fmla="*/ 146 h 585"/>
                  <a:gd name="T40" fmla="*/ 297 w 598"/>
                  <a:gd name="T41" fmla="*/ 126 h 585"/>
                  <a:gd name="T42" fmla="*/ 299 w 598"/>
                  <a:gd name="T43" fmla="*/ 127 h 585"/>
                  <a:gd name="T44" fmla="*/ 293 w 598"/>
                  <a:gd name="T45" fmla="*/ 148 h 585"/>
                  <a:gd name="T46" fmla="*/ 278 w 598"/>
                  <a:gd name="T47" fmla="*/ 185 h 585"/>
                  <a:gd name="T48" fmla="*/ 257 w 598"/>
                  <a:gd name="T49" fmla="*/ 219 h 585"/>
                  <a:gd name="T50" fmla="*/ 230 w 598"/>
                  <a:gd name="T51" fmla="*/ 247 h 585"/>
                  <a:gd name="T52" fmla="*/ 205 w 598"/>
                  <a:gd name="T53" fmla="*/ 267 h 585"/>
                  <a:gd name="T54" fmla="*/ 186 w 598"/>
                  <a:gd name="T55" fmla="*/ 278 h 585"/>
                  <a:gd name="T56" fmla="*/ 163 w 598"/>
                  <a:gd name="T57" fmla="*/ 287 h 585"/>
                  <a:gd name="T58" fmla="*/ 140 w 598"/>
                  <a:gd name="T59" fmla="*/ 292 h 585"/>
                  <a:gd name="T60" fmla="*/ 118 w 598"/>
                  <a:gd name="T61" fmla="*/ 291 h 585"/>
                  <a:gd name="T62" fmla="*/ 102 w 598"/>
                  <a:gd name="T63" fmla="*/ 287 h 585"/>
                  <a:gd name="T64" fmla="*/ 88 w 598"/>
                  <a:gd name="T65" fmla="*/ 281 h 585"/>
                  <a:gd name="T66" fmla="*/ 75 w 598"/>
                  <a:gd name="T67" fmla="*/ 275 h 585"/>
                  <a:gd name="T68" fmla="*/ 63 w 598"/>
                  <a:gd name="T69" fmla="*/ 267 h 585"/>
                  <a:gd name="T70" fmla="*/ 51 w 598"/>
                  <a:gd name="T71" fmla="*/ 258 h 585"/>
                  <a:gd name="T72" fmla="*/ 39 w 598"/>
                  <a:gd name="T73" fmla="*/ 249 h 585"/>
                  <a:gd name="T74" fmla="*/ 28 w 598"/>
                  <a:gd name="T75" fmla="*/ 241 h 585"/>
                  <a:gd name="T76" fmla="*/ 18 w 598"/>
                  <a:gd name="T77" fmla="*/ 226 h 585"/>
                  <a:gd name="T78" fmla="*/ 10 w 598"/>
                  <a:gd name="T79" fmla="*/ 202 h 585"/>
                  <a:gd name="T80" fmla="*/ 5 w 598"/>
                  <a:gd name="T81" fmla="*/ 176 h 585"/>
                  <a:gd name="T82" fmla="*/ 1 w 598"/>
                  <a:gd name="T83" fmla="*/ 150 h 585"/>
                  <a:gd name="T84" fmla="*/ 5 w 598"/>
                  <a:gd name="T85" fmla="*/ 115 h 585"/>
                  <a:gd name="T86" fmla="*/ 19 w 598"/>
                  <a:gd name="T87" fmla="*/ 76 h 585"/>
                  <a:gd name="T88" fmla="*/ 37 w 598"/>
                  <a:gd name="T89" fmla="*/ 44 h 585"/>
                  <a:gd name="T90" fmla="*/ 62 w 598"/>
                  <a:gd name="T91" fmla="*/ 15 h 585"/>
                  <a:gd name="T92" fmla="*/ 79 w 598"/>
                  <a:gd name="T93" fmla="*/ 0 h 585"/>
                  <a:gd name="T94" fmla="*/ 81 w 598"/>
                  <a:gd name="T95" fmla="*/ 2 h 5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8"/>
                  <a:gd name="T145" fmla="*/ 0 h 585"/>
                  <a:gd name="T146" fmla="*/ 598 w 598"/>
                  <a:gd name="T147" fmla="*/ 585 h 5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8" h="585">
                    <a:moveTo>
                      <a:pt x="161" y="6"/>
                    </a:moveTo>
                    <a:lnTo>
                      <a:pt x="131" y="35"/>
                    </a:lnTo>
                    <a:lnTo>
                      <a:pt x="107" y="62"/>
                    </a:lnTo>
                    <a:lnTo>
                      <a:pt x="88" y="92"/>
                    </a:lnTo>
                    <a:lnTo>
                      <a:pt x="73" y="123"/>
                    </a:lnTo>
                    <a:lnTo>
                      <a:pt x="60" y="158"/>
                    </a:lnTo>
                    <a:lnTo>
                      <a:pt x="50" y="194"/>
                    </a:lnTo>
                    <a:lnTo>
                      <a:pt x="40" y="234"/>
                    </a:lnTo>
                    <a:lnTo>
                      <a:pt x="31" y="278"/>
                    </a:lnTo>
                    <a:lnTo>
                      <a:pt x="32" y="301"/>
                    </a:lnTo>
                    <a:lnTo>
                      <a:pt x="35" y="324"/>
                    </a:lnTo>
                    <a:lnTo>
                      <a:pt x="38" y="347"/>
                    </a:lnTo>
                    <a:lnTo>
                      <a:pt x="43" y="370"/>
                    </a:lnTo>
                    <a:lnTo>
                      <a:pt x="47" y="392"/>
                    </a:lnTo>
                    <a:lnTo>
                      <a:pt x="53" y="414"/>
                    </a:lnTo>
                    <a:lnTo>
                      <a:pt x="60" y="433"/>
                    </a:lnTo>
                    <a:lnTo>
                      <a:pt x="67" y="452"/>
                    </a:lnTo>
                    <a:lnTo>
                      <a:pt x="89" y="468"/>
                    </a:lnTo>
                    <a:lnTo>
                      <a:pt x="109" y="484"/>
                    </a:lnTo>
                    <a:lnTo>
                      <a:pt x="129" y="498"/>
                    </a:lnTo>
                    <a:lnTo>
                      <a:pt x="149" y="510"/>
                    </a:lnTo>
                    <a:lnTo>
                      <a:pt x="170" y="522"/>
                    </a:lnTo>
                    <a:lnTo>
                      <a:pt x="194" y="531"/>
                    </a:lnTo>
                    <a:lnTo>
                      <a:pt x="220" y="538"/>
                    </a:lnTo>
                    <a:lnTo>
                      <a:pt x="250" y="544"/>
                    </a:lnTo>
                    <a:lnTo>
                      <a:pt x="273" y="543"/>
                    </a:lnTo>
                    <a:lnTo>
                      <a:pt x="295" y="540"/>
                    </a:lnTo>
                    <a:lnTo>
                      <a:pt x="317" y="536"/>
                    </a:lnTo>
                    <a:lnTo>
                      <a:pt x="337" y="530"/>
                    </a:lnTo>
                    <a:lnTo>
                      <a:pt x="358" y="523"/>
                    </a:lnTo>
                    <a:lnTo>
                      <a:pt x="377" y="515"/>
                    </a:lnTo>
                    <a:lnTo>
                      <a:pt x="394" y="506"/>
                    </a:lnTo>
                    <a:lnTo>
                      <a:pt x="410" y="495"/>
                    </a:lnTo>
                    <a:lnTo>
                      <a:pt x="441" y="470"/>
                    </a:lnTo>
                    <a:lnTo>
                      <a:pt x="471" y="445"/>
                    </a:lnTo>
                    <a:lnTo>
                      <a:pt x="498" y="418"/>
                    </a:lnTo>
                    <a:lnTo>
                      <a:pt x="522" y="391"/>
                    </a:lnTo>
                    <a:lnTo>
                      <a:pt x="544" y="361"/>
                    </a:lnTo>
                    <a:lnTo>
                      <a:pt x="563" y="327"/>
                    </a:lnTo>
                    <a:lnTo>
                      <a:pt x="579" y="293"/>
                    </a:lnTo>
                    <a:lnTo>
                      <a:pt x="592" y="255"/>
                    </a:lnTo>
                    <a:lnTo>
                      <a:pt x="593" y="252"/>
                    </a:lnTo>
                    <a:lnTo>
                      <a:pt x="597" y="252"/>
                    </a:lnTo>
                    <a:lnTo>
                      <a:pt x="598" y="254"/>
                    </a:lnTo>
                    <a:lnTo>
                      <a:pt x="598" y="257"/>
                    </a:lnTo>
                    <a:lnTo>
                      <a:pt x="585" y="297"/>
                    </a:lnTo>
                    <a:lnTo>
                      <a:pt x="571" y="335"/>
                    </a:lnTo>
                    <a:lnTo>
                      <a:pt x="555" y="371"/>
                    </a:lnTo>
                    <a:lnTo>
                      <a:pt x="536" y="406"/>
                    </a:lnTo>
                    <a:lnTo>
                      <a:pt x="514" y="438"/>
                    </a:lnTo>
                    <a:lnTo>
                      <a:pt x="490" y="468"/>
                    </a:lnTo>
                    <a:lnTo>
                      <a:pt x="461" y="495"/>
                    </a:lnTo>
                    <a:lnTo>
                      <a:pt x="428" y="522"/>
                    </a:lnTo>
                    <a:lnTo>
                      <a:pt x="411" y="535"/>
                    </a:lnTo>
                    <a:lnTo>
                      <a:pt x="392" y="546"/>
                    </a:lnTo>
                    <a:lnTo>
                      <a:pt x="372" y="557"/>
                    </a:lnTo>
                    <a:lnTo>
                      <a:pt x="350" y="566"/>
                    </a:lnTo>
                    <a:lnTo>
                      <a:pt x="327" y="574"/>
                    </a:lnTo>
                    <a:lnTo>
                      <a:pt x="303" y="580"/>
                    </a:lnTo>
                    <a:lnTo>
                      <a:pt x="279" y="584"/>
                    </a:lnTo>
                    <a:lnTo>
                      <a:pt x="253" y="585"/>
                    </a:lnTo>
                    <a:lnTo>
                      <a:pt x="236" y="583"/>
                    </a:lnTo>
                    <a:lnTo>
                      <a:pt x="220" y="580"/>
                    </a:lnTo>
                    <a:lnTo>
                      <a:pt x="205" y="575"/>
                    </a:lnTo>
                    <a:lnTo>
                      <a:pt x="190" y="569"/>
                    </a:lnTo>
                    <a:lnTo>
                      <a:pt x="176" y="563"/>
                    </a:lnTo>
                    <a:lnTo>
                      <a:pt x="164" y="557"/>
                    </a:lnTo>
                    <a:lnTo>
                      <a:pt x="151" y="550"/>
                    </a:lnTo>
                    <a:lnTo>
                      <a:pt x="138" y="543"/>
                    </a:lnTo>
                    <a:lnTo>
                      <a:pt x="127" y="535"/>
                    </a:lnTo>
                    <a:lnTo>
                      <a:pt x="115" y="525"/>
                    </a:lnTo>
                    <a:lnTo>
                      <a:pt x="103" y="517"/>
                    </a:lnTo>
                    <a:lnTo>
                      <a:pt x="91" y="508"/>
                    </a:lnTo>
                    <a:lnTo>
                      <a:pt x="79" y="499"/>
                    </a:lnTo>
                    <a:lnTo>
                      <a:pt x="68" y="491"/>
                    </a:lnTo>
                    <a:lnTo>
                      <a:pt x="56" y="482"/>
                    </a:lnTo>
                    <a:lnTo>
                      <a:pt x="44" y="472"/>
                    </a:lnTo>
                    <a:lnTo>
                      <a:pt x="36" y="452"/>
                    </a:lnTo>
                    <a:lnTo>
                      <a:pt x="28" y="429"/>
                    </a:lnTo>
                    <a:lnTo>
                      <a:pt x="21" y="404"/>
                    </a:lnTo>
                    <a:lnTo>
                      <a:pt x="15" y="379"/>
                    </a:lnTo>
                    <a:lnTo>
                      <a:pt x="9" y="353"/>
                    </a:lnTo>
                    <a:lnTo>
                      <a:pt x="5" y="326"/>
                    </a:lnTo>
                    <a:lnTo>
                      <a:pt x="1" y="300"/>
                    </a:lnTo>
                    <a:lnTo>
                      <a:pt x="0" y="275"/>
                    </a:lnTo>
                    <a:lnTo>
                      <a:pt x="10" y="231"/>
                    </a:lnTo>
                    <a:lnTo>
                      <a:pt x="22" y="189"/>
                    </a:lnTo>
                    <a:lnTo>
                      <a:pt x="37" y="153"/>
                    </a:lnTo>
                    <a:lnTo>
                      <a:pt x="55" y="119"/>
                    </a:lnTo>
                    <a:lnTo>
                      <a:pt x="74" y="88"/>
                    </a:lnTo>
                    <a:lnTo>
                      <a:pt x="98" y="58"/>
                    </a:lnTo>
                    <a:lnTo>
                      <a:pt x="124" y="30"/>
                    </a:lnTo>
                    <a:lnTo>
                      <a:pt x="157" y="0"/>
                    </a:lnTo>
                    <a:lnTo>
                      <a:pt x="159" y="0"/>
                    </a:lnTo>
                    <a:lnTo>
                      <a:pt x="161" y="1"/>
                    </a:lnTo>
                    <a:lnTo>
                      <a:pt x="162" y="4"/>
                    </a:lnTo>
                    <a:lnTo>
                      <a:pt x="161" y="6"/>
                    </a:lnTo>
                  </a:path>
                </a:pathLst>
              </a:custGeom>
              <a:solidFill>
                <a:schemeClr val="hlink"/>
              </a:solidFill>
              <a:ln w="0">
                <a:solidFill>
                  <a:schemeClr val="hlink"/>
                </a:solidFill>
                <a:prstDash val="solid"/>
                <a:round/>
                <a:headEnd/>
                <a:tailEnd/>
              </a:ln>
            </p:spPr>
            <p:txBody>
              <a:bodyPr/>
              <a:lstStyle/>
              <a:p>
                <a:endParaRPr lang="en-US"/>
              </a:p>
            </p:txBody>
          </p:sp>
          <p:sp>
            <p:nvSpPr>
              <p:cNvPr id="70687" name="Freeform 32"/>
              <p:cNvSpPr>
                <a:spLocks/>
              </p:cNvSpPr>
              <p:nvPr/>
            </p:nvSpPr>
            <p:spPr bwMode="auto">
              <a:xfrm>
                <a:off x="3678" y="1692"/>
                <a:ext cx="87" cy="110"/>
              </a:xfrm>
              <a:custGeom>
                <a:avLst/>
                <a:gdLst>
                  <a:gd name="T0" fmla="*/ 87 w 175"/>
                  <a:gd name="T1" fmla="*/ 9 h 221"/>
                  <a:gd name="T2" fmla="*/ 81 w 175"/>
                  <a:gd name="T3" fmla="*/ 16 h 221"/>
                  <a:gd name="T4" fmla="*/ 75 w 175"/>
                  <a:gd name="T5" fmla="*/ 23 h 221"/>
                  <a:gd name="T6" fmla="*/ 70 w 175"/>
                  <a:gd name="T7" fmla="*/ 30 h 221"/>
                  <a:gd name="T8" fmla="*/ 66 w 175"/>
                  <a:gd name="T9" fmla="*/ 37 h 221"/>
                  <a:gd name="T10" fmla="*/ 61 w 175"/>
                  <a:gd name="T11" fmla="*/ 42 h 221"/>
                  <a:gd name="T12" fmla="*/ 58 w 175"/>
                  <a:gd name="T13" fmla="*/ 47 h 221"/>
                  <a:gd name="T14" fmla="*/ 54 w 175"/>
                  <a:gd name="T15" fmla="*/ 52 h 221"/>
                  <a:gd name="T16" fmla="*/ 51 w 175"/>
                  <a:gd name="T17" fmla="*/ 56 h 221"/>
                  <a:gd name="T18" fmla="*/ 44 w 175"/>
                  <a:gd name="T19" fmla="*/ 63 h 221"/>
                  <a:gd name="T20" fmla="*/ 36 w 175"/>
                  <a:gd name="T21" fmla="*/ 72 h 221"/>
                  <a:gd name="T22" fmla="*/ 26 w 175"/>
                  <a:gd name="T23" fmla="*/ 82 h 221"/>
                  <a:gd name="T24" fmla="*/ 17 w 175"/>
                  <a:gd name="T25" fmla="*/ 92 h 221"/>
                  <a:gd name="T26" fmla="*/ 9 w 175"/>
                  <a:gd name="T27" fmla="*/ 101 h 221"/>
                  <a:gd name="T28" fmla="*/ 3 w 175"/>
                  <a:gd name="T29" fmla="*/ 107 h 221"/>
                  <a:gd name="T30" fmla="*/ 0 w 175"/>
                  <a:gd name="T31" fmla="*/ 110 h 221"/>
                  <a:gd name="T32" fmla="*/ 2 w 175"/>
                  <a:gd name="T33" fmla="*/ 108 h 221"/>
                  <a:gd name="T34" fmla="*/ 8 w 175"/>
                  <a:gd name="T35" fmla="*/ 102 h 221"/>
                  <a:gd name="T36" fmla="*/ 15 w 175"/>
                  <a:gd name="T37" fmla="*/ 92 h 221"/>
                  <a:gd name="T38" fmla="*/ 24 w 175"/>
                  <a:gd name="T39" fmla="*/ 81 h 221"/>
                  <a:gd name="T40" fmla="*/ 34 w 175"/>
                  <a:gd name="T41" fmla="*/ 68 h 221"/>
                  <a:gd name="T42" fmla="*/ 47 w 175"/>
                  <a:gd name="T43" fmla="*/ 53 h 221"/>
                  <a:gd name="T44" fmla="*/ 59 w 175"/>
                  <a:gd name="T45" fmla="*/ 37 h 221"/>
                  <a:gd name="T46" fmla="*/ 73 w 175"/>
                  <a:gd name="T47" fmla="*/ 19 h 221"/>
                  <a:gd name="T48" fmla="*/ 87 w 175"/>
                  <a:gd name="T49" fmla="*/ 0 h 221"/>
                  <a:gd name="T50" fmla="*/ 87 w 175"/>
                  <a:gd name="T51" fmla="*/ 0 h 221"/>
                  <a:gd name="T52" fmla="*/ 87 w 175"/>
                  <a:gd name="T53" fmla="*/ 9 h 22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5"/>
                  <a:gd name="T82" fmla="*/ 0 h 221"/>
                  <a:gd name="T83" fmla="*/ 175 w 175"/>
                  <a:gd name="T84" fmla="*/ 221 h 22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5" h="221">
                    <a:moveTo>
                      <a:pt x="175" y="18"/>
                    </a:moveTo>
                    <a:lnTo>
                      <a:pt x="163" y="33"/>
                    </a:lnTo>
                    <a:lnTo>
                      <a:pt x="151" y="46"/>
                    </a:lnTo>
                    <a:lnTo>
                      <a:pt x="141" y="61"/>
                    </a:lnTo>
                    <a:lnTo>
                      <a:pt x="132" y="74"/>
                    </a:lnTo>
                    <a:lnTo>
                      <a:pt x="122" y="85"/>
                    </a:lnTo>
                    <a:lnTo>
                      <a:pt x="116" y="94"/>
                    </a:lnTo>
                    <a:lnTo>
                      <a:pt x="109" y="105"/>
                    </a:lnTo>
                    <a:lnTo>
                      <a:pt x="102" y="113"/>
                    </a:lnTo>
                    <a:lnTo>
                      <a:pt x="89" y="126"/>
                    </a:lnTo>
                    <a:lnTo>
                      <a:pt x="73" y="145"/>
                    </a:lnTo>
                    <a:lnTo>
                      <a:pt x="53" y="165"/>
                    </a:lnTo>
                    <a:lnTo>
                      <a:pt x="35" y="185"/>
                    </a:lnTo>
                    <a:lnTo>
                      <a:pt x="18" y="203"/>
                    </a:lnTo>
                    <a:lnTo>
                      <a:pt x="6" y="215"/>
                    </a:lnTo>
                    <a:lnTo>
                      <a:pt x="0" y="221"/>
                    </a:lnTo>
                    <a:lnTo>
                      <a:pt x="5" y="216"/>
                    </a:lnTo>
                    <a:lnTo>
                      <a:pt x="17" y="204"/>
                    </a:lnTo>
                    <a:lnTo>
                      <a:pt x="30" y="185"/>
                    </a:lnTo>
                    <a:lnTo>
                      <a:pt x="49" y="163"/>
                    </a:lnTo>
                    <a:lnTo>
                      <a:pt x="69" y="137"/>
                    </a:lnTo>
                    <a:lnTo>
                      <a:pt x="94" y="107"/>
                    </a:lnTo>
                    <a:lnTo>
                      <a:pt x="119" y="75"/>
                    </a:lnTo>
                    <a:lnTo>
                      <a:pt x="147" y="39"/>
                    </a:lnTo>
                    <a:lnTo>
                      <a:pt x="175" y="0"/>
                    </a:lnTo>
                    <a:lnTo>
                      <a:pt x="175" y="18"/>
                    </a:lnTo>
                    <a:close/>
                  </a:path>
                </a:pathLst>
              </a:custGeom>
              <a:solidFill>
                <a:schemeClr val="hlink"/>
              </a:solidFill>
              <a:ln w="9525">
                <a:solidFill>
                  <a:schemeClr val="hlink"/>
                </a:solidFill>
                <a:round/>
                <a:headEnd/>
                <a:tailEnd/>
              </a:ln>
            </p:spPr>
            <p:txBody>
              <a:bodyPr/>
              <a:lstStyle/>
              <a:p>
                <a:endParaRPr lang="en-US"/>
              </a:p>
            </p:txBody>
          </p:sp>
          <p:sp>
            <p:nvSpPr>
              <p:cNvPr id="70688" name="Freeform 33"/>
              <p:cNvSpPr>
                <a:spLocks/>
              </p:cNvSpPr>
              <p:nvPr/>
            </p:nvSpPr>
            <p:spPr bwMode="auto">
              <a:xfrm>
                <a:off x="3678" y="1692"/>
                <a:ext cx="87" cy="110"/>
              </a:xfrm>
              <a:custGeom>
                <a:avLst/>
                <a:gdLst>
                  <a:gd name="T0" fmla="*/ 87 w 175"/>
                  <a:gd name="T1" fmla="*/ 9 h 221"/>
                  <a:gd name="T2" fmla="*/ 81 w 175"/>
                  <a:gd name="T3" fmla="*/ 16 h 221"/>
                  <a:gd name="T4" fmla="*/ 75 w 175"/>
                  <a:gd name="T5" fmla="*/ 23 h 221"/>
                  <a:gd name="T6" fmla="*/ 70 w 175"/>
                  <a:gd name="T7" fmla="*/ 30 h 221"/>
                  <a:gd name="T8" fmla="*/ 66 w 175"/>
                  <a:gd name="T9" fmla="*/ 37 h 221"/>
                  <a:gd name="T10" fmla="*/ 61 w 175"/>
                  <a:gd name="T11" fmla="*/ 42 h 221"/>
                  <a:gd name="T12" fmla="*/ 58 w 175"/>
                  <a:gd name="T13" fmla="*/ 47 h 221"/>
                  <a:gd name="T14" fmla="*/ 54 w 175"/>
                  <a:gd name="T15" fmla="*/ 52 h 221"/>
                  <a:gd name="T16" fmla="*/ 51 w 175"/>
                  <a:gd name="T17" fmla="*/ 56 h 221"/>
                  <a:gd name="T18" fmla="*/ 44 w 175"/>
                  <a:gd name="T19" fmla="*/ 63 h 221"/>
                  <a:gd name="T20" fmla="*/ 36 w 175"/>
                  <a:gd name="T21" fmla="*/ 72 h 221"/>
                  <a:gd name="T22" fmla="*/ 26 w 175"/>
                  <a:gd name="T23" fmla="*/ 82 h 221"/>
                  <a:gd name="T24" fmla="*/ 17 w 175"/>
                  <a:gd name="T25" fmla="*/ 92 h 221"/>
                  <a:gd name="T26" fmla="*/ 9 w 175"/>
                  <a:gd name="T27" fmla="*/ 101 h 221"/>
                  <a:gd name="T28" fmla="*/ 3 w 175"/>
                  <a:gd name="T29" fmla="*/ 107 h 221"/>
                  <a:gd name="T30" fmla="*/ 0 w 175"/>
                  <a:gd name="T31" fmla="*/ 110 h 221"/>
                  <a:gd name="T32" fmla="*/ 2 w 175"/>
                  <a:gd name="T33" fmla="*/ 108 h 221"/>
                  <a:gd name="T34" fmla="*/ 8 w 175"/>
                  <a:gd name="T35" fmla="*/ 102 h 221"/>
                  <a:gd name="T36" fmla="*/ 15 w 175"/>
                  <a:gd name="T37" fmla="*/ 92 h 221"/>
                  <a:gd name="T38" fmla="*/ 24 w 175"/>
                  <a:gd name="T39" fmla="*/ 81 h 221"/>
                  <a:gd name="T40" fmla="*/ 34 w 175"/>
                  <a:gd name="T41" fmla="*/ 68 h 221"/>
                  <a:gd name="T42" fmla="*/ 47 w 175"/>
                  <a:gd name="T43" fmla="*/ 53 h 221"/>
                  <a:gd name="T44" fmla="*/ 59 w 175"/>
                  <a:gd name="T45" fmla="*/ 37 h 221"/>
                  <a:gd name="T46" fmla="*/ 73 w 175"/>
                  <a:gd name="T47" fmla="*/ 19 h 221"/>
                  <a:gd name="T48" fmla="*/ 87 w 175"/>
                  <a:gd name="T49" fmla="*/ 0 h 221"/>
                  <a:gd name="T50" fmla="*/ 87 w 175"/>
                  <a:gd name="T51" fmla="*/ 0 h 221"/>
                  <a:gd name="T52" fmla="*/ 87 w 175"/>
                  <a:gd name="T53" fmla="*/ 9 h 22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5"/>
                  <a:gd name="T82" fmla="*/ 0 h 221"/>
                  <a:gd name="T83" fmla="*/ 175 w 175"/>
                  <a:gd name="T84" fmla="*/ 221 h 22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5" h="221">
                    <a:moveTo>
                      <a:pt x="175" y="18"/>
                    </a:moveTo>
                    <a:lnTo>
                      <a:pt x="163" y="33"/>
                    </a:lnTo>
                    <a:lnTo>
                      <a:pt x="151" y="46"/>
                    </a:lnTo>
                    <a:lnTo>
                      <a:pt x="141" y="61"/>
                    </a:lnTo>
                    <a:lnTo>
                      <a:pt x="132" y="74"/>
                    </a:lnTo>
                    <a:lnTo>
                      <a:pt x="122" y="85"/>
                    </a:lnTo>
                    <a:lnTo>
                      <a:pt x="116" y="94"/>
                    </a:lnTo>
                    <a:lnTo>
                      <a:pt x="109" y="105"/>
                    </a:lnTo>
                    <a:lnTo>
                      <a:pt x="102" y="113"/>
                    </a:lnTo>
                    <a:lnTo>
                      <a:pt x="89" y="126"/>
                    </a:lnTo>
                    <a:lnTo>
                      <a:pt x="73" y="145"/>
                    </a:lnTo>
                    <a:lnTo>
                      <a:pt x="53" y="165"/>
                    </a:lnTo>
                    <a:lnTo>
                      <a:pt x="35" y="185"/>
                    </a:lnTo>
                    <a:lnTo>
                      <a:pt x="18" y="203"/>
                    </a:lnTo>
                    <a:lnTo>
                      <a:pt x="6" y="215"/>
                    </a:lnTo>
                    <a:lnTo>
                      <a:pt x="0" y="221"/>
                    </a:lnTo>
                    <a:lnTo>
                      <a:pt x="5" y="216"/>
                    </a:lnTo>
                    <a:lnTo>
                      <a:pt x="17" y="204"/>
                    </a:lnTo>
                    <a:lnTo>
                      <a:pt x="30" y="185"/>
                    </a:lnTo>
                    <a:lnTo>
                      <a:pt x="49" y="163"/>
                    </a:lnTo>
                    <a:lnTo>
                      <a:pt x="69" y="137"/>
                    </a:lnTo>
                    <a:lnTo>
                      <a:pt x="94" y="107"/>
                    </a:lnTo>
                    <a:lnTo>
                      <a:pt x="119" y="75"/>
                    </a:lnTo>
                    <a:lnTo>
                      <a:pt x="147" y="39"/>
                    </a:lnTo>
                    <a:lnTo>
                      <a:pt x="175" y="0"/>
                    </a:lnTo>
                    <a:lnTo>
                      <a:pt x="175" y="18"/>
                    </a:lnTo>
                  </a:path>
                </a:pathLst>
              </a:custGeom>
              <a:solidFill>
                <a:schemeClr val="hlink"/>
              </a:solidFill>
              <a:ln w="0">
                <a:solidFill>
                  <a:schemeClr val="hlink"/>
                </a:solidFill>
                <a:prstDash val="solid"/>
                <a:round/>
                <a:headEnd/>
                <a:tailEnd/>
              </a:ln>
            </p:spPr>
            <p:txBody>
              <a:bodyPr/>
              <a:lstStyle/>
              <a:p>
                <a:endParaRPr lang="en-US"/>
              </a:p>
            </p:txBody>
          </p:sp>
          <p:sp>
            <p:nvSpPr>
              <p:cNvPr id="70689" name="Freeform 34"/>
              <p:cNvSpPr>
                <a:spLocks/>
              </p:cNvSpPr>
              <p:nvPr/>
            </p:nvSpPr>
            <p:spPr bwMode="auto">
              <a:xfrm>
                <a:off x="3767" y="1216"/>
                <a:ext cx="190" cy="483"/>
              </a:xfrm>
              <a:custGeom>
                <a:avLst/>
                <a:gdLst>
                  <a:gd name="T0" fmla="*/ 21 w 380"/>
                  <a:gd name="T1" fmla="*/ 0 h 967"/>
                  <a:gd name="T2" fmla="*/ 61 w 380"/>
                  <a:gd name="T3" fmla="*/ 5 h 967"/>
                  <a:gd name="T4" fmla="*/ 98 w 380"/>
                  <a:gd name="T5" fmla="*/ 18 h 967"/>
                  <a:gd name="T6" fmla="*/ 130 w 380"/>
                  <a:gd name="T7" fmla="*/ 40 h 967"/>
                  <a:gd name="T8" fmla="*/ 157 w 380"/>
                  <a:gd name="T9" fmla="*/ 69 h 967"/>
                  <a:gd name="T10" fmla="*/ 177 w 380"/>
                  <a:gd name="T11" fmla="*/ 105 h 967"/>
                  <a:gd name="T12" fmla="*/ 189 w 380"/>
                  <a:gd name="T13" fmla="*/ 147 h 967"/>
                  <a:gd name="T14" fmla="*/ 190 w 380"/>
                  <a:gd name="T15" fmla="*/ 194 h 967"/>
                  <a:gd name="T16" fmla="*/ 182 w 380"/>
                  <a:gd name="T17" fmla="*/ 233 h 967"/>
                  <a:gd name="T18" fmla="*/ 167 w 380"/>
                  <a:gd name="T19" fmla="*/ 264 h 967"/>
                  <a:gd name="T20" fmla="*/ 147 w 380"/>
                  <a:gd name="T21" fmla="*/ 298 h 967"/>
                  <a:gd name="T22" fmla="*/ 122 w 380"/>
                  <a:gd name="T23" fmla="*/ 334 h 967"/>
                  <a:gd name="T24" fmla="*/ 95 w 380"/>
                  <a:gd name="T25" fmla="*/ 370 h 967"/>
                  <a:gd name="T26" fmla="*/ 68 w 380"/>
                  <a:gd name="T27" fmla="*/ 405 h 967"/>
                  <a:gd name="T28" fmla="*/ 40 w 380"/>
                  <a:gd name="T29" fmla="*/ 439 h 967"/>
                  <a:gd name="T30" fmla="*/ 13 w 380"/>
                  <a:gd name="T31" fmla="*/ 469 h 967"/>
                  <a:gd name="T32" fmla="*/ 1 w 380"/>
                  <a:gd name="T33" fmla="*/ 474 h 967"/>
                  <a:gd name="T34" fmla="*/ 27 w 380"/>
                  <a:gd name="T35" fmla="*/ 439 h 967"/>
                  <a:gd name="T36" fmla="*/ 54 w 380"/>
                  <a:gd name="T37" fmla="*/ 402 h 967"/>
                  <a:gd name="T38" fmla="*/ 81 w 380"/>
                  <a:gd name="T39" fmla="*/ 365 h 967"/>
                  <a:gd name="T40" fmla="*/ 105 w 380"/>
                  <a:gd name="T41" fmla="*/ 328 h 967"/>
                  <a:gd name="T42" fmla="*/ 127 w 380"/>
                  <a:gd name="T43" fmla="*/ 293 h 967"/>
                  <a:gd name="T44" fmla="*/ 146 w 380"/>
                  <a:gd name="T45" fmla="*/ 260 h 967"/>
                  <a:gd name="T46" fmla="*/ 161 w 380"/>
                  <a:gd name="T47" fmla="*/ 231 h 967"/>
                  <a:gd name="T48" fmla="*/ 170 w 380"/>
                  <a:gd name="T49" fmla="*/ 207 h 967"/>
                  <a:gd name="T50" fmla="*/ 173 w 380"/>
                  <a:gd name="T51" fmla="*/ 165 h 967"/>
                  <a:gd name="T52" fmla="*/ 167 w 380"/>
                  <a:gd name="T53" fmla="*/ 126 h 967"/>
                  <a:gd name="T54" fmla="*/ 152 w 380"/>
                  <a:gd name="T55" fmla="*/ 91 h 967"/>
                  <a:gd name="T56" fmla="*/ 131 w 380"/>
                  <a:gd name="T57" fmla="*/ 63 h 967"/>
                  <a:gd name="T58" fmla="*/ 103 w 380"/>
                  <a:gd name="T59" fmla="*/ 40 h 967"/>
                  <a:gd name="T60" fmla="*/ 72 w 380"/>
                  <a:gd name="T61" fmla="*/ 24 h 967"/>
                  <a:gd name="T62" fmla="*/ 37 w 380"/>
                  <a:gd name="T63" fmla="*/ 16 h 967"/>
                  <a:gd name="T64" fmla="*/ 0 w 380"/>
                  <a:gd name="T65" fmla="*/ 17 h 9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0"/>
                  <a:gd name="T100" fmla="*/ 0 h 967"/>
                  <a:gd name="T101" fmla="*/ 380 w 380"/>
                  <a:gd name="T102" fmla="*/ 967 h 9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0" h="967">
                    <a:moveTo>
                      <a:pt x="0" y="4"/>
                    </a:moveTo>
                    <a:lnTo>
                      <a:pt x="41" y="0"/>
                    </a:lnTo>
                    <a:lnTo>
                      <a:pt x="82" y="3"/>
                    </a:lnTo>
                    <a:lnTo>
                      <a:pt x="122" y="10"/>
                    </a:lnTo>
                    <a:lnTo>
                      <a:pt x="160" y="20"/>
                    </a:lnTo>
                    <a:lnTo>
                      <a:pt x="196" y="36"/>
                    </a:lnTo>
                    <a:lnTo>
                      <a:pt x="229" y="56"/>
                    </a:lnTo>
                    <a:lnTo>
                      <a:pt x="260" y="80"/>
                    </a:lnTo>
                    <a:lnTo>
                      <a:pt x="289" y="108"/>
                    </a:lnTo>
                    <a:lnTo>
                      <a:pt x="314" y="138"/>
                    </a:lnTo>
                    <a:lnTo>
                      <a:pt x="336" y="173"/>
                    </a:lnTo>
                    <a:lnTo>
                      <a:pt x="354" y="211"/>
                    </a:lnTo>
                    <a:lnTo>
                      <a:pt x="367" y="252"/>
                    </a:lnTo>
                    <a:lnTo>
                      <a:pt x="377" y="294"/>
                    </a:lnTo>
                    <a:lnTo>
                      <a:pt x="380" y="340"/>
                    </a:lnTo>
                    <a:lnTo>
                      <a:pt x="379" y="389"/>
                    </a:lnTo>
                    <a:lnTo>
                      <a:pt x="372" y="438"/>
                    </a:lnTo>
                    <a:lnTo>
                      <a:pt x="363" y="467"/>
                    </a:lnTo>
                    <a:lnTo>
                      <a:pt x="350" y="497"/>
                    </a:lnTo>
                    <a:lnTo>
                      <a:pt x="334" y="529"/>
                    </a:lnTo>
                    <a:lnTo>
                      <a:pt x="314" y="563"/>
                    </a:lnTo>
                    <a:lnTo>
                      <a:pt x="294" y="597"/>
                    </a:lnTo>
                    <a:lnTo>
                      <a:pt x="271" y="633"/>
                    </a:lnTo>
                    <a:lnTo>
                      <a:pt x="245" y="668"/>
                    </a:lnTo>
                    <a:lnTo>
                      <a:pt x="219" y="704"/>
                    </a:lnTo>
                    <a:lnTo>
                      <a:pt x="191" y="741"/>
                    </a:lnTo>
                    <a:lnTo>
                      <a:pt x="163" y="777"/>
                    </a:lnTo>
                    <a:lnTo>
                      <a:pt x="135" y="811"/>
                    </a:lnTo>
                    <a:lnTo>
                      <a:pt x="107" y="846"/>
                    </a:lnTo>
                    <a:lnTo>
                      <a:pt x="79" y="879"/>
                    </a:lnTo>
                    <a:lnTo>
                      <a:pt x="52" y="910"/>
                    </a:lnTo>
                    <a:lnTo>
                      <a:pt x="26" y="939"/>
                    </a:lnTo>
                    <a:lnTo>
                      <a:pt x="2" y="967"/>
                    </a:lnTo>
                    <a:lnTo>
                      <a:pt x="3" y="948"/>
                    </a:lnTo>
                    <a:lnTo>
                      <a:pt x="29" y="914"/>
                    </a:lnTo>
                    <a:lnTo>
                      <a:pt x="55" y="878"/>
                    </a:lnTo>
                    <a:lnTo>
                      <a:pt x="82" y="842"/>
                    </a:lnTo>
                    <a:lnTo>
                      <a:pt x="108" y="804"/>
                    </a:lnTo>
                    <a:lnTo>
                      <a:pt x="135" y="768"/>
                    </a:lnTo>
                    <a:lnTo>
                      <a:pt x="161" y="730"/>
                    </a:lnTo>
                    <a:lnTo>
                      <a:pt x="186" y="693"/>
                    </a:lnTo>
                    <a:lnTo>
                      <a:pt x="211" y="656"/>
                    </a:lnTo>
                    <a:lnTo>
                      <a:pt x="234" y="619"/>
                    </a:lnTo>
                    <a:lnTo>
                      <a:pt x="254" y="586"/>
                    </a:lnTo>
                    <a:lnTo>
                      <a:pt x="274" y="552"/>
                    </a:lnTo>
                    <a:lnTo>
                      <a:pt x="292" y="520"/>
                    </a:lnTo>
                    <a:lnTo>
                      <a:pt x="307" y="490"/>
                    </a:lnTo>
                    <a:lnTo>
                      <a:pt x="321" y="462"/>
                    </a:lnTo>
                    <a:lnTo>
                      <a:pt x="332" y="437"/>
                    </a:lnTo>
                    <a:lnTo>
                      <a:pt x="339" y="414"/>
                    </a:lnTo>
                    <a:lnTo>
                      <a:pt x="344" y="371"/>
                    </a:lnTo>
                    <a:lnTo>
                      <a:pt x="345" y="330"/>
                    </a:lnTo>
                    <a:lnTo>
                      <a:pt x="341" y="290"/>
                    </a:lnTo>
                    <a:lnTo>
                      <a:pt x="333" y="253"/>
                    </a:lnTo>
                    <a:lnTo>
                      <a:pt x="320" y="217"/>
                    </a:lnTo>
                    <a:lnTo>
                      <a:pt x="304" y="182"/>
                    </a:lnTo>
                    <a:lnTo>
                      <a:pt x="284" y="154"/>
                    </a:lnTo>
                    <a:lnTo>
                      <a:pt x="261" y="126"/>
                    </a:lnTo>
                    <a:lnTo>
                      <a:pt x="235" y="102"/>
                    </a:lnTo>
                    <a:lnTo>
                      <a:pt x="206" y="81"/>
                    </a:lnTo>
                    <a:lnTo>
                      <a:pt x="175" y="63"/>
                    </a:lnTo>
                    <a:lnTo>
                      <a:pt x="143" y="49"/>
                    </a:lnTo>
                    <a:lnTo>
                      <a:pt x="108" y="39"/>
                    </a:lnTo>
                    <a:lnTo>
                      <a:pt x="74" y="33"/>
                    </a:lnTo>
                    <a:lnTo>
                      <a:pt x="37" y="32"/>
                    </a:lnTo>
                    <a:lnTo>
                      <a:pt x="0" y="34"/>
                    </a:lnTo>
                    <a:lnTo>
                      <a:pt x="0" y="4"/>
                    </a:lnTo>
                    <a:close/>
                  </a:path>
                </a:pathLst>
              </a:custGeom>
              <a:solidFill>
                <a:schemeClr val="hlink"/>
              </a:solidFill>
              <a:ln w="9525">
                <a:solidFill>
                  <a:schemeClr val="hlink"/>
                </a:solidFill>
                <a:round/>
                <a:headEnd/>
                <a:tailEnd/>
              </a:ln>
            </p:spPr>
            <p:txBody>
              <a:bodyPr/>
              <a:lstStyle/>
              <a:p>
                <a:endParaRPr lang="en-US"/>
              </a:p>
            </p:txBody>
          </p:sp>
          <p:sp>
            <p:nvSpPr>
              <p:cNvPr id="70690" name="Freeform 35"/>
              <p:cNvSpPr>
                <a:spLocks/>
              </p:cNvSpPr>
              <p:nvPr/>
            </p:nvSpPr>
            <p:spPr bwMode="auto">
              <a:xfrm>
                <a:off x="3767" y="1216"/>
                <a:ext cx="190" cy="483"/>
              </a:xfrm>
              <a:custGeom>
                <a:avLst/>
                <a:gdLst>
                  <a:gd name="T0" fmla="*/ 21 w 380"/>
                  <a:gd name="T1" fmla="*/ 0 h 967"/>
                  <a:gd name="T2" fmla="*/ 61 w 380"/>
                  <a:gd name="T3" fmla="*/ 5 h 967"/>
                  <a:gd name="T4" fmla="*/ 98 w 380"/>
                  <a:gd name="T5" fmla="*/ 18 h 967"/>
                  <a:gd name="T6" fmla="*/ 130 w 380"/>
                  <a:gd name="T7" fmla="*/ 40 h 967"/>
                  <a:gd name="T8" fmla="*/ 157 w 380"/>
                  <a:gd name="T9" fmla="*/ 69 h 967"/>
                  <a:gd name="T10" fmla="*/ 177 w 380"/>
                  <a:gd name="T11" fmla="*/ 105 h 967"/>
                  <a:gd name="T12" fmla="*/ 189 w 380"/>
                  <a:gd name="T13" fmla="*/ 147 h 967"/>
                  <a:gd name="T14" fmla="*/ 190 w 380"/>
                  <a:gd name="T15" fmla="*/ 194 h 967"/>
                  <a:gd name="T16" fmla="*/ 182 w 380"/>
                  <a:gd name="T17" fmla="*/ 233 h 967"/>
                  <a:gd name="T18" fmla="*/ 167 w 380"/>
                  <a:gd name="T19" fmla="*/ 264 h 967"/>
                  <a:gd name="T20" fmla="*/ 147 w 380"/>
                  <a:gd name="T21" fmla="*/ 298 h 967"/>
                  <a:gd name="T22" fmla="*/ 122 w 380"/>
                  <a:gd name="T23" fmla="*/ 334 h 967"/>
                  <a:gd name="T24" fmla="*/ 95 w 380"/>
                  <a:gd name="T25" fmla="*/ 370 h 967"/>
                  <a:gd name="T26" fmla="*/ 68 w 380"/>
                  <a:gd name="T27" fmla="*/ 405 h 967"/>
                  <a:gd name="T28" fmla="*/ 40 w 380"/>
                  <a:gd name="T29" fmla="*/ 439 h 967"/>
                  <a:gd name="T30" fmla="*/ 13 w 380"/>
                  <a:gd name="T31" fmla="*/ 469 h 967"/>
                  <a:gd name="T32" fmla="*/ 1 w 380"/>
                  <a:gd name="T33" fmla="*/ 474 h 967"/>
                  <a:gd name="T34" fmla="*/ 27 w 380"/>
                  <a:gd name="T35" fmla="*/ 439 h 967"/>
                  <a:gd name="T36" fmla="*/ 54 w 380"/>
                  <a:gd name="T37" fmla="*/ 402 h 967"/>
                  <a:gd name="T38" fmla="*/ 81 w 380"/>
                  <a:gd name="T39" fmla="*/ 365 h 967"/>
                  <a:gd name="T40" fmla="*/ 105 w 380"/>
                  <a:gd name="T41" fmla="*/ 328 h 967"/>
                  <a:gd name="T42" fmla="*/ 127 w 380"/>
                  <a:gd name="T43" fmla="*/ 293 h 967"/>
                  <a:gd name="T44" fmla="*/ 146 w 380"/>
                  <a:gd name="T45" fmla="*/ 260 h 967"/>
                  <a:gd name="T46" fmla="*/ 161 w 380"/>
                  <a:gd name="T47" fmla="*/ 231 h 967"/>
                  <a:gd name="T48" fmla="*/ 170 w 380"/>
                  <a:gd name="T49" fmla="*/ 207 h 967"/>
                  <a:gd name="T50" fmla="*/ 173 w 380"/>
                  <a:gd name="T51" fmla="*/ 165 h 967"/>
                  <a:gd name="T52" fmla="*/ 167 w 380"/>
                  <a:gd name="T53" fmla="*/ 126 h 967"/>
                  <a:gd name="T54" fmla="*/ 152 w 380"/>
                  <a:gd name="T55" fmla="*/ 91 h 967"/>
                  <a:gd name="T56" fmla="*/ 131 w 380"/>
                  <a:gd name="T57" fmla="*/ 63 h 967"/>
                  <a:gd name="T58" fmla="*/ 103 w 380"/>
                  <a:gd name="T59" fmla="*/ 40 h 967"/>
                  <a:gd name="T60" fmla="*/ 72 w 380"/>
                  <a:gd name="T61" fmla="*/ 24 h 967"/>
                  <a:gd name="T62" fmla="*/ 37 w 380"/>
                  <a:gd name="T63" fmla="*/ 16 h 967"/>
                  <a:gd name="T64" fmla="*/ 0 w 380"/>
                  <a:gd name="T65" fmla="*/ 17 h 9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0"/>
                  <a:gd name="T100" fmla="*/ 0 h 967"/>
                  <a:gd name="T101" fmla="*/ 380 w 380"/>
                  <a:gd name="T102" fmla="*/ 967 h 9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0" h="967">
                    <a:moveTo>
                      <a:pt x="0" y="4"/>
                    </a:moveTo>
                    <a:lnTo>
                      <a:pt x="41" y="0"/>
                    </a:lnTo>
                    <a:lnTo>
                      <a:pt x="82" y="3"/>
                    </a:lnTo>
                    <a:lnTo>
                      <a:pt x="122" y="10"/>
                    </a:lnTo>
                    <a:lnTo>
                      <a:pt x="160" y="20"/>
                    </a:lnTo>
                    <a:lnTo>
                      <a:pt x="196" y="36"/>
                    </a:lnTo>
                    <a:lnTo>
                      <a:pt x="229" y="56"/>
                    </a:lnTo>
                    <a:lnTo>
                      <a:pt x="260" y="80"/>
                    </a:lnTo>
                    <a:lnTo>
                      <a:pt x="289" y="108"/>
                    </a:lnTo>
                    <a:lnTo>
                      <a:pt x="314" y="138"/>
                    </a:lnTo>
                    <a:lnTo>
                      <a:pt x="336" y="173"/>
                    </a:lnTo>
                    <a:lnTo>
                      <a:pt x="354" y="211"/>
                    </a:lnTo>
                    <a:lnTo>
                      <a:pt x="367" y="252"/>
                    </a:lnTo>
                    <a:lnTo>
                      <a:pt x="377" y="294"/>
                    </a:lnTo>
                    <a:lnTo>
                      <a:pt x="380" y="340"/>
                    </a:lnTo>
                    <a:lnTo>
                      <a:pt x="379" y="389"/>
                    </a:lnTo>
                    <a:lnTo>
                      <a:pt x="372" y="438"/>
                    </a:lnTo>
                    <a:lnTo>
                      <a:pt x="363" y="467"/>
                    </a:lnTo>
                    <a:lnTo>
                      <a:pt x="350" y="497"/>
                    </a:lnTo>
                    <a:lnTo>
                      <a:pt x="334" y="529"/>
                    </a:lnTo>
                    <a:lnTo>
                      <a:pt x="314" y="563"/>
                    </a:lnTo>
                    <a:lnTo>
                      <a:pt x="294" y="597"/>
                    </a:lnTo>
                    <a:lnTo>
                      <a:pt x="271" y="633"/>
                    </a:lnTo>
                    <a:lnTo>
                      <a:pt x="245" y="668"/>
                    </a:lnTo>
                    <a:lnTo>
                      <a:pt x="219" y="704"/>
                    </a:lnTo>
                    <a:lnTo>
                      <a:pt x="191" y="741"/>
                    </a:lnTo>
                    <a:lnTo>
                      <a:pt x="163" y="777"/>
                    </a:lnTo>
                    <a:lnTo>
                      <a:pt x="135" y="811"/>
                    </a:lnTo>
                    <a:lnTo>
                      <a:pt x="107" y="846"/>
                    </a:lnTo>
                    <a:lnTo>
                      <a:pt x="79" y="879"/>
                    </a:lnTo>
                    <a:lnTo>
                      <a:pt x="52" y="910"/>
                    </a:lnTo>
                    <a:lnTo>
                      <a:pt x="26" y="939"/>
                    </a:lnTo>
                    <a:lnTo>
                      <a:pt x="2" y="967"/>
                    </a:lnTo>
                    <a:lnTo>
                      <a:pt x="3" y="948"/>
                    </a:lnTo>
                    <a:lnTo>
                      <a:pt x="29" y="914"/>
                    </a:lnTo>
                    <a:lnTo>
                      <a:pt x="55" y="878"/>
                    </a:lnTo>
                    <a:lnTo>
                      <a:pt x="82" y="842"/>
                    </a:lnTo>
                    <a:lnTo>
                      <a:pt x="108" y="804"/>
                    </a:lnTo>
                    <a:lnTo>
                      <a:pt x="135" y="768"/>
                    </a:lnTo>
                    <a:lnTo>
                      <a:pt x="161" y="730"/>
                    </a:lnTo>
                    <a:lnTo>
                      <a:pt x="186" y="693"/>
                    </a:lnTo>
                    <a:lnTo>
                      <a:pt x="211" y="656"/>
                    </a:lnTo>
                    <a:lnTo>
                      <a:pt x="234" y="619"/>
                    </a:lnTo>
                    <a:lnTo>
                      <a:pt x="254" y="586"/>
                    </a:lnTo>
                    <a:lnTo>
                      <a:pt x="274" y="552"/>
                    </a:lnTo>
                    <a:lnTo>
                      <a:pt x="292" y="520"/>
                    </a:lnTo>
                    <a:lnTo>
                      <a:pt x="307" y="490"/>
                    </a:lnTo>
                    <a:lnTo>
                      <a:pt x="321" y="462"/>
                    </a:lnTo>
                    <a:lnTo>
                      <a:pt x="332" y="437"/>
                    </a:lnTo>
                    <a:lnTo>
                      <a:pt x="339" y="414"/>
                    </a:lnTo>
                    <a:lnTo>
                      <a:pt x="344" y="371"/>
                    </a:lnTo>
                    <a:lnTo>
                      <a:pt x="345" y="330"/>
                    </a:lnTo>
                    <a:lnTo>
                      <a:pt x="341" y="290"/>
                    </a:lnTo>
                    <a:lnTo>
                      <a:pt x="333" y="253"/>
                    </a:lnTo>
                    <a:lnTo>
                      <a:pt x="320" y="217"/>
                    </a:lnTo>
                    <a:lnTo>
                      <a:pt x="304" y="182"/>
                    </a:lnTo>
                    <a:lnTo>
                      <a:pt x="284" y="154"/>
                    </a:lnTo>
                    <a:lnTo>
                      <a:pt x="261" y="126"/>
                    </a:lnTo>
                    <a:lnTo>
                      <a:pt x="235" y="102"/>
                    </a:lnTo>
                    <a:lnTo>
                      <a:pt x="206" y="81"/>
                    </a:lnTo>
                    <a:lnTo>
                      <a:pt x="175" y="63"/>
                    </a:lnTo>
                    <a:lnTo>
                      <a:pt x="143" y="49"/>
                    </a:lnTo>
                    <a:lnTo>
                      <a:pt x="108" y="39"/>
                    </a:lnTo>
                    <a:lnTo>
                      <a:pt x="74" y="33"/>
                    </a:lnTo>
                    <a:lnTo>
                      <a:pt x="37" y="32"/>
                    </a:lnTo>
                    <a:lnTo>
                      <a:pt x="0" y="34"/>
                    </a:lnTo>
                    <a:lnTo>
                      <a:pt x="0" y="4"/>
                    </a:lnTo>
                  </a:path>
                </a:pathLst>
              </a:custGeom>
              <a:solidFill>
                <a:schemeClr val="hlink"/>
              </a:solidFill>
              <a:ln w="0">
                <a:solidFill>
                  <a:schemeClr val="hlink"/>
                </a:solidFill>
                <a:prstDash val="solid"/>
                <a:round/>
                <a:headEnd/>
                <a:tailEnd/>
              </a:ln>
            </p:spPr>
            <p:txBody>
              <a:bodyPr/>
              <a:lstStyle/>
              <a:p>
                <a:endParaRPr lang="en-US"/>
              </a:p>
            </p:txBody>
          </p:sp>
          <p:sp>
            <p:nvSpPr>
              <p:cNvPr id="70691" name="Freeform 36"/>
              <p:cNvSpPr>
                <a:spLocks/>
              </p:cNvSpPr>
              <p:nvPr/>
            </p:nvSpPr>
            <p:spPr bwMode="auto">
              <a:xfrm>
                <a:off x="3491" y="1218"/>
                <a:ext cx="276" cy="431"/>
              </a:xfrm>
              <a:custGeom>
                <a:avLst/>
                <a:gdLst>
                  <a:gd name="T0" fmla="*/ 266 w 552"/>
                  <a:gd name="T1" fmla="*/ 16 h 863"/>
                  <a:gd name="T2" fmla="*/ 246 w 552"/>
                  <a:gd name="T3" fmla="*/ 22 h 863"/>
                  <a:gd name="T4" fmla="*/ 226 w 552"/>
                  <a:gd name="T5" fmla="*/ 30 h 863"/>
                  <a:gd name="T6" fmla="*/ 207 w 552"/>
                  <a:gd name="T7" fmla="*/ 42 h 863"/>
                  <a:gd name="T8" fmla="*/ 189 w 552"/>
                  <a:gd name="T9" fmla="*/ 55 h 863"/>
                  <a:gd name="T10" fmla="*/ 174 w 552"/>
                  <a:gd name="T11" fmla="*/ 68 h 863"/>
                  <a:gd name="T12" fmla="*/ 161 w 552"/>
                  <a:gd name="T13" fmla="*/ 81 h 863"/>
                  <a:gd name="T14" fmla="*/ 150 w 552"/>
                  <a:gd name="T15" fmla="*/ 95 h 863"/>
                  <a:gd name="T16" fmla="*/ 139 w 552"/>
                  <a:gd name="T17" fmla="*/ 109 h 863"/>
                  <a:gd name="T18" fmla="*/ 128 w 552"/>
                  <a:gd name="T19" fmla="*/ 124 h 863"/>
                  <a:gd name="T20" fmla="*/ 117 w 552"/>
                  <a:gd name="T21" fmla="*/ 140 h 863"/>
                  <a:gd name="T22" fmla="*/ 106 w 552"/>
                  <a:gd name="T23" fmla="*/ 156 h 863"/>
                  <a:gd name="T24" fmla="*/ 94 w 552"/>
                  <a:gd name="T25" fmla="*/ 179 h 863"/>
                  <a:gd name="T26" fmla="*/ 82 w 552"/>
                  <a:gd name="T27" fmla="*/ 210 h 863"/>
                  <a:gd name="T28" fmla="*/ 71 w 552"/>
                  <a:gd name="T29" fmla="*/ 244 h 863"/>
                  <a:gd name="T30" fmla="*/ 60 w 552"/>
                  <a:gd name="T31" fmla="*/ 278 h 863"/>
                  <a:gd name="T32" fmla="*/ 49 w 552"/>
                  <a:gd name="T33" fmla="*/ 314 h 863"/>
                  <a:gd name="T34" fmla="*/ 38 w 552"/>
                  <a:gd name="T35" fmla="*/ 348 h 863"/>
                  <a:gd name="T36" fmla="*/ 26 w 552"/>
                  <a:gd name="T37" fmla="*/ 382 h 863"/>
                  <a:gd name="T38" fmla="*/ 14 w 552"/>
                  <a:gd name="T39" fmla="*/ 414 h 863"/>
                  <a:gd name="T40" fmla="*/ 4 w 552"/>
                  <a:gd name="T41" fmla="*/ 431 h 863"/>
                  <a:gd name="T42" fmla="*/ 0 w 552"/>
                  <a:gd name="T43" fmla="*/ 428 h 863"/>
                  <a:gd name="T44" fmla="*/ 14 w 552"/>
                  <a:gd name="T45" fmla="*/ 394 h 863"/>
                  <a:gd name="T46" fmla="*/ 35 w 552"/>
                  <a:gd name="T47" fmla="*/ 325 h 863"/>
                  <a:gd name="T48" fmla="*/ 52 w 552"/>
                  <a:gd name="T49" fmla="*/ 253 h 863"/>
                  <a:gd name="T50" fmla="*/ 72 w 552"/>
                  <a:gd name="T51" fmla="*/ 185 h 863"/>
                  <a:gd name="T52" fmla="*/ 90 w 552"/>
                  <a:gd name="T53" fmla="*/ 146 h 863"/>
                  <a:gd name="T54" fmla="*/ 101 w 552"/>
                  <a:gd name="T55" fmla="*/ 129 h 863"/>
                  <a:gd name="T56" fmla="*/ 112 w 552"/>
                  <a:gd name="T57" fmla="*/ 114 h 863"/>
                  <a:gd name="T58" fmla="*/ 123 w 552"/>
                  <a:gd name="T59" fmla="*/ 99 h 863"/>
                  <a:gd name="T60" fmla="*/ 134 w 552"/>
                  <a:gd name="T61" fmla="*/ 86 h 863"/>
                  <a:gd name="T62" fmla="*/ 145 w 552"/>
                  <a:gd name="T63" fmla="*/ 73 h 863"/>
                  <a:gd name="T64" fmla="*/ 158 w 552"/>
                  <a:gd name="T65" fmla="*/ 60 h 863"/>
                  <a:gd name="T66" fmla="*/ 173 w 552"/>
                  <a:gd name="T67" fmla="*/ 47 h 863"/>
                  <a:gd name="T68" fmla="*/ 188 w 552"/>
                  <a:gd name="T69" fmla="*/ 36 h 863"/>
                  <a:gd name="T70" fmla="*/ 199 w 552"/>
                  <a:gd name="T71" fmla="*/ 28 h 863"/>
                  <a:gd name="T72" fmla="*/ 211 w 552"/>
                  <a:gd name="T73" fmla="*/ 21 h 863"/>
                  <a:gd name="T74" fmla="*/ 223 w 552"/>
                  <a:gd name="T75" fmla="*/ 15 h 863"/>
                  <a:gd name="T76" fmla="*/ 234 w 552"/>
                  <a:gd name="T77" fmla="*/ 10 h 863"/>
                  <a:gd name="T78" fmla="*/ 246 w 552"/>
                  <a:gd name="T79" fmla="*/ 6 h 863"/>
                  <a:gd name="T80" fmla="*/ 258 w 552"/>
                  <a:gd name="T81" fmla="*/ 3 h 863"/>
                  <a:gd name="T82" fmla="*/ 270 w 552"/>
                  <a:gd name="T83" fmla="*/ 1 h 863"/>
                  <a:gd name="T84" fmla="*/ 276 w 552"/>
                  <a:gd name="T85" fmla="*/ 15 h 8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2"/>
                  <a:gd name="T130" fmla="*/ 0 h 863"/>
                  <a:gd name="T131" fmla="*/ 552 w 552"/>
                  <a:gd name="T132" fmla="*/ 863 h 8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2" h="863">
                    <a:moveTo>
                      <a:pt x="552" y="30"/>
                    </a:moveTo>
                    <a:lnTo>
                      <a:pt x="532" y="33"/>
                    </a:lnTo>
                    <a:lnTo>
                      <a:pt x="513" y="38"/>
                    </a:lnTo>
                    <a:lnTo>
                      <a:pt x="492" y="45"/>
                    </a:lnTo>
                    <a:lnTo>
                      <a:pt x="472" y="52"/>
                    </a:lnTo>
                    <a:lnTo>
                      <a:pt x="453" y="61"/>
                    </a:lnTo>
                    <a:lnTo>
                      <a:pt x="433" y="71"/>
                    </a:lnTo>
                    <a:lnTo>
                      <a:pt x="415" y="84"/>
                    </a:lnTo>
                    <a:lnTo>
                      <a:pt x="395" y="98"/>
                    </a:lnTo>
                    <a:lnTo>
                      <a:pt x="379" y="111"/>
                    </a:lnTo>
                    <a:lnTo>
                      <a:pt x="364" y="124"/>
                    </a:lnTo>
                    <a:lnTo>
                      <a:pt x="349" y="137"/>
                    </a:lnTo>
                    <a:lnTo>
                      <a:pt x="335" y="150"/>
                    </a:lnTo>
                    <a:lnTo>
                      <a:pt x="323" y="163"/>
                    </a:lnTo>
                    <a:lnTo>
                      <a:pt x="311" y="176"/>
                    </a:lnTo>
                    <a:lnTo>
                      <a:pt x="300" y="190"/>
                    </a:lnTo>
                    <a:lnTo>
                      <a:pt x="288" y="204"/>
                    </a:lnTo>
                    <a:lnTo>
                      <a:pt x="278" y="219"/>
                    </a:lnTo>
                    <a:lnTo>
                      <a:pt x="266" y="233"/>
                    </a:lnTo>
                    <a:lnTo>
                      <a:pt x="256" y="248"/>
                    </a:lnTo>
                    <a:lnTo>
                      <a:pt x="246" y="264"/>
                    </a:lnTo>
                    <a:lnTo>
                      <a:pt x="235" y="280"/>
                    </a:lnTo>
                    <a:lnTo>
                      <a:pt x="225" y="296"/>
                    </a:lnTo>
                    <a:lnTo>
                      <a:pt x="213" y="313"/>
                    </a:lnTo>
                    <a:lnTo>
                      <a:pt x="202" y="330"/>
                    </a:lnTo>
                    <a:lnTo>
                      <a:pt x="189" y="359"/>
                    </a:lnTo>
                    <a:lnTo>
                      <a:pt x="176" y="389"/>
                    </a:lnTo>
                    <a:lnTo>
                      <a:pt x="164" y="420"/>
                    </a:lnTo>
                    <a:lnTo>
                      <a:pt x="152" y="454"/>
                    </a:lnTo>
                    <a:lnTo>
                      <a:pt x="142" y="488"/>
                    </a:lnTo>
                    <a:lnTo>
                      <a:pt x="130" y="522"/>
                    </a:lnTo>
                    <a:lnTo>
                      <a:pt x="120" y="557"/>
                    </a:lnTo>
                    <a:lnTo>
                      <a:pt x="110" y="592"/>
                    </a:lnTo>
                    <a:lnTo>
                      <a:pt x="98" y="628"/>
                    </a:lnTo>
                    <a:lnTo>
                      <a:pt x="88" y="662"/>
                    </a:lnTo>
                    <a:lnTo>
                      <a:pt x="76" y="697"/>
                    </a:lnTo>
                    <a:lnTo>
                      <a:pt x="65" y="731"/>
                    </a:lnTo>
                    <a:lnTo>
                      <a:pt x="53" y="765"/>
                    </a:lnTo>
                    <a:lnTo>
                      <a:pt x="41" y="797"/>
                    </a:lnTo>
                    <a:lnTo>
                      <a:pt x="28" y="828"/>
                    </a:lnTo>
                    <a:lnTo>
                      <a:pt x="14" y="858"/>
                    </a:lnTo>
                    <a:lnTo>
                      <a:pt x="9" y="863"/>
                    </a:lnTo>
                    <a:lnTo>
                      <a:pt x="5" y="861"/>
                    </a:lnTo>
                    <a:lnTo>
                      <a:pt x="0" y="857"/>
                    </a:lnTo>
                    <a:lnTo>
                      <a:pt x="1" y="850"/>
                    </a:lnTo>
                    <a:lnTo>
                      <a:pt x="28" y="789"/>
                    </a:lnTo>
                    <a:lnTo>
                      <a:pt x="50" y="722"/>
                    </a:lnTo>
                    <a:lnTo>
                      <a:pt x="69" y="651"/>
                    </a:lnTo>
                    <a:lnTo>
                      <a:pt x="87" y="578"/>
                    </a:lnTo>
                    <a:lnTo>
                      <a:pt x="104" y="507"/>
                    </a:lnTo>
                    <a:lnTo>
                      <a:pt x="122" y="436"/>
                    </a:lnTo>
                    <a:lnTo>
                      <a:pt x="144" y="371"/>
                    </a:lnTo>
                    <a:lnTo>
                      <a:pt x="168" y="311"/>
                    </a:lnTo>
                    <a:lnTo>
                      <a:pt x="181" y="292"/>
                    </a:lnTo>
                    <a:lnTo>
                      <a:pt x="193" y="274"/>
                    </a:lnTo>
                    <a:lnTo>
                      <a:pt x="203" y="259"/>
                    </a:lnTo>
                    <a:lnTo>
                      <a:pt x="214" y="243"/>
                    </a:lnTo>
                    <a:lnTo>
                      <a:pt x="225" y="228"/>
                    </a:lnTo>
                    <a:lnTo>
                      <a:pt x="235" y="213"/>
                    </a:lnTo>
                    <a:lnTo>
                      <a:pt x="246" y="199"/>
                    </a:lnTo>
                    <a:lnTo>
                      <a:pt x="256" y="185"/>
                    </a:lnTo>
                    <a:lnTo>
                      <a:pt x="267" y="172"/>
                    </a:lnTo>
                    <a:lnTo>
                      <a:pt x="278" y="159"/>
                    </a:lnTo>
                    <a:lnTo>
                      <a:pt x="290" y="146"/>
                    </a:lnTo>
                    <a:lnTo>
                      <a:pt x="303" y="132"/>
                    </a:lnTo>
                    <a:lnTo>
                      <a:pt x="317" y="120"/>
                    </a:lnTo>
                    <a:lnTo>
                      <a:pt x="332" y="107"/>
                    </a:lnTo>
                    <a:lnTo>
                      <a:pt x="347" y="94"/>
                    </a:lnTo>
                    <a:lnTo>
                      <a:pt x="364" y="81"/>
                    </a:lnTo>
                    <a:lnTo>
                      <a:pt x="376" y="73"/>
                    </a:lnTo>
                    <a:lnTo>
                      <a:pt x="387" y="64"/>
                    </a:lnTo>
                    <a:lnTo>
                      <a:pt x="399" y="56"/>
                    </a:lnTo>
                    <a:lnTo>
                      <a:pt x="410" y="49"/>
                    </a:lnTo>
                    <a:lnTo>
                      <a:pt x="422" y="43"/>
                    </a:lnTo>
                    <a:lnTo>
                      <a:pt x="434" y="36"/>
                    </a:lnTo>
                    <a:lnTo>
                      <a:pt x="446" y="31"/>
                    </a:lnTo>
                    <a:lnTo>
                      <a:pt x="457" y="26"/>
                    </a:lnTo>
                    <a:lnTo>
                      <a:pt x="469" y="21"/>
                    </a:lnTo>
                    <a:lnTo>
                      <a:pt x="482" y="17"/>
                    </a:lnTo>
                    <a:lnTo>
                      <a:pt x="493" y="13"/>
                    </a:lnTo>
                    <a:lnTo>
                      <a:pt x="505" y="9"/>
                    </a:lnTo>
                    <a:lnTo>
                      <a:pt x="516" y="7"/>
                    </a:lnTo>
                    <a:lnTo>
                      <a:pt x="529" y="3"/>
                    </a:lnTo>
                    <a:lnTo>
                      <a:pt x="540" y="2"/>
                    </a:lnTo>
                    <a:lnTo>
                      <a:pt x="552" y="0"/>
                    </a:lnTo>
                    <a:lnTo>
                      <a:pt x="552" y="30"/>
                    </a:lnTo>
                    <a:close/>
                  </a:path>
                </a:pathLst>
              </a:custGeom>
              <a:solidFill>
                <a:schemeClr val="hlink"/>
              </a:solidFill>
              <a:ln w="9525">
                <a:solidFill>
                  <a:schemeClr val="hlink"/>
                </a:solidFill>
                <a:round/>
                <a:headEnd/>
                <a:tailEnd/>
              </a:ln>
            </p:spPr>
            <p:txBody>
              <a:bodyPr/>
              <a:lstStyle/>
              <a:p>
                <a:endParaRPr lang="en-US"/>
              </a:p>
            </p:txBody>
          </p:sp>
          <p:sp>
            <p:nvSpPr>
              <p:cNvPr id="70692" name="Freeform 37"/>
              <p:cNvSpPr>
                <a:spLocks/>
              </p:cNvSpPr>
              <p:nvPr/>
            </p:nvSpPr>
            <p:spPr bwMode="auto">
              <a:xfrm>
                <a:off x="3491" y="1218"/>
                <a:ext cx="276" cy="431"/>
              </a:xfrm>
              <a:custGeom>
                <a:avLst/>
                <a:gdLst>
                  <a:gd name="T0" fmla="*/ 266 w 552"/>
                  <a:gd name="T1" fmla="*/ 16 h 863"/>
                  <a:gd name="T2" fmla="*/ 246 w 552"/>
                  <a:gd name="T3" fmla="*/ 22 h 863"/>
                  <a:gd name="T4" fmla="*/ 226 w 552"/>
                  <a:gd name="T5" fmla="*/ 30 h 863"/>
                  <a:gd name="T6" fmla="*/ 207 w 552"/>
                  <a:gd name="T7" fmla="*/ 42 h 863"/>
                  <a:gd name="T8" fmla="*/ 189 w 552"/>
                  <a:gd name="T9" fmla="*/ 55 h 863"/>
                  <a:gd name="T10" fmla="*/ 174 w 552"/>
                  <a:gd name="T11" fmla="*/ 68 h 863"/>
                  <a:gd name="T12" fmla="*/ 161 w 552"/>
                  <a:gd name="T13" fmla="*/ 81 h 863"/>
                  <a:gd name="T14" fmla="*/ 150 w 552"/>
                  <a:gd name="T15" fmla="*/ 95 h 863"/>
                  <a:gd name="T16" fmla="*/ 139 w 552"/>
                  <a:gd name="T17" fmla="*/ 109 h 863"/>
                  <a:gd name="T18" fmla="*/ 128 w 552"/>
                  <a:gd name="T19" fmla="*/ 124 h 863"/>
                  <a:gd name="T20" fmla="*/ 117 w 552"/>
                  <a:gd name="T21" fmla="*/ 140 h 863"/>
                  <a:gd name="T22" fmla="*/ 106 w 552"/>
                  <a:gd name="T23" fmla="*/ 156 h 863"/>
                  <a:gd name="T24" fmla="*/ 94 w 552"/>
                  <a:gd name="T25" fmla="*/ 179 h 863"/>
                  <a:gd name="T26" fmla="*/ 82 w 552"/>
                  <a:gd name="T27" fmla="*/ 210 h 863"/>
                  <a:gd name="T28" fmla="*/ 71 w 552"/>
                  <a:gd name="T29" fmla="*/ 244 h 863"/>
                  <a:gd name="T30" fmla="*/ 60 w 552"/>
                  <a:gd name="T31" fmla="*/ 278 h 863"/>
                  <a:gd name="T32" fmla="*/ 49 w 552"/>
                  <a:gd name="T33" fmla="*/ 314 h 863"/>
                  <a:gd name="T34" fmla="*/ 38 w 552"/>
                  <a:gd name="T35" fmla="*/ 348 h 863"/>
                  <a:gd name="T36" fmla="*/ 26 w 552"/>
                  <a:gd name="T37" fmla="*/ 382 h 863"/>
                  <a:gd name="T38" fmla="*/ 14 w 552"/>
                  <a:gd name="T39" fmla="*/ 414 h 863"/>
                  <a:gd name="T40" fmla="*/ 4 w 552"/>
                  <a:gd name="T41" fmla="*/ 431 h 863"/>
                  <a:gd name="T42" fmla="*/ 0 w 552"/>
                  <a:gd name="T43" fmla="*/ 428 h 863"/>
                  <a:gd name="T44" fmla="*/ 14 w 552"/>
                  <a:gd name="T45" fmla="*/ 394 h 863"/>
                  <a:gd name="T46" fmla="*/ 35 w 552"/>
                  <a:gd name="T47" fmla="*/ 325 h 863"/>
                  <a:gd name="T48" fmla="*/ 52 w 552"/>
                  <a:gd name="T49" fmla="*/ 253 h 863"/>
                  <a:gd name="T50" fmla="*/ 72 w 552"/>
                  <a:gd name="T51" fmla="*/ 185 h 863"/>
                  <a:gd name="T52" fmla="*/ 90 w 552"/>
                  <a:gd name="T53" fmla="*/ 146 h 863"/>
                  <a:gd name="T54" fmla="*/ 101 w 552"/>
                  <a:gd name="T55" fmla="*/ 129 h 863"/>
                  <a:gd name="T56" fmla="*/ 112 w 552"/>
                  <a:gd name="T57" fmla="*/ 114 h 863"/>
                  <a:gd name="T58" fmla="*/ 123 w 552"/>
                  <a:gd name="T59" fmla="*/ 99 h 863"/>
                  <a:gd name="T60" fmla="*/ 134 w 552"/>
                  <a:gd name="T61" fmla="*/ 86 h 863"/>
                  <a:gd name="T62" fmla="*/ 145 w 552"/>
                  <a:gd name="T63" fmla="*/ 73 h 863"/>
                  <a:gd name="T64" fmla="*/ 158 w 552"/>
                  <a:gd name="T65" fmla="*/ 60 h 863"/>
                  <a:gd name="T66" fmla="*/ 173 w 552"/>
                  <a:gd name="T67" fmla="*/ 47 h 863"/>
                  <a:gd name="T68" fmla="*/ 188 w 552"/>
                  <a:gd name="T69" fmla="*/ 36 h 863"/>
                  <a:gd name="T70" fmla="*/ 199 w 552"/>
                  <a:gd name="T71" fmla="*/ 28 h 863"/>
                  <a:gd name="T72" fmla="*/ 211 w 552"/>
                  <a:gd name="T73" fmla="*/ 21 h 863"/>
                  <a:gd name="T74" fmla="*/ 223 w 552"/>
                  <a:gd name="T75" fmla="*/ 15 h 863"/>
                  <a:gd name="T76" fmla="*/ 234 w 552"/>
                  <a:gd name="T77" fmla="*/ 10 h 863"/>
                  <a:gd name="T78" fmla="*/ 246 w 552"/>
                  <a:gd name="T79" fmla="*/ 6 h 863"/>
                  <a:gd name="T80" fmla="*/ 258 w 552"/>
                  <a:gd name="T81" fmla="*/ 3 h 863"/>
                  <a:gd name="T82" fmla="*/ 270 w 552"/>
                  <a:gd name="T83" fmla="*/ 1 h 863"/>
                  <a:gd name="T84" fmla="*/ 276 w 552"/>
                  <a:gd name="T85" fmla="*/ 15 h 8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2"/>
                  <a:gd name="T130" fmla="*/ 0 h 863"/>
                  <a:gd name="T131" fmla="*/ 552 w 552"/>
                  <a:gd name="T132" fmla="*/ 863 h 8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2" h="863">
                    <a:moveTo>
                      <a:pt x="552" y="30"/>
                    </a:moveTo>
                    <a:lnTo>
                      <a:pt x="532" y="33"/>
                    </a:lnTo>
                    <a:lnTo>
                      <a:pt x="513" y="38"/>
                    </a:lnTo>
                    <a:lnTo>
                      <a:pt x="492" y="45"/>
                    </a:lnTo>
                    <a:lnTo>
                      <a:pt x="472" y="52"/>
                    </a:lnTo>
                    <a:lnTo>
                      <a:pt x="453" y="61"/>
                    </a:lnTo>
                    <a:lnTo>
                      <a:pt x="433" y="71"/>
                    </a:lnTo>
                    <a:lnTo>
                      <a:pt x="415" y="84"/>
                    </a:lnTo>
                    <a:lnTo>
                      <a:pt x="395" y="98"/>
                    </a:lnTo>
                    <a:lnTo>
                      <a:pt x="379" y="111"/>
                    </a:lnTo>
                    <a:lnTo>
                      <a:pt x="364" y="124"/>
                    </a:lnTo>
                    <a:lnTo>
                      <a:pt x="349" y="137"/>
                    </a:lnTo>
                    <a:lnTo>
                      <a:pt x="335" y="150"/>
                    </a:lnTo>
                    <a:lnTo>
                      <a:pt x="323" y="163"/>
                    </a:lnTo>
                    <a:lnTo>
                      <a:pt x="311" y="176"/>
                    </a:lnTo>
                    <a:lnTo>
                      <a:pt x="300" y="190"/>
                    </a:lnTo>
                    <a:lnTo>
                      <a:pt x="288" y="204"/>
                    </a:lnTo>
                    <a:lnTo>
                      <a:pt x="278" y="219"/>
                    </a:lnTo>
                    <a:lnTo>
                      <a:pt x="266" y="233"/>
                    </a:lnTo>
                    <a:lnTo>
                      <a:pt x="256" y="248"/>
                    </a:lnTo>
                    <a:lnTo>
                      <a:pt x="246" y="264"/>
                    </a:lnTo>
                    <a:lnTo>
                      <a:pt x="235" y="280"/>
                    </a:lnTo>
                    <a:lnTo>
                      <a:pt x="225" y="296"/>
                    </a:lnTo>
                    <a:lnTo>
                      <a:pt x="213" y="313"/>
                    </a:lnTo>
                    <a:lnTo>
                      <a:pt x="202" y="330"/>
                    </a:lnTo>
                    <a:lnTo>
                      <a:pt x="189" y="359"/>
                    </a:lnTo>
                    <a:lnTo>
                      <a:pt x="176" y="389"/>
                    </a:lnTo>
                    <a:lnTo>
                      <a:pt x="164" y="420"/>
                    </a:lnTo>
                    <a:lnTo>
                      <a:pt x="152" y="454"/>
                    </a:lnTo>
                    <a:lnTo>
                      <a:pt x="142" y="488"/>
                    </a:lnTo>
                    <a:lnTo>
                      <a:pt x="130" y="522"/>
                    </a:lnTo>
                    <a:lnTo>
                      <a:pt x="120" y="557"/>
                    </a:lnTo>
                    <a:lnTo>
                      <a:pt x="110" y="592"/>
                    </a:lnTo>
                    <a:lnTo>
                      <a:pt x="98" y="628"/>
                    </a:lnTo>
                    <a:lnTo>
                      <a:pt x="88" y="662"/>
                    </a:lnTo>
                    <a:lnTo>
                      <a:pt x="76" y="697"/>
                    </a:lnTo>
                    <a:lnTo>
                      <a:pt x="65" y="731"/>
                    </a:lnTo>
                    <a:lnTo>
                      <a:pt x="53" y="765"/>
                    </a:lnTo>
                    <a:lnTo>
                      <a:pt x="41" y="797"/>
                    </a:lnTo>
                    <a:lnTo>
                      <a:pt x="28" y="828"/>
                    </a:lnTo>
                    <a:lnTo>
                      <a:pt x="14" y="858"/>
                    </a:lnTo>
                    <a:lnTo>
                      <a:pt x="9" y="863"/>
                    </a:lnTo>
                    <a:lnTo>
                      <a:pt x="5" y="861"/>
                    </a:lnTo>
                    <a:lnTo>
                      <a:pt x="0" y="857"/>
                    </a:lnTo>
                    <a:lnTo>
                      <a:pt x="1" y="850"/>
                    </a:lnTo>
                    <a:lnTo>
                      <a:pt x="28" y="789"/>
                    </a:lnTo>
                    <a:lnTo>
                      <a:pt x="50" y="722"/>
                    </a:lnTo>
                    <a:lnTo>
                      <a:pt x="69" y="651"/>
                    </a:lnTo>
                    <a:lnTo>
                      <a:pt x="87" y="578"/>
                    </a:lnTo>
                    <a:lnTo>
                      <a:pt x="104" y="507"/>
                    </a:lnTo>
                    <a:lnTo>
                      <a:pt x="122" y="436"/>
                    </a:lnTo>
                    <a:lnTo>
                      <a:pt x="144" y="371"/>
                    </a:lnTo>
                    <a:lnTo>
                      <a:pt x="168" y="311"/>
                    </a:lnTo>
                    <a:lnTo>
                      <a:pt x="181" y="292"/>
                    </a:lnTo>
                    <a:lnTo>
                      <a:pt x="193" y="274"/>
                    </a:lnTo>
                    <a:lnTo>
                      <a:pt x="203" y="259"/>
                    </a:lnTo>
                    <a:lnTo>
                      <a:pt x="214" y="243"/>
                    </a:lnTo>
                    <a:lnTo>
                      <a:pt x="225" y="228"/>
                    </a:lnTo>
                    <a:lnTo>
                      <a:pt x="235" y="213"/>
                    </a:lnTo>
                    <a:lnTo>
                      <a:pt x="246" y="199"/>
                    </a:lnTo>
                    <a:lnTo>
                      <a:pt x="256" y="185"/>
                    </a:lnTo>
                    <a:lnTo>
                      <a:pt x="267" y="172"/>
                    </a:lnTo>
                    <a:lnTo>
                      <a:pt x="278" y="159"/>
                    </a:lnTo>
                    <a:lnTo>
                      <a:pt x="290" y="146"/>
                    </a:lnTo>
                    <a:lnTo>
                      <a:pt x="303" y="132"/>
                    </a:lnTo>
                    <a:lnTo>
                      <a:pt x="317" y="120"/>
                    </a:lnTo>
                    <a:lnTo>
                      <a:pt x="332" y="107"/>
                    </a:lnTo>
                    <a:lnTo>
                      <a:pt x="347" y="94"/>
                    </a:lnTo>
                    <a:lnTo>
                      <a:pt x="364" y="81"/>
                    </a:lnTo>
                    <a:lnTo>
                      <a:pt x="376" y="73"/>
                    </a:lnTo>
                    <a:lnTo>
                      <a:pt x="387" y="64"/>
                    </a:lnTo>
                    <a:lnTo>
                      <a:pt x="399" y="56"/>
                    </a:lnTo>
                    <a:lnTo>
                      <a:pt x="410" y="49"/>
                    </a:lnTo>
                    <a:lnTo>
                      <a:pt x="422" y="43"/>
                    </a:lnTo>
                    <a:lnTo>
                      <a:pt x="434" y="36"/>
                    </a:lnTo>
                    <a:lnTo>
                      <a:pt x="446" y="31"/>
                    </a:lnTo>
                    <a:lnTo>
                      <a:pt x="457" y="26"/>
                    </a:lnTo>
                    <a:lnTo>
                      <a:pt x="469" y="21"/>
                    </a:lnTo>
                    <a:lnTo>
                      <a:pt x="482" y="17"/>
                    </a:lnTo>
                    <a:lnTo>
                      <a:pt x="493" y="13"/>
                    </a:lnTo>
                    <a:lnTo>
                      <a:pt x="505" y="9"/>
                    </a:lnTo>
                    <a:lnTo>
                      <a:pt x="516" y="7"/>
                    </a:lnTo>
                    <a:lnTo>
                      <a:pt x="529" y="3"/>
                    </a:lnTo>
                    <a:lnTo>
                      <a:pt x="540" y="2"/>
                    </a:lnTo>
                    <a:lnTo>
                      <a:pt x="552" y="0"/>
                    </a:lnTo>
                    <a:lnTo>
                      <a:pt x="552" y="30"/>
                    </a:lnTo>
                  </a:path>
                </a:pathLst>
              </a:custGeom>
              <a:solidFill>
                <a:schemeClr val="hlink"/>
              </a:solidFill>
              <a:ln w="0">
                <a:solidFill>
                  <a:schemeClr val="hlink"/>
                </a:solidFill>
                <a:prstDash val="solid"/>
                <a:round/>
                <a:headEnd/>
                <a:tailEnd/>
              </a:ln>
            </p:spPr>
            <p:txBody>
              <a:bodyPr/>
              <a:lstStyle/>
              <a:p>
                <a:endParaRPr lang="en-US"/>
              </a:p>
            </p:txBody>
          </p:sp>
          <p:sp>
            <p:nvSpPr>
              <p:cNvPr id="70693" name="Freeform 38"/>
              <p:cNvSpPr>
                <a:spLocks/>
              </p:cNvSpPr>
              <p:nvPr/>
            </p:nvSpPr>
            <p:spPr bwMode="auto">
              <a:xfrm>
                <a:off x="1907" y="2204"/>
                <a:ext cx="228" cy="417"/>
              </a:xfrm>
              <a:custGeom>
                <a:avLst/>
                <a:gdLst>
                  <a:gd name="T0" fmla="*/ 228 w 457"/>
                  <a:gd name="T1" fmla="*/ 15 h 833"/>
                  <a:gd name="T2" fmla="*/ 221 w 457"/>
                  <a:gd name="T3" fmla="*/ 19 h 833"/>
                  <a:gd name="T4" fmla="*/ 213 w 457"/>
                  <a:gd name="T5" fmla="*/ 24 h 833"/>
                  <a:gd name="T6" fmla="*/ 205 w 457"/>
                  <a:gd name="T7" fmla="*/ 29 h 833"/>
                  <a:gd name="T8" fmla="*/ 197 w 457"/>
                  <a:gd name="T9" fmla="*/ 34 h 833"/>
                  <a:gd name="T10" fmla="*/ 182 w 457"/>
                  <a:gd name="T11" fmla="*/ 47 h 833"/>
                  <a:gd name="T12" fmla="*/ 168 w 457"/>
                  <a:gd name="T13" fmla="*/ 60 h 833"/>
                  <a:gd name="T14" fmla="*/ 155 w 457"/>
                  <a:gd name="T15" fmla="*/ 73 h 833"/>
                  <a:gd name="T16" fmla="*/ 144 w 457"/>
                  <a:gd name="T17" fmla="*/ 87 h 833"/>
                  <a:gd name="T18" fmla="*/ 133 w 457"/>
                  <a:gd name="T19" fmla="*/ 102 h 833"/>
                  <a:gd name="T20" fmla="*/ 122 w 457"/>
                  <a:gd name="T21" fmla="*/ 117 h 833"/>
                  <a:gd name="T22" fmla="*/ 112 w 457"/>
                  <a:gd name="T23" fmla="*/ 133 h 833"/>
                  <a:gd name="T24" fmla="*/ 100 w 457"/>
                  <a:gd name="T25" fmla="*/ 150 h 833"/>
                  <a:gd name="T26" fmla="*/ 88 w 457"/>
                  <a:gd name="T27" fmla="*/ 180 h 833"/>
                  <a:gd name="T28" fmla="*/ 76 w 457"/>
                  <a:gd name="T29" fmla="*/ 212 h 833"/>
                  <a:gd name="T30" fmla="*/ 65 w 457"/>
                  <a:gd name="T31" fmla="*/ 246 h 833"/>
                  <a:gd name="T32" fmla="*/ 54 w 457"/>
                  <a:gd name="T33" fmla="*/ 281 h 833"/>
                  <a:gd name="T34" fmla="*/ 43 w 457"/>
                  <a:gd name="T35" fmla="*/ 316 h 833"/>
                  <a:gd name="T36" fmla="*/ 32 w 457"/>
                  <a:gd name="T37" fmla="*/ 351 h 833"/>
                  <a:gd name="T38" fmla="*/ 20 w 457"/>
                  <a:gd name="T39" fmla="*/ 384 h 833"/>
                  <a:gd name="T40" fmla="*/ 6 w 457"/>
                  <a:gd name="T41" fmla="*/ 414 h 833"/>
                  <a:gd name="T42" fmla="*/ 2 w 457"/>
                  <a:gd name="T43" fmla="*/ 416 h 833"/>
                  <a:gd name="T44" fmla="*/ 0 w 457"/>
                  <a:gd name="T45" fmla="*/ 411 h 833"/>
                  <a:gd name="T46" fmla="*/ 24 w 457"/>
                  <a:gd name="T47" fmla="*/ 346 h 833"/>
                  <a:gd name="T48" fmla="*/ 43 w 457"/>
                  <a:gd name="T49" fmla="*/ 274 h 833"/>
                  <a:gd name="T50" fmla="*/ 61 w 457"/>
                  <a:gd name="T51" fmla="*/ 203 h 833"/>
                  <a:gd name="T52" fmla="*/ 84 w 457"/>
                  <a:gd name="T53" fmla="*/ 141 h 833"/>
                  <a:gd name="T54" fmla="*/ 96 w 457"/>
                  <a:gd name="T55" fmla="*/ 123 h 833"/>
                  <a:gd name="T56" fmla="*/ 107 w 457"/>
                  <a:gd name="T57" fmla="*/ 107 h 833"/>
                  <a:gd name="T58" fmla="*/ 117 w 457"/>
                  <a:gd name="T59" fmla="*/ 92 h 833"/>
                  <a:gd name="T60" fmla="*/ 127 w 457"/>
                  <a:gd name="T61" fmla="*/ 78 h 833"/>
                  <a:gd name="T62" fmla="*/ 139 w 457"/>
                  <a:gd name="T63" fmla="*/ 65 h 833"/>
                  <a:gd name="T64" fmla="*/ 151 w 457"/>
                  <a:gd name="T65" fmla="*/ 52 h 833"/>
                  <a:gd name="T66" fmla="*/ 165 w 457"/>
                  <a:gd name="T67" fmla="*/ 39 h 833"/>
                  <a:gd name="T68" fmla="*/ 182 w 457"/>
                  <a:gd name="T69" fmla="*/ 26 h 833"/>
                  <a:gd name="T70" fmla="*/ 193 w 457"/>
                  <a:gd name="T71" fmla="*/ 18 h 833"/>
                  <a:gd name="T72" fmla="*/ 204 w 457"/>
                  <a:gd name="T73" fmla="*/ 11 h 833"/>
                  <a:gd name="T74" fmla="*/ 216 w 457"/>
                  <a:gd name="T75" fmla="*/ 5 h 833"/>
                  <a:gd name="T76" fmla="*/ 227 w 457"/>
                  <a:gd name="T77" fmla="*/ 0 h 8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7"/>
                  <a:gd name="T118" fmla="*/ 0 h 833"/>
                  <a:gd name="T119" fmla="*/ 457 w 457"/>
                  <a:gd name="T120" fmla="*/ 833 h 8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7" h="833">
                    <a:moveTo>
                      <a:pt x="455" y="0"/>
                    </a:moveTo>
                    <a:lnTo>
                      <a:pt x="457" y="30"/>
                    </a:lnTo>
                    <a:lnTo>
                      <a:pt x="449" y="33"/>
                    </a:lnTo>
                    <a:lnTo>
                      <a:pt x="442" y="38"/>
                    </a:lnTo>
                    <a:lnTo>
                      <a:pt x="434" y="42"/>
                    </a:lnTo>
                    <a:lnTo>
                      <a:pt x="426" y="47"/>
                    </a:lnTo>
                    <a:lnTo>
                      <a:pt x="418" y="52"/>
                    </a:lnTo>
                    <a:lnTo>
                      <a:pt x="411" y="57"/>
                    </a:lnTo>
                    <a:lnTo>
                      <a:pt x="403" y="62"/>
                    </a:lnTo>
                    <a:lnTo>
                      <a:pt x="395" y="68"/>
                    </a:lnTo>
                    <a:lnTo>
                      <a:pt x="379" y="80"/>
                    </a:lnTo>
                    <a:lnTo>
                      <a:pt x="364" y="94"/>
                    </a:lnTo>
                    <a:lnTo>
                      <a:pt x="349" y="107"/>
                    </a:lnTo>
                    <a:lnTo>
                      <a:pt x="336" y="120"/>
                    </a:lnTo>
                    <a:lnTo>
                      <a:pt x="323" y="133"/>
                    </a:lnTo>
                    <a:lnTo>
                      <a:pt x="311" y="146"/>
                    </a:lnTo>
                    <a:lnTo>
                      <a:pt x="299" y="160"/>
                    </a:lnTo>
                    <a:lnTo>
                      <a:pt x="288" y="174"/>
                    </a:lnTo>
                    <a:lnTo>
                      <a:pt x="277" y="189"/>
                    </a:lnTo>
                    <a:lnTo>
                      <a:pt x="267" y="203"/>
                    </a:lnTo>
                    <a:lnTo>
                      <a:pt x="256" y="218"/>
                    </a:lnTo>
                    <a:lnTo>
                      <a:pt x="245" y="234"/>
                    </a:lnTo>
                    <a:lnTo>
                      <a:pt x="235" y="250"/>
                    </a:lnTo>
                    <a:lnTo>
                      <a:pt x="224" y="266"/>
                    </a:lnTo>
                    <a:lnTo>
                      <a:pt x="213" y="283"/>
                    </a:lnTo>
                    <a:lnTo>
                      <a:pt x="201" y="300"/>
                    </a:lnTo>
                    <a:lnTo>
                      <a:pt x="189" y="329"/>
                    </a:lnTo>
                    <a:lnTo>
                      <a:pt x="176" y="359"/>
                    </a:lnTo>
                    <a:lnTo>
                      <a:pt x="163" y="391"/>
                    </a:lnTo>
                    <a:lnTo>
                      <a:pt x="152" y="424"/>
                    </a:lnTo>
                    <a:lnTo>
                      <a:pt x="141" y="458"/>
                    </a:lnTo>
                    <a:lnTo>
                      <a:pt x="130" y="492"/>
                    </a:lnTo>
                    <a:lnTo>
                      <a:pt x="119" y="527"/>
                    </a:lnTo>
                    <a:lnTo>
                      <a:pt x="109" y="562"/>
                    </a:lnTo>
                    <a:lnTo>
                      <a:pt x="98" y="598"/>
                    </a:lnTo>
                    <a:lnTo>
                      <a:pt x="87" y="632"/>
                    </a:lnTo>
                    <a:lnTo>
                      <a:pt x="76" y="667"/>
                    </a:lnTo>
                    <a:lnTo>
                      <a:pt x="64" y="701"/>
                    </a:lnTo>
                    <a:lnTo>
                      <a:pt x="53" y="735"/>
                    </a:lnTo>
                    <a:lnTo>
                      <a:pt x="40" y="767"/>
                    </a:lnTo>
                    <a:lnTo>
                      <a:pt x="27" y="798"/>
                    </a:lnTo>
                    <a:lnTo>
                      <a:pt x="13" y="828"/>
                    </a:lnTo>
                    <a:lnTo>
                      <a:pt x="9" y="833"/>
                    </a:lnTo>
                    <a:lnTo>
                      <a:pt x="4" y="831"/>
                    </a:lnTo>
                    <a:lnTo>
                      <a:pt x="0" y="827"/>
                    </a:lnTo>
                    <a:lnTo>
                      <a:pt x="1" y="821"/>
                    </a:lnTo>
                    <a:lnTo>
                      <a:pt x="27" y="759"/>
                    </a:lnTo>
                    <a:lnTo>
                      <a:pt x="49" y="692"/>
                    </a:lnTo>
                    <a:lnTo>
                      <a:pt x="69" y="621"/>
                    </a:lnTo>
                    <a:lnTo>
                      <a:pt x="86" y="548"/>
                    </a:lnTo>
                    <a:lnTo>
                      <a:pt x="104" y="477"/>
                    </a:lnTo>
                    <a:lnTo>
                      <a:pt x="123" y="406"/>
                    </a:lnTo>
                    <a:lnTo>
                      <a:pt x="144" y="341"/>
                    </a:lnTo>
                    <a:lnTo>
                      <a:pt x="169" y="281"/>
                    </a:lnTo>
                    <a:lnTo>
                      <a:pt x="180" y="262"/>
                    </a:lnTo>
                    <a:lnTo>
                      <a:pt x="192" y="245"/>
                    </a:lnTo>
                    <a:lnTo>
                      <a:pt x="203" y="229"/>
                    </a:lnTo>
                    <a:lnTo>
                      <a:pt x="214" y="213"/>
                    </a:lnTo>
                    <a:lnTo>
                      <a:pt x="224" y="198"/>
                    </a:lnTo>
                    <a:lnTo>
                      <a:pt x="235" y="183"/>
                    </a:lnTo>
                    <a:lnTo>
                      <a:pt x="245" y="169"/>
                    </a:lnTo>
                    <a:lnTo>
                      <a:pt x="255" y="155"/>
                    </a:lnTo>
                    <a:lnTo>
                      <a:pt x="267" y="141"/>
                    </a:lnTo>
                    <a:lnTo>
                      <a:pt x="278" y="129"/>
                    </a:lnTo>
                    <a:lnTo>
                      <a:pt x="290" y="116"/>
                    </a:lnTo>
                    <a:lnTo>
                      <a:pt x="303" y="103"/>
                    </a:lnTo>
                    <a:lnTo>
                      <a:pt x="316" y="90"/>
                    </a:lnTo>
                    <a:lnTo>
                      <a:pt x="331" y="77"/>
                    </a:lnTo>
                    <a:lnTo>
                      <a:pt x="346" y="64"/>
                    </a:lnTo>
                    <a:lnTo>
                      <a:pt x="364" y="51"/>
                    </a:lnTo>
                    <a:lnTo>
                      <a:pt x="375" y="42"/>
                    </a:lnTo>
                    <a:lnTo>
                      <a:pt x="387" y="36"/>
                    </a:lnTo>
                    <a:lnTo>
                      <a:pt x="397" y="29"/>
                    </a:lnTo>
                    <a:lnTo>
                      <a:pt x="409" y="22"/>
                    </a:lnTo>
                    <a:lnTo>
                      <a:pt x="420" y="16"/>
                    </a:lnTo>
                    <a:lnTo>
                      <a:pt x="432" y="10"/>
                    </a:lnTo>
                    <a:lnTo>
                      <a:pt x="443" y="4"/>
                    </a:lnTo>
                    <a:lnTo>
                      <a:pt x="455" y="0"/>
                    </a:lnTo>
                    <a:close/>
                  </a:path>
                </a:pathLst>
              </a:custGeom>
              <a:solidFill>
                <a:schemeClr val="hlink"/>
              </a:solidFill>
              <a:ln w="9525">
                <a:solidFill>
                  <a:schemeClr val="hlink"/>
                </a:solidFill>
                <a:round/>
                <a:headEnd/>
                <a:tailEnd/>
              </a:ln>
            </p:spPr>
            <p:txBody>
              <a:bodyPr/>
              <a:lstStyle/>
              <a:p>
                <a:endParaRPr lang="en-US"/>
              </a:p>
            </p:txBody>
          </p:sp>
          <p:sp>
            <p:nvSpPr>
              <p:cNvPr id="70694" name="Freeform 39"/>
              <p:cNvSpPr>
                <a:spLocks/>
              </p:cNvSpPr>
              <p:nvPr/>
            </p:nvSpPr>
            <p:spPr bwMode="auto">
              <a:xfrm>
                <a:off x="1907" y="2204"/>
                <a:ext cx="228" cy="417"/>
              </a:xfrm>
              <a:custGeom>
                <a:avLst/>
                <a:gdLst>
                  <a:gd name="T0" fmla="*/ 228 w 457"/>
                  <a:gd name="T1" fmla="*/ 15 h 833"/>
                  <a:gd name="T2" fmla="*/ 221 w 457"/>
                  <a:gd name="T3" fmla="*/ 19 h 833"/>
                  <a:gd name="T4" fmla="*/ 213 w 457"/>
                  <a:gd name="T5" fmla="*/ 24 h 833"/>
                  <a:gd name="T6" fmla="*/ 205 w 457"/>
                  <a:gd name="T7" fmla="*/ 29 h 833"/>
                  <a:gd name="T8" fmla="*/ 197 w 457"/>
                  <a:gd name="T9" fmla="*/ 34 h 833"/>
                  <a:gd name="T10" fmla="*/ 182 w 457"/>
                  <a:gd name="T11" fmla="*/ 47 h 833"/>
                  <a:gd name="T12" fmla="*/ 168 w 457"/>
                  <a:gd name="T13" fmla="*/ 60 h 833"/>
                  <a:gd name="T14" fmla="*/ 155 w 457"/>
                  <a:gd name="T15" fmla="*/ 73 h 833"/>
                  <a:gd name="T16" fmla="*/ 144 w 457"/>
                  <a:gd name="T17" fmla="*/ 87 h 833"/>
                  <a:gd name="T18" fmla="*/ 133 w 457"/>
                  <a:gd name="T19" fmla="*/ 102 h 833"/>
                  <a:gd name="T20" fmla="*/ 122 w 457"/>
                  <a:gd name="T21" fmla="*/ 117 h 833"/>
                  <a:gd name="T22" fmla="*/ 112 w 457"/>
                  <a:gd name="T23" fmla="*/ 133 h 833"/>
                  <a:gd name="T24" fmla="*/ 100 w 457"/>
                  <a:gd name="T25" fmla="*/ 150 h 833"/>
                  <a:gd name="T26" fmla="*/ 88 w 457"/>
                  <a:gd name="T27" fmla="*/ 180 h 833"/>
                  <a:gd name="T28" fmla="*/ 76 w 457"/>
                  <a:gd name="T29" fmla="*/ 212 h 833"/>
                  <a:gd name="T30" fmla="*/ 65 w 457"/>
                  <a:gd name="T31" fmla="*/ 246 h 833"/>
                  <a:gd name="T32" fmla="*/ 54 w 457"/>
                  <a:gd name="T33" fmla="*/ 281 h 833"/>
                  <a:gd name="T34" fmla="*/ 43 w 457"/>
                  <a:gd name="T35" fmla="*/ 316 h 833"/>
                  <a:gd name="T36" fmla="*/ 32 w 457"/>
                  <a:gd name="T37" fmla="*/ 351 h 833"/>
                  <a:gd name="T38" fmla="*/ 20 w 457"/>
                  <a:gd name="T39" fmla="*/ 384 h 833"/>
                  <a:gd name="T40" fmla="*/ 6 w 457"/>
                  <a:gd name="T41" fmla="*/ 414 h 833"/>
                  <a:gd name="T42" fmla="*/ 2 w 457"/>
                  <a:gd name="T43" fmla="*/ 416 h 833"/>
                  <a:gd name="T44" fmla="*/ 0 w 457"/>
                  <a:gd name="T45" fmla="*/ 411 h 833"/>
                  <a:gd name="T46" fmla="*/ 24 w 457"/>
                  <a:gd name="T47" fmla="*/ 346 h 833"/>
                  <a:gd name="T48" fmla="*/ 43 w 457"/>
                  <a:gd name="T49" fmla="*/ 274 h 833"/>
                  <a:gd name="T50" fmla="*/ 61 w 457"/>
                  <a:gd name="T51" fmla="*/ 203 h 833"/>
                  <a:gd name="T52" fmla="*/ 84 w 457"/>
                  <a:gd name="T53" fmla="*/ 141 h 833"/>
                  <a:gd name="T54" fmla="*/ 96 w 457"/>
                  <a:gd name="T55" fmla="*/ 123 h 833"/>
                  <a:gd name="T56" fmla="*/ 107 w 457"/>
                  <a:gd name="T57" fmla="*/ 107 h 833"/>
                  <a:gd name="T58" fmla="*/ 117 w 457"/>
                  <a:gd name="T59" fmla="*/ 92 h 833"/>
                  <a:gd name="T60" fmla="*/ 127 w 457"/>
                  <a:gd name="T61" fmla="*/ 78 h 833"/>
                  <a:gd name="T62" fmla="*/ 139 w 457"/>
                  <a:gd name="T63" fmla="*/ 65 h 833"/>
                  <a:gd name="T64" fmla="*/ 151 w 457"/>
                  <a:gd name="T65" fmla="*/ 52 h 833"/>
                  <a:gd name="T66" fmla="*/ 165 w 457"/>
                  <a:gd name="T67" fmla="*/ 39 h 833"/>
                  <a:gd name="T68" fmla="*/ 182 w 457"/>
                  <a:gd name="T69" fmla="*/ 26 h 833"/>
                  <a:gd name="T70" fmla="*/ 193 w 457"/>
                  <a:gd name="T71" fmla="*/ 18 h 833"/>
                  <a:gd name="T72" fmla="*/ 204 w 457"/>
                  <a:gd name="T73" fmla="*/ 11 h 833"/>
                  <a:gd name="T74" fmla="*/ 216 w 457"/>
                  <a:gd name="T75" fmla="*/ 5 h 833"/>
                  <a:gd name="T76" fmla="*/ 227 w 457"/>
                  <a:gd name="T77" fmla="*/ 0 h 8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7"/>
                  <a:gd name="T118" fmla="*/ 0 h 833"/>
                  <a:gd name="T119" fmla="*/ 457 w 457"/>
                  <a:gd name="T120" fmla="*/ 833 h 8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7" h="833">
                    <a:moveTo>
                      <a:pt x="455" y="0"/>
                    </a:moveTo>
                    <a:lnTo>
                      <a:pt x="457" y="30"/>
                    </a:lnTo>
                    <a:lnTo>
                      <a:pt x="449" y="33"/>
                    </a:lnTo>
                    <a:lnTo>
                      <a:pt x="442" y="38"/>
                    </a:lnTo>
                    <a:lnTo>
                      <a:pt x="434" y="42"/>
                    </a:lnTo>
                    <a:lnTo>
                      <a:pt x="426" y="47"/>
                    </a:lnTo>
                    <a:lnTo>
                      <a:pt x="418" y="52"/>
                    </a:lnTo>
                    <a:lnTo>
                      <a:pt x="411" y="57"/>
                    </a:lnTo>
                    <a:lnTo>
                      <a:pt x="403" y="62"/>
                    </a:lnTo>
                    <a:lnTo>
                      <a:pt x="395" y="68"/>
                    </a:lnTo>
                    <a:lnTo>
                      <a:pt x="379" y="80"/>
                    </a:lnTo>
                    <a:lnTo>
                      <a:pt x="364" y="94"/>
                    </a:lnTo>
                    <a:lnTo>
                      <a:pt x="349" y="107"/>
                    </a:lnTo>
                    <a:lnTo>
                      <a:pt x="336" y="120"/>
                    </a:lnTo>
                    <a:lnTo>
                      <a:pt x="323" y="133"/>
                    </a:lnTo>
                    <a:lnTo>
                      <a:pt x="311" y="146"/>
                    </a:lnTo>
                    <a:lnTo>
                      <a:pt x="299" y="160"/>
                    </a:lnTo>
                    <a:lnTo>
                      <a:pt x="288" y="174"/>
                    </a:lnTo>
                    <a:lnTo>
                      <a:pt x="277" y="189"/>
                    </a:lnTo>
                    <a:lnTo>
                      <a:pt x="267" y="203"/>
                    </a:lnTo>
                    <a:lnTo>
                      <a:pt x="256" y="218"/>
                    </a:lnTo>
                    <a:lnTo>
                      <a:pt x="245" y="234"/>
                    </a:lnTo>
                    <a:lnTo>
                      <a:pt x="235" y="250"/>
                    </a:lnTo>
                    <a:lnTo>
                      <a:pt x="224" y="266"/>
                    </a:lnTo>
                    <a:lnTo>
                      <a:pt x="213" y="283"/>
                    </a:lnTo>
                    <a:lnTo>
                      <a:pt x="201" y="300"/>
                    </a:lnTo>
                    <a:lnTo>
                      <a:pt x="189" y="329"/>
                    </a:lnTo>
                    <a:lnTo>
                      <a:pt x="176" y="359"/>
                    </a:lnTo>
                    <a:lnTo>
                      <a:pt x="163" y="391"/>
                    </a:lnTo>
                    <a:lnTo>
                      <a:pt x="152" y="424"/>
                    </a:lnTo>
                    <a:lnTo>
                      <a:pt x="141" y="458"/>
                    </a:lnTo>
                    <a:lnTo>
                      <a:pt x="130" y="492"/>
                    </a:lnTo>
                    <a:lnTo>
                      <a:pt x="119" y="527"/>
                    </a:lnTo>
                    <a:lnTo>
                      <a:pt x="109" y="562"/>
                    </a:lnTo>
                    <a:lnTo>
                      <a:pt x="98" y="598"/>
                    </a:lnTo>
                    <a:lnTo>
                      <a:pt x="87" y="632"/>
                    </a:lnTo>
                    <a:lnTo>
                      <a:pt x="76" y="667"/>
                    </a:lnTo>
                    <a:lnTo>
                      <a:pt x="64" y="701"/>
                    </a:lnTo>
                    <a:lnTo>
                      <a:pt x="53" y="735"/>
                    </a:lnTo>
                    <a:lnTo>
                      <a:pt x="40" y="767"/>
                    </a:lnTo>
                    <a:lnTo>
                      <a:pt x="27" y="798"/>
                    </a:lnTo>
                    <a:lnTo>
                      <a:pt x="13" y="828"/>
                    </a:lnTo>
                    <a:lnTo>
                      <a:pt x="9" y="833"/>
                    </a:lnTo>
                    <a:lnTo>
                      <a:pt x="4" y="831"/>
                    </a:lnTo>
                    <a:lnTo>
                      <a:pt x="0" y="827"/>
                    </a:lnTo>
                    <a:lnTo>
                      <a:pt x="1" y="821"/>
                    </a:lnTo>
                    <a:lnTo>
                      <a:pt x="27" y="759"/>
                    </a:lnTo>
                    <a:lnTo>
                      <a:pt x="49" y="692"/>
                    </a:lnTo>
                    <a:lnTo>
                      <a:pt x="69" y="621"/>
                    </a:lnTo>
                    <a:lnTo>
                      <a:pt x="86" y="548"/>
                    </a:lnTo>
                    <a:lnTo>
                      <a:pt x="104" y="477"/>
                    </a:lnTo>
                    <a:lnTo>
                      <a:pt x="123" y="406"/>
                    </a:lnTo>
                    <a:lnTo>
                      <a:pt x="144" y="341"/>
                    </a:lnTo>
                    <a:lnTo>
                      <a:pt x="169" y="281"/>
                    </a:lnTo>
                    <a:lnTo>
                      <a:pt x="180" y="262"/>
                    </a:lnTo>
                    <a:lnTo>
                      <a:pt x="192" y="245"/>
                    </a:lnTo>
                    <a:lnTo>
                      <a:pt x="203" y="229"/>
                    </a:lnTo>
                    <a:lnTo>
                      <a:pt x="214" y="213"/>
                    </a:lnTo>
                    <a:lnTo>
                      <a:pt x="224" y="198"/>
                    </a:lnTo>
                    <a:lnTo>
                      <a:pt x="235" y="183"/>
                    </a:lnTo>
                    <a:lnTo>
                      <a:pt x="245" y="169"/>
                    </a:lnTo>
                    <a:lnTo>
                      <a:pt x="255" y="155"/>
                    </a:lnTo>
                    <a:lnTo>
                      <a:pt x="267" y="141"/>
                    </a:lnTo>
                    <a:lnTo>
                      <a:pt x="278" y="129"/>
                    </a:lnTo>
                    <a:lnTo>
                      <a:pt x="290" y="116"/>
                    </a:lnTo>
                    <a:lnTo>
                      <a:pt x="303" y="103"/>
                    </a:lnTo>
                    <a:lnTo>
                      <a:pt x="316" y="90"/>
                    </a:lnTo>
                    <a:lnTo>
                      <a:pt x="331" y="77"/>
                    </a:lnTo>
                    <a:lnTo>
                      <a:pt x="346" y="64"/>
                    </a:lnTo>
                    <a:lnTo>
                      <a:pt x="364" y="51"/>
                    </a:lnTo>
                    <a:lnTo>
                      <a:pt x="375" y="42"/>
                    </a:lnTo>
                    <a:lnTo>
                      <a:pt x="387" y="36"/>
                    </a:lnTo>
                    <a:lnTo>
                      <a:pt x="397" y="29"/>
                    </a:lnTo>
                    <a:lnTo>
                      <a:pt x="409" y="22"/>
                    </a:lnTo>
                    <a:lnTo>
                      <a:pt x="420" y="16"/>
                    </a:lnTo>
                    <a:lnTo>
                      <a:pt x="432" y="10"/>
                    </a:lnTo>
                    <a:lnTo>
                      <a:pt x="443" y="4"/>
                    </a:lnTo>
                    <a:lnTo>
                      <a:pt x="455" y="0"/>
                    </a:lnTo>
                  </a:path>
                </a:pathLst>
              </a:custGeom>
              <a:solidFill>
                <a:schemeClr val="hlink"/>
              </a:solidFill>
              <a:ln w="0">
                <a:solidFill>
                  <a:schemeClr val="hlink"/>
                </a:solidFill>
                <a:prstDash val="solid"/>
                <a:round/>
                <a:headEnd/>
                <a:tailEnd/>
              </a:ln>
            </p:spPr>
            <p:txBody>
              <a:bodyPr/>
              <a:lstStyle/>
              <a:p>
                <a:endParaRPr lang="en-US"/>
              </a:p>
            </p:txBody>
          </p:sp>
          <p:sp>
            <p:nvSpPr>
              <p:cNvPr id="70695" name="Freeform 40"/>
              <p:cNvSpPr>
                <a:spLocks/>
              </p:cNvSpPr>
              <p:nvPr/>
            </p:nvSpPr>
            <p:spPr bwMode="auto">
              <a:xfrm>
                <a:off x="2093" y="2734"/>
                <a:ext cx="41" cy="43"/>
              </a:xfrm>
              <a:custGeom>
                <a:avLst/>
                <a:gdLst>
                  <a:gd name="T0" fmla="*/ 41 w 80"/>
                  <a:gd name="T1" fmla="*/ 11 h 87"/>
                  <a:gd name="T2" fmla="*/ 33 w 80"/>
                  <a:gd name="T3" fmla="*/ 18 h 87"/>
                  <a:gd name="T4" fmla="*/ 25 w 80"/>
                  <a:gd name="T5" fmla="*/ 25 h 87"/>
                  <a:gd name="T6" fmla="*/ 16 w 80"/>
                  <a:gd name="T7" fmla="*/ 32 h 87"/>
                  <a:gd name="T8" fmla="*/ 10 w 80"/>
                  <a:gd name="T9" fmla="*/ 37 h 87"/>
                  <a:gd name="T10" fmla="*/ 5 w 80"/>
                  <a:gd name="T11" fmla="*/ 41 h 87"/>
                  <a:gd name="T12" fmla="*/ 1 w 80"/>
                  <a:gd name="T13" fmla="*/ 43 h 87"/>
                  <a:gd name="T14" fmla="*/ 0 w 80"/>
                  <a:gd name="T15" fmla="*/ 43 h 87"/>
                  <a:gd name="T16" fmla="*/ 2 w 80"/>
                  <a:gd name="T17" fmla="*/ 41 h 87"/>
                  <a:gd name="T18" fmla="*/ 5 w 80"/>
                  <a:gd name="T19" fmla="*/ 39 h 87"/>
                  <a:gd name="T20" fmla="*/ 9 w 80"/>
                  <a:gd name="T21" fmla="*/ 35 h 87"/>
                  <a:gd name="T22" fmla="*/ 13 w 80"/>
                  <a:gd name="T23" fmla="*/ 31 h 87"/>
                  <a:gd name="T24" fmla="*/ 17 w 80"/>
                  <a:gd name="T25" fmla="*/ 26 h 87"/>
                  <a:gd name="T26" fmla="*/ 23 w 80"/>
                  <a:gd name="T27" fmla="*/ 21 h 87"/>
                  <a:gd name="T28" fmla="*/ 29 w 80"/>
                  <a:gd name="T29" fmla="*/ 14 h 87"/>
                  <a:gd name="T30" fmla="*/ 35 w 80"/>
                  <a:gd name="T31" fmla="*/ 7 h 87"/>
                  <a:gd name="T32" fmla="*/ 41 w 80"/>
                  <a:gd name="T33" fmla="*/ 0 h 87"/>
                  <a:gd name="T34" fmla="*/ 41 w 80"/>
                  <a:gd name="T35" fmla="*/ 11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87"/>
                  <a:gd name="T56" fmla="*/ 80 w 80"/>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87">
                    <a:moveTo>
                      <a:pt x="80" y="23"/>
                    </a:moveTo>
                    <a:lnTo>
                      <a:pt x="64" y="37"/>
                    </a:lnTo>
                    <a:lnTo>
                      <a:pt x="48" y="51"/>
                    </a:lnTo>
                    <a:lnTo>
                      <a:pt x="32" y="64"/>
                    </a:lnTo>
                    <a:lnTo>
                      <a:pt x="19" y="74"/>
                    </a:lnTo>
                    <a:lnTo>
                      <a:pt x="9" y="82"/>
                    </a:lnTo>
                    <a:lnTo>
                      <a:pt x="2" y="86"/>
                    </a:lnTo>
                    <a:lnTo>
                      <a:pt x="0" y="87"/>
                    </a:lnTo>
                    <a:lnTo>
                      <a:pt x="3" y="82"/>
                    </a:lnTo>
                    <a:lnTo>
                      <a:pt x="9" y="78"/>
                    </a:lnTo>
                    <a:lnTo>
                      <a:pt x="17" y="71"/>
                    </a:lnTo>
                    <a:lnTo>
                      <a:pt x="25" y="63"/>
                    </a:lnTo>
                    <a:lnTo>
                      <a:pt x="34" y="52"/>
                    </a:lnTo>
                    <a:lnTo>
                      <a:pt x="45" y="42"/>
                    </a:lnTo>
                    <a:lnTo>
                      <a:pt x="56" y="29"/>
                    </a:lnTo>
                    <a:lnTo>
                      <a:pt x="68" y="15"/>
                    </a:lnTo>
                    <a:lnTo>
                      <a:pt x="80" y="0"/>
                    </a:lnTo>
                    <a:lnTo>
                      <a:pt x="80" y="23"/>
                    </a:lnTo>
                    <a:close/>
                  </a:path>
                </a:pathLst>
              </a:custGeom>
              <a:solidFill>
                <a:schemeClr val="hlink"/>
              </a:solidFill>
              <a:ln w="9525">
                <a:solidFill>
                  <a:schemeClr val="hlink"/>
                </a:solidFill>
                <a:round/>
                <a:headEnd/>
                <a:tailEnd/>
              </a:ln>
            </p:spPr>
            <p:txBody>
              <a:bodyPr/>
              <a:lstStyle/>
              <a:p>
                <a:endParaRPr lang="en-US"/>
              </a:p>
            </p:txBody>
          </p:sp>
          <p:sp>
            <p:nvSpPr>
              <p:cNvPr id="70696" name="Freeform 41"/>
              <p:cNvSpPr>
                <a:spLocks/>
              </p:cNvSpPr>
              <p:nvPr/>
            </p:nvSpPr>
            <p:spPr bwMode="auto">
              <a:xfrm>
                <a:off x="2093" y="2734"/>
                <a:ext cx="41" cy="43"/>
              </a:xfrm>
              <a:custGeom>
                <a:avLst/>
                <a:gdLst>
                  <a:gd name="T0" fmla="*/ 41 w 80"/>
                  <a:gd name="T1" fmla="*/ 11 h 87"/>
                  <a:gd name="T2" fmla="*/ 33 w 80"/>
                  <a:gd name="T3" fmla="*/ 18 h 87"/>
                  <a:gd name="T4" fmla="*/ 25 w 80"/>
                  <a:gd name="T5" fmla="*/ 25 h 87"/>
                  <a:gd name="T6" fmla="*/ 16 w 80"/>
                  <a:gd name="T7" fmla="*/ 32 h 87"/>
                  <a:gd name="T8" fmla="*/ 10 w 80"/>
                  <a:gd name="T9" fmla="*/ 37 h 87"/>
                  <a:gd name="T10" fmla="*/ 5 w 80"/>
                  <a:gd name="T11" fmla="*/ 41 h 87"/>
                  <a:gd name="T12" fmla="*/ 1 w 80"/>
                  <a:gd name="T13" fmla="*/ 43 h 87"/>
                  <a:gd name="T14" fmla="*/ 0 w 80"/>
                  <a:gd name="T15" fmla="*/ 43 h 87"/>
                  <a:gd name="T16" fmla="*/ 2 w 80"/>
                  <a:gd name="T17" fmla="*/ 41 h 87"/>
                  <a:gd name="T18" fmla="*/ 5 w 80"/>
                  <a:gd name="T19" fmla="*/ 39 h 87"/>
                  <a:gd name="T20" fmla="*/ 9 w 80"/>
                  <a:gd name="T21" fmla="*/ 35 h 87"/>
                  <a:gd name="T22" fmla="*/ 13 w 80"/>
                  <a:gd name="T23" fmla="*/ 31 h 87"/>
                  <a:gd name="T24" fmla="*/ 17 w 80"/>
                  <a:gd name="T25" fmla="*/ 26 h 87"/>
                  <a:gd name="T26" fmla="*/ 23 w 80"/>
                  <a:gd name="T27" fmla="*/ 21 h 87"/>
                  <a:gd name="T28" fmla="*/ 29 w 80"/>
                  <a:gd name="T29" fmla="*/ 14 h 87"/>
                  <a:gd name="T30" fmla="*/ 35 w 80"/>
                  <a:gd name="T31" fmla="*/ 7 h 87"/>
                  <a:gd name="T32" fmla="*/ 41 w 80"/>
                  <a:gd name="T33" fmla="*/ 0 h 87"/>
                  <a:gd name="T34" fmla="*/ 41 w 80"/>
                  <a:gd name="T35" fmla="*/ 11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87"/>
                  <a:gd name="T56" fmla="*/ 80 w 80"/>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87">
                    <a:moveTo>
                      <a:pt x="80" y="23"/>
                    </a:moveTo>
                    <a:lnTo>
                      <a:pt x="64" y="37"/>
                    </a:lnTo>
                    <a:lnTo>
                      <a:pt x="48" y="51"/>
                    </a:lnTo>
                    <a:lnTo>
                      <a:pt x="32" y="64"/>
                    </a:lnTo>
                    <a:lnTo>
                      <a:pt x="19" y="74"/>
                    </a:lnTo>
                    <a:lnTo>
                      <a:pt x="9" y="82"/>
                    </a:lnTo>
                    <a:lnTo>
                      <a:pt x="2" y="86"/>
                    </a:lnTo>
                    <a:lnTo>
                      <a:pt x="0" y="87"/>
                    </a:lnTo>
                    <a:lnTo>
                      <a:pt x="3" y="82"/>
                    </a:lnTo>
                    <a:lnTo>
                      <a:pt x="9" y="78"/>
                    </a:lnTo>
                    <a:lnTo>
                      <a:pt x="17" y="71"/>
                    </a:lnTo>
                    <a:lnTo>
                      <a:pt x="25" y="63"/>
                    </a:lnTo>
                    <a:lnTo>
                      <a:pt x="34" y="52"/>
                    </a:lnTo>
                    <a:lnTo>
                      <a:pt x="45" y="42"/>
                    </a:lnTo>
                    <a:lnTo>
                      <a:pt x="56" y="29"/>
                    </a:lnTo>
                    <a:lnTo>
                      <a:pt x="68" y="15"/>
                    </a:lnTo>
                    <a:lnTo>
                      <a:pt x="80" y="0"/>
                    </a:lnTo>
                    <a:lnTo>
                      <a:pt x="80" y="23"/>
                    </a:lnTo>
                  </a:path>
                </a:pathLst>
              </a:custGeom>
              <a:solidFill>
                <a:schemeClr val="hlink"/>
              </a:solidFill>
              <a:ln w="0">
                <a:solidFill>
                  <a:schemeClr val="hlink"/>
                </a:solidFill>
                <a:prstDash val="solid"/>
                <a:round/>
                <a:headEnd/>
                <a:tailEnd/>
              </a:ln>
            </p:spPr>
            <p:txBody>
              <a:bodyPr/>
              <a:lstStyle/>
              <a:p>
                <a:endParaRPr lang="en-US"/>
              </a:p>
            </p:txBody>
          </p:sp>
          <p:sp>
            <p:nvSpPr>
              <p:cNvPr id="70697" name="Freeform 42"/>
              <p:cNvSpPr>
                <a:spLocks/>
              </p:cNvSpPr>
              <p:nvPr/>
            </p:nvSpPr>
            <p:spPr bwMode="auto">
              <a:xfrm>
                <a:off x="2134" y="2191"/>
                <a:ext cx="239" cy="554"/>
              </a:xfrm>
              <a:custGeom>
                <a:avLst/>
                <a:gdLst>
                  <a:gd name="T0" fmla="*/ 14 w 478"/>
                  <a:gd name="T1" fmla="*/ 526 h 1108"/>
                  <a:gd name="T2" fmla="*/ 45 w 478"/>
                  <a:gd name="T3" fmla="*/ 486 h 1108"/>
                  <a:gd name="T4" fmla="*/ 78 w 478"/>
                  <a:gd name="T5" fmla="*/ 443 h 1108"/>
                  <a:gd name="T6" fmla="*/ 112 w 478"/>
                  <a:gd name="T7" fmla="*/ 395 h 1108"/>
                  <a:gd name="T8" fmla="*/ 144 w 478"/>
                  <a:gd name="T9" fmla="*/ 347 h 1108"/>
                  <a:gd name="T10" fmla="*/ 174 w 478"/>
                  <a:gd name="T11" fmla="*/ 299 h 1108"/>
                  <a:gd name="T12" fmla="*/ 197 w 478"/>
                  <a:gd name="T13" fmla="*/ 258 h 1108"/>
                  <a:gd name="T14" fmla="*/ 214 w 478"/>
                  <a:gd name="T15" fmla="*/ 221 h 1108"/>
                  <a:gd name="T16" fmla="*/ 222 w 478"/>
                  <a:gd name="T17" fmla="*/ 182 h 1108"/>
                  <a:gd name="T18" fmla="*/ 219 w 478"/>
                  <a:gd name="T19" fmla="*/ 136 h 1108"/>
                  <a:gd name="T20" fmla="*/ 203 w 478"/>
                  <a:gd name="T21" fmla="*/ 95 h 1108"/>
                  <a:gd name="T22" fmla="*/ 178 w 478"/>
                  <a:gd name="T23" fmla="*/ 61 h 1108"/>
                  <a:gd name="T24" fmla="*/ 146 w 478"/>
                  <a:gd name="T25" fmla="*/ 36 h 1108"/>
                  <a:gd name="T26" fmla="*/ 108 w 478"/>
                  <a:gd name="T27" fmla="*/ 21 h 1108"/>
                  <a:gd name="T28" fmla="*/ 67 w 478"/>
                  <a:gd name="T29" fmla="*/ 15 h 1108"/>
                  <a:gd name="T30" fmla="*/ 24 w 478"/>
                  <a:gd name="T31" fmla="*/ 23 h 1108"/>
                  <a:gd name="T32" fmla="*/ 0 w 478"/>
                  <a:gd name="T33" fmla="*/ 15 h 1108"/>
                  <a:gd name="T34" fmla="*/ 49 w 478"/>
                  <a:gd name="T35" fmla="*/ 2 h 1108"/>
                  <a:gd name="T36" fmla="*/ 96 w 478"/>
                  <a:gd name="T37" fmla="*/ 2 h 1108"/>
                  <a:gd name="T38" fmla="*/ 139 w 478"/>
                  <a:gd name="T39" fmla="*/ 14 h 1108"/>
                  <a:gd name="T40" fmla="*/ 178 w 478"/>
                  <a:gd name="T41" fmla="*/ 37 h 1108"/>
                  <a:gd name="T42" fmla="*/ 208 w 478"/>
                  <a:gd name="T43" fmla="*/ 71 h 1108"/>
                  <a:gd name="T44" fmla="*/ 230 w 478"/>
                  <a:gd name="T45" fmla="*/ 113 h 1108"/>
                  <a:gd name="T46" fmla="*/ 239 w 478"/>
                  <a:gd name="T47" fmla="*/ 163 h 1108"/>
                  <a:gd name="T48" fmla="*/ 235 w 478"/>
                  <a:gd name="T49" fmla="*/ 219 h 1108"/>
                  <a:gd name="T50" fmla="*/ 220 w 478"/>
                  <a:gd name="T51" fmla="*/ 258 h 1108"/>
                  <a:gd name="T52" fmla="*/ 197 w 478"/>
                  <a:gd name="T53" fmla="*/ 301 h 1108"/>
                  <a:gd name="T54" fmla="*/ 168 w 478"/>
                  <a:gd name="T55" fmla="*/ 348 h 1108"/>
                  <a:gd name="T56" fmla="*/ 136 w 478"/>
                  <a:gd name="T57" fmla="*/ 394 h 1108"/>
                  <a:gd name="T58" fmla="*/ 102 w 478"/>
                  <a:gd name="T59" fmla="*/ 439 h 1108"/>
                  <a:gd name="T60" fmla="*/ 72 w 478"/>
                  <a:gd name="T61" fmla="*/ 478 h 1108"/>
                  <a:gd name="T62" fmla="*/ 45 w 478"/>
                  <a:gd name="T63" fmla="*/ 508 h 1108"/>
                  <a:gd name="T64" fmla="*/ 27 w 478"/>
                  <a:gd name="T65" fmla="*/ 530 h 1108"/>
                  <a:gd name="T66" fmla="*/ 22 w 478"/>
                  <a:gd name="T67" fmla="*/ 535 h 1108"/>
                  <a:gd name="T68" fmla="*/ 17 w 478"/>
                  <a:gd name="T69" fmla="*/ 540 h 1108"/>
                  <a:gd name="T70" fmla="*/ 9 w 478"/>
                  <a:gd name="T71" fmla="*/ 547 h 1108"/>
                  <a:gd name="T72" fmla="*/ 0 w 478"/>
                  <a:gd name="T73" fmla="*/ 554 h 11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8"/>
                  <a:gd name="T112" fmla="*/ 0 h 1108"/>
                  <a:gd name="T113" fmla="*/ 478 w 478"/>
                  <a:gd name="T114" fmla="*/ 1108 h 11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8" h="1108">
                    <a:moveTo>
                      <a:pt x="0" y="1085"/>
                    </a:moveTo>
                    <a:lnTo>
                      <a:pt x="28" y="1052"/>
                    </a:lnTo>
                    <a:lnTo>
                      <a:pt x="58" y="1014"/>
                    </a:lnTo>
                    <a:lnTo>
                      <a:pt x="89" y="973"/>
                    </a:lnTo>
                    <a:lnTo>
                      <a:pt x="123" y="932"/>
                    </a:lnTo>
                    <a:lnTo>
                      <a:pt x="156" y="886"/>
                    </a:lnTo>
                    <a:lnTo>
                      <a:pt x="189" y="839"/>
                    </a:lnTo>
                    <a:lnTo>
                      <a:pt x="224" y="790"/>
                    </a:lnTo>
                    <a:lnTo>
                      <a:pt x="256" y="742"/>
                    </a:lnTo>
                    <a:lnTo>
                      <a:pt x="288" y="694"/>
                    </a:lnTo>
                    <a:lnTo>
                      <a:pt x="318" y="645"/>
                    </a:lnTo>
                    <a:lnTo>
                      <a:pt x="347" y="599"/>
                    </a:lnTo>
                    <a:lnTo>
                      <a:pt x="372" y="555"/>
                    </a:lnTo>
                    <a:lnTo>
                      <a:pt x="394" y="515"/>
                    </a:lnTo>
                    <a:lnTo>
                      <a:pt x="414" y="477"/>
                    </a:lnTo>
                    <a:lnTo>
                      <a:pt x="428" y="442"/>
                    </a:lnTo>
                    <a:lnTo>
                      <a:pt x="438" y="414"/>
                    </a:lnTo>
                    <a:lnTo>
                      <a:pt x="444" y="364"/>
                    </a:lnTo>
                    <a:lnTo>
                      <a:pt x="444" y="317"/>
                    </a:lnTo>
                    <a:lnTo>
                      <a:pt x="437" y="271"/>
                    </a:lnTo>
                    <a:lnTo>
                      <a:pt x="424" y="229"/>
                    </a:lnTo>
                    <a:lnTo>
                      <a:pt x="406" y="190"/>
                    </a:lnTo>
                    <a:lnTo>
                      <a:pt x="383" y="155"/>
                    </a:lnTo>
                    <a:lnTo>
                      <a:pt x="356" y="123"/>
                    </a:lnTo>
                    <a:lnTo>
                      <a:pt x="325" y="96"/>
                    </a:lnTo>
                    <a:lnTo>
                      <a:pt x="292" y="73"/>
                    </a:lnTo>
                    <a:lnTo>
                      <a:pt x="255" y="54"/>
                    </a:lnTo>
                    <a:lnTo>
                      <a:pt x="216" y="42"/>
                    </a:lnTo>
                    <a:lnTo>
                      <a:pt x="174" y="34"/>
                    </a:lnTo>
                    <a:lnTo>
                      <a:pt x="133" y="31"/>
                    </a:lnTo>
                    <a:lnTo>
                      <a:pt x="90" y="36"/>
                    </a:lnTo>
                    <a:lnTo>
                      <a:pt x="47" y="46"/>
                    </a:lnTo>
                    <a:lnTo>
                      <a:pt x="4" y="64"/>
                    </a:lnTo>
                    <a:lnTo>
                      <a:pt x="0" y="31"/>
                    </a:lnTo>
                    <a:lnTo>
                      <a:pt x="49" y="14"/>
                    </a:lnTo>
                    <a:lnTo>
                      <a:pt x="97" y="4"/>
                    </a:lnTo>
                    <a:lnTo>
                      <a:pt x="144" y="0"/>
                    </a:lnTo>
                    <a:lnTo>
                      <a:pt x="192" y="4"/>
                    </a:lnTo>
                    <a:lnTo>
                      <a:pt x="235" y="13"/>
                    </a:lnTo>
                    <a:lnTo>
                      <a:pt x="278" y="28"/>
                    </a:lnTo>
                    <a:lnTo>
                      <a:pt x="318" y="50"/>
                    </a:lnTo>
                    <a:lnTo>
                      <a:pt x="355" y="75"/>
                    </a:lnTo>
                    <a:lnTo>
                      <a:pt x="387" y="107"/>
                    </a:lnTo>
                    <a:lnTo>
                      <a:pt x="416" y="143"/>
                    </a:lnTo>
                    <a:lnTo>
                      <a:pt x="440" y="183"/>
                    </a:lnTo>
                    <a:lnTo>
                      <a:pt x="459" y="227"/>
                    </a:lnTo>
                    <a:lnTo>
                      <a:pt x="472" y="275"/>
                    </a:lnTo>
                    <a:lnTo>
                      <a:pt x="478" y="326"/>
                    </a:lnTo>
                    <a:lnTo>
                      <a:pt x="477" y="380"/>
                    </a:lnTo>
                    <a:lnTo>
                      <a:pt x="470" y="438"/>
                    </a:lnTo>
                    <a:lnTo>
                      <a:pt x="458" y="475"/>
                    </a:lnTo>
                    <a:lnTo>
                      <a:pt x="440" y="515"/>
                    </a:lnTo>
                    <a:lnTo>
                      <a:pt x="419" y="558"/>
                    </a:lnTo>
                    <a:lnTo>
                      <a:pt x="394" y="603"/>
                    </a:lnTo>
                    <a:lnTo>
                      <a:pt x="366" y="649"/>
                    </a:lnTo>
                    <a:lnTo>
                      <a:pt x="336" y="696"/>
                    </a:lnTo>
                    <a:lnTo>
                      <a:pt x="303" y="742"/>
                    </a:lnTo>
                    <a:lnTo>
                      <a:pt x="271" y="789"/>
                    </a:lnTo>
                    <a:lnTo>
                      <a:pt x="238" y="834"/>
                    </a:lnTo>
                    <a:lnTo>
                      <a:pt x="204" y="878"/>
                    </a:lnTo>
                    <a:lnTo>
                      <a:pt x="173" y="918"/>
                    </a:lnTo>
                    <a:lnTo>
                      <a:pt x="143" y="956"/>
                    </a:lnTo>
                    <a:lnTo>
                      <a:pt x="116" y="987"/>
                    </a:lnTo>
                    <a:lnTo>
                      <a:pt x="90" y="1017"/>
                    </a:lnTo>
                    <a:lnTo>
                      <a:pt x="70" y="1041"/>
                    </a:lnTo>
                    <a:lnTo>
                      <a:pt x="53" y="1060"/>
                    </a:lnTo>
                    <a:lnTo>
                      <a:pt x="50" y="1063"/>
                    </a:lnTo>
                    <a:lnTo>
                      <a:pt x="44" y="1069"/>
                    </a:lnTo>
                    <a:lnTo>
                      <a:pt x="38" y="1074"/>
                    </a:lnTo>
                    <a:lnTo>
                      <a:pt x="33" y="1080"/>
                    </a:lnTo>
                    <a:lnTo>
                      <a:pt x="25" y="1086"/>
                    </a:lnTo>
                    <a:lnTo>
                      <a:pt x="18" y="1093"/>
                    </a:lnTo>
                    <a:lnTo>
                      <a:pt x="8" y="1101"/>
                    </a:lnTo>
                    <a:lnTo>
                      <a:pt x="0" y="1108"/>
                    </a:lnTo>
                    <a:lnTo>
                      <a:pt x="0" y="1085"/>
                    </a:lnTo>
                    <a:close/>
                  </a:path>
                </a:pathLst>
              </a:custGeom>
              <a:solidFill>
                <a:schemeClr val="hlink"/>
              </a:solidFill>
              <a:ln w="9525">
                <a:solidFill>
                  <a:schemeClr val="hlink"/>
                </a:solidFill>
                <a:round/>
                <a:headEnd/>
                <a:tailEnd/>
              </a:ln>
            </p:spPr>
            <p:txBody>
              <a:bodyPr/>
              <a:lstStyle/>
              <a:p>
                <a:endParaRPr lang="en-US"/>
              </a:p>
            </p:txBody>
          </p:sp>
          <p:sp>
            <p:nvSpPr>
              <p:cNvPr id="70698" name="Freeform 43"/>
              <p:cNvSpPr>
                <a:spLocks/>
              </p:cNvSpPr>
              <p:nvPr/>
            </p:nvSpPr>
            <p:spPr bwMode="auto">
              <a:xfrm>
                <a:off x="2134" y="2191"/>
                <a:ext cx="239" cy="554"/>
              </a:xfrm>
              <a:custGeom>
                <a:avLst/>
                <a:gdLst>
                  <a:gd name="T0" fmla="*/ 14 w 478"/>
                  <a:gd name="T1" fmla="*/ 526 h 1108"/>
                  <a:gd name="T2" fmla="*/ 45 w 478"/>
                  <a:gd name="T3" fmla="*/ 486 h 1108"/>
                  <a:gd name="T4" fmla="*/ 78 w 478"/>
                  <a:gd name="T5" fmla="*/ 443 h 1108"/>
                  <a:gd name="T6" fmla="*/ 112 w 478"/>
                  <a:gd name="T7" fmla="*/ 395 h 1108"/>
                  <a:gd name="T8" fmla="*/ 144 w 478"/>
                  <a:gd name="T9" fmla="*/ 347 h 1108"/>
                  <a:gd name="T10" fmla="*/ 174 w 478"/>
                  <a:gd name="T11" fmla="*/ 299 h 1108"/>
                  <a:gd name="T12" fmla="*/ 197 w 478"/>
                  <a:gd name="T13" fmla="*/ 258 h 1108"/>
                  <a:gd name="T14" fmla="*/ 214 w 478"/>
                  <a:gd name="T15" fmla="*/ 221 h 1108"/>
                  <a:gd name="T16" fmla="*/ 222 w 478"/>
                  <a:gd name="T17" fmla="*/ 182 h 1108"/>
                  <a:gd name="T18" fmla="*/ 219 w 478"/>
                  <a:gd name="T19" fmla="*/ 136 h 1108"/>
                  <a:gd name="T20" fmla="*/ 203 w 478"/>
                  <a:gd name="T21" fmla="*/ 95 h 1108"/>
                  <a:gd name="T22" fmla="*/ 178 w 478"/>
                  <a:gd name="T23" fmla="*/ 61 h 1108"/>
                  <a:gd name="T24" fmla="*/ 146 w 478"/>
                  <a:gd name="T25" fmla="*/ 36 h 1108"/>
                  <a:gd name="T26" fmla="*/ 108 w 478"/>
                  <a:gd name="T27" fmla="*/ 21 h 1108"/>
                  <a:gd name="T28" fmla="*/ 67 w 478"/>
                  <a:gd name="T29" fmla="*/ 15 h 1108"/>
                  <a:gd name="T30" fmla="*/ 24 w 478"/>
                  <a:gd name="T31" fmla="*/ 23 h 1108"/>
                  <a:gd name="T32" fmla="*/ 0 w 478"/>
                  <a:gd name="T33" fmla="*/ 15 h 1108"/>
                  <a:gd name="T34" fmla="*/ 49 w 478"/>
                  <a:gd name="T35" fmla="*/ 2 h 1108"/>
                  <a:gd name="T36" fmla="*/ 96 w 478"/>
                  <a:gd name="T37" fmla="*/ 2 h 1108"/>
                  <a:gd name="T38" fmla="*/ 139 w 478"/>
                  <a:gd name="T39" fmla="*/ 14 h 1108"/>
                  <a:gd name="T40" fmla="*/ 178 w 478"/>
                  <a:gd name="T41" fmla="*/ 37 h 1108"/>
                  <a:gd name="T42" fmla="*/ 208 w 478"/>
                  <a:gd name="T43" fmla="*/ 71 h 1108"/>
                  <a:gd name="T44" fmla="*/ 230 w 478"/>
                  <a:gd name="T45" fmla="*/ 113 h 1108"/>
                  <a:gd name="T46" fmla="*/ 239 w 478"/>
                  <a:gd name="T47" fmla="*/ 163 h 1108"/>
                  <a:gd name="T48" fmla="*/ 235 w 478"/>
                  <a:gd name="T49" fmla="*/ 219 h 1108"/>
                  <a:gd name="T50" fmla="*/ 220 w 478"/>
                  <a:gd name="T51" fmla="*/ 258 h 1108"/>
                  <a:gd name="T52" fmla="*/ 197 w 478"/>
                  <a:gd name="T53" fmla="*/ 301 h 1108"/>
                  <a:gd name="T54" fmla="*/ 168 w 478"/>
                  <a:gd name="T55" fmla="*/ 348 h 1108"/>
                  <a:gd name="T56" fmla="*/ 136 w 478"/>
                  <a:gd name="T57" fmla="*/ 394 h 1108"/>
                  <a:gd name="T58" fmla="*/ 102 w 478"/>
                  <a:gd name="T59" fmla="*/ 439 h 1108"/>
                  <a:gd name="T60" fmla="*/ 72 w 478"/>
                  <a:gd name="T61" fmla="*/ 478 h 1108"/>
                  <a:gd name="T62" fmla="*/ 45 w 478"/>
                  <a:gd name="T63" fmla="*/ 508 h 1108"/>
                  <a:gd name="T64" fmla="*/ 27 w 478"/>
                  <a:gd name="T65" fmla="*/ 530 h 1108"/>
                  <a:gd name="T66" fmla="*/ 22 w 478"/>
                  <a:gd name="T67" fmla="*/ 535 h 1108"/>
                  <a:gd name="T68" fmla="*/ 17 w 478"/>
                  <a:gd name="T69" fmla="*/ 540 h 1108"/>
                  <a:gd name="T70" fmla="*/ 9 w 478"/>
                  <a:gd name="T71" fmla="*/ 547 h 1108"/>
                  <a:gd name="T72" fmla="*/ 0 w 478"/>
                  <a:gd name="T73" fmla="*/ 554 h 11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8"/>
                  <a:gd name="T112" fmla="*/ 0 h 1108"/>
                  <a:gd name="T113" fmla="*/ 478 w 478"/>
                  <a:gd name="T114" fmla="*/ 1108 h 11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8" h="1108">
                    <a:moveTo>
                      <a:pt x="0" y="1085"/>
                    </a:moveTo>
                    <a:lnTo>
                      <a:pt x="28" y="1052"/>
                    </a:lnTo>
                    <a:lnTo>
                      <a:pt x="58" y="1014"/>
                    </a:lnTo>
                    <a:lnTo>
                      <a:pt x="89" y="973"/>
                    </a:lnTo>
                    <a:lnTo>
                      <a:pt x="123" y="932"/>
                    </a:lnTo>
                    <a:lnTo>
                      <a:pt x="156" y="886"/>
                    </a:lnTo>
                    <a:lnTo>
                      <a:pt x="189" y="839"/>
                    </a:lnTo>
                    <a:lnTo>
                      <a:pt x="224" y="790"/>
                    </a:lnTo>
                    <a:lnTo>
                      <a:pt x="256" y="742"/>
                    </a:lnTo>
                    <a:lnTo>
                      <a:pt x="288" y="694"/>
                    </a:lnTo>
                    <a:lnTo>
                      <a:pt x="318" y="645"/>
                    </a:lnTo>
                    <a:lnTo>
                      <a:pt x="347" y="599"/>
                    </a:lnTo>
                    <a:lnTo>
                      <a:pt x="372" y="555"/>
                    </a:lnTo>
                    <a:lnTo>
                      <a:pt x="394" y="515"/>
                    </a:lnTo>
                    <a:lnTo>
                      <a:pt x="414" y="477"/>
                    </a:lnTo>
                    <a:lnTo>
                      <a:pt x="428" y="442"/>
                    </a:lnTo>
                    <a:lnTo>
                      <a:pt x="438" y="414"/>
                    </a:lnTo>
                    <a:lnTo>
                      <a:pt x="444" y="364"/>
                    </a:lnTo>
                    <a:lnTo>
                      <a:pt x="444" y="317"/>
                    </a:lnTo>
                    <a:lnTo>
                      <a:pt x="437" y="271"/>
                    </a:lnTo>
                    <a:lnTo>
                      <a:pt x="424" y="229"/>
                    </a:lnTo>
                    <a:lnTo>
                      <a:pt x="406" y="190"/>
                    </a:lnTo>
                    <a:lnTo>
                      <a:pt x="383" y="155"/>
                    </a:lnTo>
                    <a:lnTo>
                      <a:pt x="356" y="123"/>
                    </a:lnTo>
                    <a:lnTo>
                      <a:pt x="325" y="96"/>
                    </a:lnTo>
                    <a:lnTo>
                      <a:pt x="292" y="73"/>
                    </a:lnTo>
                    <a:lnTo>
                      <a:pt x="255" y="54"/>
                    </a:lnTo>
                    <a:lnTo>
                      <a:pt x="216" y="42"/>
                    </a:lnTo>
                    <a:lnTo>
                      <a:pt x="174" y="34"/>
                    </a:lnTo>
                    <a:lnTo>
                      <a:pt x="133" y="31"/>
                    </a:lnTo>
                    <a:lnTo>
                      <a:pt x="90" y="36"/>
                    </a:lnTo>
                    <a:lnTo>
                      <a:pt x="47" y="46"/>
                    </a:lnTo>
                    <a:lnTo>
                      <a:pt x="4" y="64"/>
                    </a:lnTo>
                    <a:lnTo>
                      <a:pt x="0" y="31"/>
                    </a:lnTo>
                    <a:lnTo>
                      <a:pt x="49" y="14"/>
                    </a:lnTo>
                    <a:lnTo>
                      <a:pt x="97" y="4"/>
                    </a:lnTo>
                    <a:lnTo>
                      <a:pt x="144" y="0"/>
                    </a:lnTo>
                    <a:lnTo>
                      <a:pt x="192" y="4"/>
                    </a:lnTo>
                    <a:lnTo>
                      <a:pt x="235" y="13"/>
                    </a:lnTo>
                    <a:lnTo>
                      <a:pt x="278" y="28"/>
                    </a:lnTo>
                    <a:lnTo>
                      <a:pt x="318" y="50"/>
                    </a:lnTo>
                    <a:lnTo>
                      <a:pt x="355" y="75"/>
                    </a:lnTo>
                    <a:lnTo>
                      <a:pt x="387" y="107"/>
                    </a:lnTo>
                    <a:lnTo>
                      <a:pt x="416" y="143"/>
                    </a:lnTo>
                    <a:lnTo>
                      <a:pt x="440" y="183"/>
                    </a:lnTo>
                    <a:lnTo>
                      <a:pt x="459" y="227"/>
                    </a:lnTo>
                    <a:lnTo>
                      <a:pt x="472" y="275"/>
                    </a:lnTo>
                    <a:lnTo>
                      <a:pt x="478" y="326"/>
                    </a:lnTo>
                    <a:lnTo>
                      <a:pt x="477" y="380"/>
                    </a:lnTo>
                    <a:lnTo>
                      <a:pt x="470" y="438"/>
                    </a:lnTo>
                    <a:lnTo>
                      <a:pt x="458" y="475"/>
                    </a:lnTo>
                    <a:lnTo>
                      <a:pt x="440" y="515"/>
                    </a:lnTo>
                    <a:lnTo>
                      <a:pt x="419" y="558"/>
                    </a:lnTo>
                    <a:lnTo>
                      <a:pt x="394" y="603"/>
                    </a:lnTo>
                    <a:lnTo>
                      <a:pt x="366" y="649"/>
                    </a:lnTo>
                    <a:lnTo>
                      <a:pt x="336" y="696"/>
                    </a:lnTo>
                    <a:lnTo>
                      <a:pt x="303" y="742"/>
                    </a:lnTo>
                    <a:lnTo>
                      <a:pt x="271" y="789"/>
                    </a:lnTo>
                    <a:lnTo>
                      <a:pt x="238" y="834"/>
                    </a:lnTo>
                    <a:lnTo>
                      <a:pt x="204" y="878"/>
                    </a:lnTo>
                    <a:lnTo>
                      <a:pt x="173" y="918"/>
                    </a:lnTo>
                    <a:lnTo>
                      <a:pt x="143" y="956"/>
                    </a:lnTo>
                    <a:lnTo>
                      <a:pt x="116" y="987"/>
                    </a:lnTo>
                    <a:lnTo>
                      <a:pt x="90" y="1017"/>
                    </a:lnTo>
                    <a:lnTo>
                      <a:pt x="70" y="1041"/>
                    </a:lnTo>
                    <a:lnTo>
                      <a:pt x="53" y="1060"/>
                    </a:lnTo>
                    <a:lnTo>
                      <a:pt x="50" y="1063"/>
                    </a:lnTo>
                    <a:lnTo>
                      <a:pt x="44" y="1069"/>
                    </a:lnTo>
                    <a:lnTo>
                      <a:pt x="38" y="1074"/>
                    </a:lnTo>
                    <a:lnTo>
                      <a:pt x="33" y="1080"/>
                    </a:lnTo>
                    <a:lnTo>
                      <a:pt x="25" y="1086"/>
                    </a:lnTo>
                    <a:lnTo>
                      <a:pt x="18" y="1093"/>
                    </a:lnTo>
                    <a:lnTo>
                      <a:pt x="8" y="1101"/>
                    </a:lnTo>
                    <a:lnTo>
                      <a:pt x="0" y="1108"/>
                    </a:lnTo>
                    <a:lnTo>
                      <a:pt x="0" y="1085"/>
                    </a:lnTo>
                  </a:path>
                </a:pathLst>
              </a:custGeom>
              <a:solidFill>
                <a:schemeClr val="hlink"/>
              </a:solidFill>
              <a:ln w="0">
                <a:solidFill>
                  <a:schemeClr val="hlink"/>
                </a:solidFill>
                <a:prstDash val="solid"/>
                <a:round/>
                <a:headEnd/>
                <a:tailEnd/>
              </a:ln>
            </p:spPr>
            <p:txBody>
              <a:bodyPr/>
              <a:lstStyle/>
              <a:p>
                <a:endParaRPr lang="en-US"/>
              </a:p>
            </p:txBody>
          </p:sp>
          <p:sp>
            <p:nvSpPr>
              <p:cNvPr id="70699" name="Freeform 44"/>
              <p:cNvSpPr>
                <a:spLocks/>
              </p:cNvSpPr>
              <p:nvPr/>
            </p:nvSpPr>
            <p:spPr bwMode="auto">
              <a:xfrm>
                <a:off x="2988" y="2300"/>
                <a:ext cx="306" cy="415"/>
              </a:xfrm>
              <a:custGeom>
                <a:avLst/>
                <a:gdLst>
                  <a:gd name="T0" fmla="*/ 17 w 611"/>
                  <a:gd name="T1" fmla="*/ 399 h 829"/>
                  <a:gd name="T2" fmla="*/ 48 w 611"/>
                  <a:gd name="T3" fmla="*/ 381 h 829"/>
                  <a:gd name="T4" fmla="*/ 78 w 611"/>
                  <a:gd name="T5" fmla="*/ 362 h 829"/>
                  <a:gd name="T6" fmla="*/ 108 w 611"/>
                  <a:gd name="T7" fmla="*/ 340 h 829"/>
                  <a:gd name="T8" fmla="*/ 137 w 611"/>
                  <a:gd name="T9" fmla="*/ 316 h 829"/>
                  <a:gd name="T10" fmla="*/ 164 w 611"/>
                  <a:gd name="T11" fmla="*/ 292 h 829"/>
                  <a:gd name="T12" fmla="*/ 189 w 611"/>
                  <a:gd name="T13" fmla="*/ 266 h 829"/>
                  <a:gd name="T14" fmla="*/ 211 w 611"/>
                  <a:gd name="T15" fmla="*/ 240 h 829"/>
                  <a:gd name="T16" fmla="*/ 228 w 611"/>
                  <a:gd name="T17" fmla="*/ 214 h 829"/>
                  <a:gd name="T18" fmla="*/ 240 w 611"/>
                  <a:gd name="T19" fmla="*/ 190 h 829"/>
                  <a:gd name="T20" fmla="*/ 252 w 611"/>
                  <a:gd name="T21" fmla="*/ 166 h 829"/>
                  <a:gd name="T22" fmla="*/ 265 w 611"/>
                  <a:gd name="T23" fmla="*/ 141 h 829"/>
                  <a:gd name="T24" fmla="*/ 274 w 611"/>
                  <a:gd name="T25" fmla="*/ 112 h 829"/>
                  <a:gd name="T26" fmla="*/ 281 w 611"/>
                  <a:gd name="T27" fmla="*/ 82 h 829"/>
                  <a:gd name="T28" fmla="*/ 288 w 611"/>
                  <a:gd name="T29" fmla="*/ 53 h 829"/>
                  <a:gd name="T30" fmla="*/ 294 w 611"/>
                  <a:gd name="T31" fmla="*/ 22 h 829"/>
                  <a:gd name="T32" fmla="*/ 299 w 611"/>
                  <a:gd name="T33" fmla="*/ 1 h 829"/>
                  <a:gd name="T34" fmla="*/ 305 w 611"/>
                  <a:gd name="T35" fmla="*/ 2 h 829"/>
                  <a:gd name="T36" fmla="*/ 302 w 611"/>
                  <a:gd name="T37" fmla="*/ 41 h 829"/>
                  <a:gd name="T38" fmla="*/ 301 w 611"/>
                  <a:gd name="T39" fmla="*/ 104 h 829"/>
                  <a:gd name="T40" fmla="*/ 291 w 611"/>
                  <a:gd name="T41" fmla="*/ 150 h 829"/>
                  <a:gd name="T42" fmla="*/ 278 w 611"/>
                  <a:gd name="T43" fmla="*/ 176 h 829"/>
                  <a:gd name="T44" fmla="*/ 264 w 611"/>
                  <a:gd name="T45" fmla="*/ 202 h 829"/>
                  <a:gd name="T46" fmla="*/ 252 w 611"/>
                  <a:gd name="T47" fmla="*/ 228 h 829"/>
                  <a:gd name="T48" fmla="*/ 235 w 611"/>
                  <a:gd name="T49" fmla="*/ 254 h 829"/>
                  <a:gd name="T50" fmla="*/ 210 w 611"/>
                  <a:gd name="T51" fmla="*/ 280 h 829"/>
                  <a:gd name="T52" fmla="*/ 183 w 611"/>
                  <a:gd name="T53" fmla="*/ 305 h 829"/>
                  <a:gd name="T54" fmla="*/ 153 w 611"/>
                  <a:gd name="T55" fmla="*/ 328 h 829"/>
                  <a:gd name="T56" fmla="*/ 120 w 611"/>
                  <a:gd name="T57" fmla="*/ 351 h 829"/>
                  <a:gd name="T58" fmla="*/ 88 w 611"/>
                  <a:gd name="T59" fmla="*/ 372 h 829"/>
                  <a:gd name="T60" fmla="*/ 54 w 611"/>
                  <a:gd name="T61" fmla="*/ 390 h 829"/>
                  <a:gd name="T62" fmla="*/ 22 w 611"/>
                  <a:gd name="T63" fmla="*/ 406 h 829"/>
                  <a:gd name="T64" fmla="*/ 3 w 611"/>
                  <a:gd name="T65" fmla="*/ 415 h 829"/>
                  <a:gd name="T66" fmla="*/ 0 w 611"/>
                  <a:gd name="T67" fmla="*/ 409 h 8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1"/>
                  <a:gd name="T103" fmla="*/ 0 h 829"/>
                  <a:gd name="T104" fmla="*/ 611 w 611"/>
                  <a:gd name="T105" fmla="*/ 829 h 8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1" h="829">
                    <a:moveTo>
                      <a:pt x="4" y="813"/>
                    </a:moveTo>
                    <a:lnTo>
                      <a:pt x="34" y="798"/>
                    </a:lnTo>
                    <a:lnTo>
                      <a:pt x="65" y="781"/>
                    </a:lnTo>
                    <a:lnTo>
                      <a:pt x="95" y="762"/>
                    </a:lnTo>
                    <a:lnTo>
                      <a:pt x="126" y="745"/>
                    </a:lnTo>
                    <a:lnTo>
                      <a:pt x="156" y="724"/>
                    </a:lnTo>
                    <a:lnTo>
                      <a:pt x="186" y="703"/>
                    </a:lnTo>
                    <a:lnTo>
                      <a:pt x="216" y="680"/>
                    </a:lnTo>
                    <a:lnTo>
                      <a:pt x="245" y="656"/>
                    </a:lnTo>
                    <a:lnTo>
                      <a:pt x="274" y="632"/>
                    </a:lnTo>
                    <a:lnTo>
                      <a:pt x="301" y="607"/>
                    </a:lnTo>
                    <a:lnTo>
                      <a:pt x="328" y="583"/>
                    </a:lnTo>
                    <a:lnTo>
                      <a:pt x="353" y="556"/>
                    </a:lnTo>
                    <a:lnTo>
                      <a:pt x="377" y="531"/>
                    </a:lnTo>
                    <a:lnTo>
                      <a:pt x="401" y="504"/>
                    </a:lnTo>
                    <a:lnTo>
                      <a:pt x="422" y="479"/>
                    </a:lnTo>
                    <a:lnTo>
                      <a:pt x="443" y="453"/>
                    </a:lnTo>
                    <a:lnTo>
                      <a:pt x="456" y="427"/>
                    </a:lnTo>
                    <a:lnTo>
                      <a:pt x="467" y="403"/>
                    </a:lnTo>
                    <a:lnTo>
                      <a:pt x="480" y="379"/>
                    </a:lnTo>
                    <a:lnTo>
                      <a:pt x="493" y="355"/>
                    </a:lnTo>
                    <a:lnTo>
                      <a:pt x="504" y="332"/>
                    </a:lnTo>
                    <a:lnTo>
                      <a:pt x="517" y="306"/>
                    </a:lnTo>
                    <a:lnTo>
                      <a:pt x="530" y="282"/>
                    </a:lnTo>
                    <a:lnTo>
                      <a:pt x="542" y="256"/>
                    </a:lnTo>
                    <a:lnTo>
                      <a:pt x="548" y="223"/>
                    </a:lnTo>
                    <a:lnTo>
                      <a:pt x="555" y="194"/>
                    </a:lnTo>
                    <a:lnTo>
                      <a:pt x="562" y="164"/>
                    </a:lnTo>
                    <a:lnTo>
                      <a:pt x="569" y="135"/>
                    </a:lnTo>
                    <a:lnTo>
                      <a:pt x="576" y="106"/>
                    </a:lnTo>
                    <a:lnTo>
                      <a:pt x="582" y="76"/>
                    </a:lnTo>
                    <a:lnTo>
                      <a:pt x="588" y="44"/>
                    </a:lnTo>
                    <a:lnTo>
                      <a:pt x="594" y="8"/>
                    </a:lnTo>
                    <a:lnTo>
                      <a:pt x="597" y="2"/>
                    </a:lnTo>
                    <a:lnTo>
                      <a:pt x="603" y="0"/>
                    </a:lnTo>
                    <a:lnTo>
                      <a:pt x="609" y="3"/>
                    </a:lnTo>
                    <a:lnTo>
                      <a:pt x="611" y="10"/>
                    </a:lnTo>
                    <a:lnTo>
                      <a:pt x="604" y="81"/>
                    </a:lnTo>
                    <a:lnTo>
                      <a:pt x="603" y="145"/>
                    </a:lnTo>
                    <a:lnTo>
                      <a:pt x="602" y="207"/>
                    </a:lnTo>
                    <a:lnTo>
                      <a:pt x="595" y="273"/>
                    </a:lnTo>
                    <a:lnTo>
                      <a:pt x="581" y="299"/>
                    </a:lnTo>
                    <a:lnTo>
                      <a:pt x="569" y="326"/>
                    </a:lnTo>
                    <a:lnTo>
                      <a:pt x="555" y="352"/>
                    </a:lnTo>
                    <a:lnTo>
                      <a:pt x="542" y="378"/>
                    </a:lnTo>
                    <a:lnTo>
                      <a:pt x="528" y="404"/>
                    </a:lnTo>
                    <a:lnTo>
                      <a:pt x="516" y="430"/>
                    </a:lnTo>
                    <a:lnTo>
                      <a:pt x="503" y="456"/>
                    </a:lnTo>
                    <a:lnTo>
                      <a:pt x="490" y="481"/>
                    </a:lnTo>
                    <a:lnTo>
                      <a:pt x="470" y="508"/>
                    </a:lnTo>
                    <a:lnTo>
                      <a:pt x="445" y="534"/>
                    </a:lnTo>
                    <a:lnTo>
                      <a:pt x="420" y="560"/>
                    </a:lnTo>
                    <a:lnTo>
                      <a:pt x="394" y="585"/>
                    </a:lnTo>
                    <a:lnTo>
                      <a:pt x="365" y="609"/>
                    </a:lnTo>
                    <a:lnTo>
                      <a:pt x="336" y="633"/>
                    </a:lnTo>
                    <a:lnTo>
                      <a:pt x="305" y="656"/>
                    </a:lnTo>
                    <a:lnTo>
                      <a:pt x="274" y="680"/>
                    </a:lnTo>
                    <a:lnTo>
                      <a:pt x="240" y="701"/>
                    </a:lnTo>
                    <a:lnTo>
                      <a:pt x="208" y="722"/>
                    </a:lnTo>
                    <a:lnTo>
                      <a:pt x="175" y="743"/>
                    </a:lnTo>
                    <a:lnTo>
                      <a:pt x="141" y="760"/>
                    </a:lnTo>
                    <a:lnTo>
                      <a:pt x="108" y="779"/>
                    </a:lnTo>
                    <a:lnTo>
                      <a:pt x="76" y="796"/>
                    </a:lnTo>
                    <a:lnTo>
                      <a:pt x="43" y="812"/>
                    </a:lnTo>
                    <a:lnTo>
                      <a:pt x="12" y="828"/>
                    </a:lnTo>
                    <a:lnTo>
                      <a:pt x="5" y="829"/>
                    </a:lnTo>
                    <a:lnTo>
                      <a:pt x="1" y="825"/>
                    </a:lnTo>
                    <a:lnTo>
                      <a:pt x="0" y="818"/>
                    </a:lnTo>
                    <a:lnTo>
                      <a:pt x="4" y="813"/>
                    </a:lnTo>
                    <a:close/>
                  </a:path>
                </a:pathLst>
              </a:custGeom>
              <a:solidFill>
                <a:schemeClr val="hlink"/>
              </a:solidFill>
              <a:ln w="9525">
                <a:solidFill>
                  <a:schemeClr val="hlink"/>
                </a:solidFill>
                <a:round/>
                <a:headEnd/>
                <a:tailEnd/>
              </a:ln>
            </p:spPr>
            <p:txBody>
              <a:bodyPr/>
              <a:lstStyle/>
              <a:p>
                <a:endParaRPr lang="en-US"/>
              </a:p>
            </p:txBody>
          </p:sp>
          <p:sp>
            <p:nvSpPr>
              <p:cNvPr id="70700" name="Freeform 45"/>
              <p:cNvSpPr>
                <a:spLocks/>
              </p:cNvSpPr>
              <p:nvPr/>
            </p:nvSpPr>
            <p:spPr bwMode="auto">
              <a:xfrm>
                <a:off x="2988" y="2300"/>
                <a:ext cx="306" cy="415"/>
              </a:xfrm>
              <a:custGeom>
                <a:avLst/>
                <a:gdLst>
                  <a:gd name="T0" fmla="*/ 17 w 611"/>
                  <a:gd name="T1" fmla="*/ 399 h 829"/>
                  <a:gd name="T2" fmla="*/ 48 w 611"/>
                  <a:gd name="T3" fmla="*/ 381 h 829"/>
                  <a:gd name="T4" fmla="*/ 78 w 611"/>
                  <a:gd name="T5" fmla="*/ 362 h 829"/>
                  <a:gd name="T6" fmla="*/ 108 w 611"/>
                  <a:gd name="T7" fmla="*/ 340 h 829"/>
                  <a:gd name="T8" fmla="*/ 137 w 611"/>
                  <a:gd name="T9" fmla="*/ 316 h 829"/>
                  <a:gd name="T10" fmla="*/ 164 w 611"/>
                  <a:gd name="T11" fmla="*/ 292 h 829"/>
                  <a:gd name="T12" fmla="*/ 189 w 611"/>
                  <a:gd name="T13" fmla="*/ 266 h 829"/>
                  <a:gd name="T14" fmla="*/ 211 w 611"/>
                  <a:gd name="T15" fmla="*/ 240 h 829"/>
                  <a:gd name="T16" fmla="*/ 228 w 611"/>
                  <a:gd name="T17" fmla="*/ 214 h 829"/>
                  <a:gd name="T18" fmla="*/ 240 w 611"/>
                  <a:gd name="T19" fmla="*/ 190 h 829"/>
                  <a:gd name="T20" fmla="*/ 252 w 611"/>
                  <a:gd name="T21" fmla="*/ 166 h 829"/>
                  <a:gd name="T22" fmla="*/ 265 w 611"/>
                  <a:gd name="T23" fmla="*/ 141 h 829"/>
                  <a:gd name="T24" fmla="*/ 274 w 611"/>
                  <a:gd name="T25" fmla="*/ 112 h 829"/>
                  <a:gd name="T26" fmla="*/ 281 w 611"/>
                  <a:gd name="T27" fmla="*/ 82 h 829"/>
                  <a:gd name="T28" fmla="*/ 288 w 611"/>
                  <a:gd name="T29" fmla="*/ 53 h 829"/>
                  <a:gd name="T30" fmla="*/ 294 w 611"/>
                  <a:gd name="T31" fmla="*/ 22 h 829"/>
                  <a:gd name="T32" fmla="*/ 299 w 611"/>
                  <a:gd name="T33" fmla="*/ 1 h 829"/>
                  <a:gd name="T34" fmla="*/ 305 w 611"/>
                  <a:gd name="T35" fmla="*/ 2 h 829"/>
                  <a:gd name="T36" fmla="*/ 302 w 611"/>
                  <a:gd name="T37" fmla="*/ 41 h 829"/>
                  <a:gd name="T38" fmla="*/ 301 w 611"/>
                  <a:gd name="T39" fmla="*/ 104 h 829"/>
                  <a:gd name="T40" fmla="*/ 291 w 611"/>
                  <a:gd name="T41" fmla="*/ 150 h 829"/>
                  <a:gd name="T42" fmla="*/ 278 w 611"/>
                  <a:gd name="T43" fmla="*/ 176 h 829"/>
                  <a:gd name="T44" fmla="*/ 264 w 611"/>
                  <a:gd name="T45" fmla="*/ 202 h 829"/>
                  <a:gd name="T46" fmla="*/ 252 w 611"/>
                  <a:gd name="T47" fmla="*/ 228 h 829"/>
                  <a:gd name="T48" fmla="*/ 235 w 611"/>
                  <a:gd name="T49" fmla="*/ 254 h 829"/>
                  <a:gd name="T50" fmla="*/ 210 w 611"/>
                  <a:gd name="T51" fmla="*/ 280 h 829"/>
                  <a:gd name="T52" fmla="*/ 183 w 611"/>
                  <a:gd name="T53" fmla="*/ 305 h 829"/>
                  <a:gd name="T54" fmla="*/ 153 w 611"/>
                  <a:gd name="T55" fmla="*/ 328 h 829"/>
                  <a:gd name="T56" fmla="*/ 120 w 611"/>
                  <a:gd name="T57" fmla="*/ 351 h 829"/>
                  <a:gd name="T58" fmla="*/ 88 w 611"/>
                  <a:gd name="T59" fmla="*/ 372 h 829"/>
                  <a:gd name="T60" fmla="*/ 54 w 611"/>
                  <a:gd name="T61" fmla="*/ 390 h 829"/>
                  <a:gd name="T62" fmla="*/ 22 w 611"/>
                  <a:gd name="T63" fmla="*/ 406 h 829"/>
                  <a:gd name="T64" fmla="*/ 3 w 611"/>
                  <a:gd name="T65" fmla="*/ 415 h 829"/>
                  <a:gd name="T66" fmla="*/ 0 w 611"/>
                  <a:gd name="T67" fmla="*/ 409 h 8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1"/>
                  <a:gd name="T103" fmla="*/ 0 h 829"/>
                  <a:gd name="T104" fmla="*/ 611 w 611"/>
                  <a:gd name="T105" fmla="*/ 829 h 8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1" h="829">
                    <a:moveTo>
                      <a:pt x="4" y="813"/>
                    </a:moveTo>
                    <a:lnTo>
                      <a:pt x="34" y="798"/>
                    </a:lnTo>
                    <a:lnTo>
                      <a:pt x="65" y="781"/>
                    </a:lnTo>
                    <a:lnTo>
                      <a:pt x="95" y="762"/>
                    </a:lnTo>
                    <a:lnTo>
                      <a:pt x="126" y="745"/>
                    </a:lnTo>
                    <a:lnTo>
                      <a:pt x="156" y="724"/>
                    </a:lnTo>
                    <a:lnTo>
                      <a:pt x="186" y="703"/>
                    </a:lnTo>
                    <a:lnTo>
                      <a:pt x="216" y="680"/>
                    </a:lnTo>
                    <a:lnTo>
                      <a:pt x="245" y="656"/>
                    </a:lnTo>
                    <a:lnTo>
                      <a:pt x="274" y="632"/>
                    </a:lnTo>
                    <a:lnTo>
                      <a:pt x="301" y="607"/>
                    </a:lnTo>
                    <a:lnTo>
                      <a:pt x="328" y="583"/>
                    </a:lnTo>
                    <a:lnTo>
                      <a:pt x="353" y="556"/>
                    </a:lnTo>
                    <a:lnTo>
                      <a:pt x="377" y="531"/>
                    </a:lnTo>
                    <a:lnTo>
                      <a:pt x="401" y="504"/>
                    </a:lnTo>
                    <a:lnTo>
                      <a:pt x="422" y="479"/>
                    </a:lnTo>
                    <a:lnTo>
                      <a:pt x="443" y="453"/>
                    </a:lnTo>
                    <a:lnTo>
                      <a:pt x="456" y="427"/>
                    </a:lnTo>
                    <a:lnTo>
                      <a:pt x="467" y="403"/>
                    </a:lnTo>
                    <a:lnTo>
                      <a:pt x="480" y="379"/>
                    </a:lnTo>
                    <a:lnTo>
                      <a:pt x="493" y="355"/>
                    </a:lnTo>
                    <a:lnTo>
                      <a:pt x="504" y="332"/>
                    </a:lnTo>
                    <a:lnTo>
                      <a:pt x="517" y="306"/>
                    </a:lnTo>
                    <a:lnTo>
                      <a:pt x="530" y="282"/>
                    </a:lnTo>
                    <a:lnTo>
                      <a:pt x="542" y="256"/>
                    </a:lnTo>
                    <a:lnTo>
                      <a:pt x="548" y="223"/>
                    </a:lnTo>
                    <a:lnTo>
                      <a:pt x="555" y="194"/>
                    </a:lnTo>
                    <a:lnTo>
                      <a:pt x="562" y="164"/>
                    </a:lnTo>
                    <a:lnTo>
                      <a:pt x="569" y="135"/>
                    </a:lnTo>
                    <a:lnTo>
                      <a:pt x="576" y="106"/>
                    </a:lnTo>
                    <a:lnTo>
                      <a:pt x="582" y="76"/>
                    </a:lnTo>
                    <a:lnTo>
                      <a:pt x="588" y="44"/>
                    </a:lnTo>
                    <a:lnTo>
                      <a:pt x="594" y="8"/>
                    </a:lnTo>
                    <a:lnTo>
                      <a:pt x="597" y="2"/>
                    </a:lnTo>
                    <a:lnTo>
                      <a:pt x="603" y="0"/>
                    </a:lnTo>
                    <a:lnTo>
                      <a:pt x="609" y="3"/>
                    </a:lnTo>
                    <a:lnTo>
                      <a:pt x="611" y="10"/>
                    </a:lnTo>
                    <a:lnTo>
                      <a:pt x="604" y="81"/>
                    </a:lnTo>
                    <a:lnTo>
                      <a:pt x="603" y="145"/>
                    </a:lnTo>
                    <a:lnTo>
                      <a:pt x="602" y="207"/>
                    </a:lnTo>
                    <a:lnTo>
                      <a:pt x="595" y="273"/>
                    </a:lnTo>
                    <a:lnTo>
                      <a:pt x="581" y="299"/>
                    </a:lnTo>
                    <a:lnTo>
                      <a:pt x="569" y="326"/>
                    </a:lnTo>
                    <a:lnTo>
                      <a:pt x="555" y="352"/>
                    </a:lnTo>
                    <a:lnTo>
                      <a:pt x="542" y="378"/>
                    </a:lnTo>
                    <a:lnTo>
                      <a:pt x="528" y="404"/>
                    </a:lnTo>
                    <a:lnTo>
                      <a:pt x="516" y="430"/>
                    </a:lnTo>
                    <a:lnTo>
                      <a:pt x="503" y="456"/>
                    </a:lnTo>
                    <a:lnTo>
                      <a:pt x="490" y="481"/>
                    </a:lnTo>
                    <a:lnTo>
                      <a:pt x="470" y="508"/>
                    </a:lnTo>
                    <a:lnTo>
                      <a:pt x="445" y="534"/>
                    </a:lnTo>
                    <a:lnTo>
                      <a:pt x="420" y="560"/>
                    </a:lnTo>
                    <a:lnTo>
                      <a:pt x="394" y="585"/>
                    </a:lnTo>
                    <a:lnTo>
                      <a:pt x="365" y="609"/>
                    </a:lnTo>
                    <a:lnTo>
                      <a:pt x="336" y="633"/>
                    </a:lnTo>
                    <a:lnTo>
                      <a:pt x="305" y="656"/>
                    </a:lnTo>
                    <a:lnTo>
                      <a:pt x="274" y="680"/>
                    </a:lnTo>
                    <a:lnTo>
                      <a:pt x="240" y="701"/>
                    </a:lnTo>
                    <a:lnTo>
                      <a:pt x="208" y="722"/>
                    </a:lnTo>
                    <a:lnTo>
                      <a:pt x="175" y="743"/>
                    </a:lnTo>
                    <a:lnTo>
                      <a:pt x="141" y="760"/>
                    </a:lnTo>
                    <a:lnTo>
                      <a:pt x="108" y="779"/>
                    </a:lnTo>
                    <a:lnTo>
                      <a:pt x="76" y="796"/>
                    </a:lnTo>
                    <a:lnTo>
                      <a:pt x="43" y="812"/>
                    </a:lnTo>
                    <a:lnTo>
                      <a:pt x="12" y="828"/>
                    </a:lnTo>
                    <a:lnTo>
                      <a:pt x="5" y="829"/>
                    </a:lnTo>
                    <a:lnTo>
                      <a:pt x="1" y="825"/>
                    </a:lnTo>
                    <a:lnTo>
                      <a:pt x="0" y="818"/>
                    </a:lnTo>
                    <a:lnTo>
                      <a:pt x="4" y="813"/>
                    </a:lnTo>
                  </a:path>
                </a:pathLst>
              </a:custGeom>
              <a:solidFill>
                <a:schemeClr val="hlink"/>
              </a:solidFill>
              <a:ln w="0">
                <a:solidFill>
                  <a:schemeClr val="hlink"/>
                </a:solidFill>
                <a:prstDash val="solid"/>
                <a:round/>
                <a:headEnd/>
                <a:tailEnd/>
              </a:ln>
            </p:spPr>
            <p:txBody>
              <a:bodyPr/>
              <a:lstStyle/>
              <a:p>
                <a:endParaRPr lang="en-US"/>
              </a:p>
            </p:txBody>
          </p:sp>
          <p:sp>
            <p:nvSpPr>
              <p:cNvPr id="70701" name="Freeform 46"/>
              <p:cNvSpPr>
                <a:spLocks/>
              </p:cNvSpPr>
              <p:nvPr/>
            </p:nvSpPr>
            <p:spPr bwMode="auto">
              <a:xfrm>
                <a:off x="2914" y="1424"/>
                <a:ext cx="419" cy="112"/>
              </a:xfrm>
              <a:custGeom>
                <a:avLst/>
                <a:gdLst>
                  <a:gd name="T0" fmla="*/ 14 w 839"/>
                  <a:gd name="T1" fmla="*/ 98 h 224"/>
                  <a:gd name="T2" fmla="*/ 37 w 839"/>
                  <a:gd name="T3" fmla="*/ 84 h 224"/>
                  <a:gd name="T4" fmla="*/ 58 w 839"/>
                  <a:gd name="T5" fmla="*/ 71 h 224"/>
                  <a:gd name="T6" fmla="*/ 79 w 839"/>
                  <a:gd name="T7" fmla="*/ 57 h 224"/>
                  <a:gd name="T8" fmla="*/ 101 w 839"/>
                  <a:gd name="T9" fmla="*/ 45 h 224"/>
                  <a:gd name="T10" fmla="*/ 125 w 839"/>
                  <a:gd name="T11" fmla="*/ 33 h 224"/>
                  <a:gd name="T12" fmla="*/ 151 w 839"/>
                  <a:gd name="T13" fmla="*/ 23 h 224"/>
                  <a:gd name="T14" fmla="*/ 179 w 839"/>
                  <a:gd name="T15" fmla="*/ 15 h 224"/>
                  <a:gd name="T16" fmla="*/ 205 w 839"/>
                  <a:gd name="T17" fmla="*/ 11 h 224"/>
                  <a:gd name="T18" fmla="*/ 224 w 839"/>
                  <a:gd name="T19" fmla="*/ 7 h 224"/>
                  <a:gd name="T20" fmla="*/ 242 w 839"/>
                  <a:gd name="T21" fmla="*/ 4 h 224"/>
                  <a:gd name="T22" fmla="*/ 261 w 839"/>
                  <a:gd name="T23" fmla="*/ 3 h 224"/>
                  <a:gd name="T24" fmla="*/ 279 w 839"/>
                  <a:gd name="T25" fmla="*/ 1 h 224"/>
                  <a:gd name="T26" fmla="*/ 298 w 839"/>
                  <a:gd name="T27" fmla="*/ 0 h 224"/>
                  <a:gd name="T28" fmla="*/ 316 w 839"/>
                  <a:gd name="T29" fmla="*/ 0 h 224"/>
                  <a:gd name="T30" fmla="*/ 334 w 839"/>
                  <a:gd name="T31" fmla="*/ 2 h 224"/>
                  <a:gd name="T32" fmla="*/ 361 w 839"/>
                  <a:gd name="T33" fmla="*/ 5 h 224"/>
                  <a:gd name="T34" fmla="*/ 375 w 839"/>
                  <a:gd name="T35" fmla="*/ 7 h 224"/>
                  <a:gd name="T36" fmla="*/ 378 w 839"/>
                  <a:gd name="T37" fmla="*/ 7 h 224"/>
                  <a:gd name="T38" fmla="*/ 392 w 839"/>
                  <a:gd name="T39" fmla="*/ 10 h 224"/>
                  <a:gd name="T40" fmla="*/ 418 w 839"/>
                  <a:gd name="T41" fmla="*/ 18 h 224"/>
                  <a:gd name="T42" fmla="*/ 416 w 839"/>
                  <a:gd name="T43" fmla="*/ 30 h 224"/>
                  <a:gd name="T44" fmla="*/ 389 w 839"/>
                  <a:gd name="T45" fmla="*/ 29 h 224"/>
                  <a:gd name="T46" fmla="*/ 375 w 839"/>
                  <a:gd name="T47" fmla="*/ 27 h 224"/>
                  <a:gd name="T48" fmla="*/ 372 w 839"/>
                  <a:gd name="T49" fmla="*/ 27 h 224"/>
                  <a:gd name="T50" fmla="*/ 359 w 839"/>
                  <a:gd name="T51" fmla="*/ 27 h 224"/>
                  <a:gd name="T52" fmla="*/ 332 w 839"/>
                  <a:gd name="T53" fmla="*/ 24 h 224"/>
                  <a:gd name="T54" fmla="*/ 314 w 839"/>
                  <a:gd name="T55" fmla="*/ 22 h 224"/>
                  <a:gd name="T56" fmla="*/ 296 w 839"/>
                  <a:gd name="T57" fmla="*/ 22 h 224"/>
                  <a:gd name="T58" fmla="*/ 279 w 839"/>
                  <a:gd name="T59" fmla="*/ 22 h 224"/>
                  <a:gd name="T60" fmla="*/ 261 w 839"/>
                  <a:gd name="T61" fmla="*/ 24 h 224"/>
                  <a:gd name="T62" fmla="*/ 243 w 839"/>
                  <a:gd name="T63" fmla="*/ 26 h 224"/>
                  <a:gd name="T64" fmla="*/ 226 w 839"/>
                  <a:gd name="T65" fmla="*/ 29 h 224"/>
                  <a:gd name="T66" fmla="*/ 208 w 839"/>
                  <a:gd name="T67" fmla="*/ 32 h 224"/>
                  <a:gd name="T68" fmla="*/ 184 w 839"/>
                  <a:gd name="T69" fmla="*/ 37 h 224"/>
                  <a:gd name="T70" fmla="*/ 155 w 839"/>
                  <a:gd name="T71" fmla="*/ 43 h 224"/>
                  <a:gd name="T72" fmla="*/ 129 w 839"/>
                  <a:gd name="T73" fmla="*/ 50 h 224"/>
                  <a:gd name="T74" fmla="*/ 105 w 839"/>
                  <a:gd name="T75" fmla="*/ 60 h 224"/>
                  <a:gd name="T76" fmla="*/ 83 w 839"/>
                  <a:gd name="T77" fmla="*/ 71 h 224"/>
                  <a:gd name="T78" fmla="*/ 61 w 839"/>
                  <a:gd name="T79" fmla="*/ 82 h 224"/>
                  <a:gd name="T80" fmla="*/ 40 w 839"/>
                  <a:gd name="T81" fmla="*/ 94 h 224"/>
                  <a:gd name="T82" fmla="*/ 18 w 839"/>
                  <a:gd name="T83" fmla="*/ 106 h 224"/>
                  <a:gd name="T84" fmla="*/ 2 w 839"/>
                  <a:gd name="T85" fmla="*/ 112 h 224"/>
                  <a:gd name="T86" fmla="*/ 0 w 839"/>
                  <a:gd name="T87" fmla="*/ 107 h 2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9"/>
                  <a:gd name="T133" fmla="*/ 0 h 224"/>
                  <a:gd name="T134" fmla="*/ 839 w 839"/>
                  <a:gd name="T135" fmla="*/ 224 h 2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9" h="224">
                    <a:moveTo>
                      <a:pt x="5" y="209"/>
                    </a:moveTo>
                    <a:lnTo>
                      <a:pt x="29" y="196"/>
                    </a:lnTo>
                    <a:lnTo>
                      <a:pt x="52" y="182"/>
                    </a:lnTo>
                    <a:lnTo>
                      <a:pt x="75" y="168"/>
                    </a:lnTo>
                    <a:lnTo>
                      <a:pt x="95" y="153"/>
                    </a:lnTo>
                    <a:lnTo>
                      <a:pt x="116" y="141"/>
                    </a:lnTo>
                    <a:lnTo>
                      <a:pt x="137" y="128"/>
                    </a:lnTo>
                    <a:lnTo>
                      <a:pt x="159" y="114"/>
                    </a:lnTo>
                    <a:lnTo>
                      <a:pt x="182" y="100"/>
                    </a:lnTo>
                    <a:lnTo>
                      <a:pt x="203" y="89"/>
                    </a:lnTo>
                    <a:lnTo>
                      <a:pt x="226" y="76"/>
                    </a:lnTo>
                    <a:lnTo>
                      <a:pt x="250" y="65"/>
                    </a:lnTo>
                    <a:lnTo>
                      <a:pt x="275" y="54"/>
                    </a:lnTo>
                    <a:lnTo>
                      <a:pt x="303" y="45"/>
                    </a:lnTo>
                    <a:lnTo>
                      <a:pt x="330" y="37"/>
                    </a:lnTo>
                    <a:lnTo>
                      <a:pt x="359" y="30"/>
                    </a:lnTo>
                    <a:lnTo>
                      <a:pt x="392" y="24"/>
                    </a:lnTo>
                    <a:lnTo>
                      <a:pt x="410" y="21"/>
                    </a:lnTo>
                    <a:lnTo>
                      <a:pt x="430" y="19"/>
                    </a:lnTo>
                    <a:lnTo>
                      <a:pt x="448" y="15"/>
                    </a:lnTo>
                    <a:lnTo>
                      <a:pt x="467" y="12"/>
                    </a:lnTo>
                    <a:lnTo>
                      <a:pt x="485" y="8"/>
                    </a:lnTo>
                    <a:lnTo>
                      <a:pt x="503" y="6"/>
                    </a:lnTo>
                    <a:lnTo>
                      <a:pt x="522" y="5"/>
                    </a:lnTo>
                    <a:lnTo>
                      <a:pt x="540" y="3"/>
                    </a:lnTo>
                    <a:lnTo>
                      <a:pt x="559" y="1"/>
                    </a:lnTo>
                    <a:lnTo>
                      <a:pt x="577" y="0"/>
                    </a:lnTo>
                    <a:lnTo>
                      <a:pt x="596" y="0"/>
                    </a:lnTo>
                    <a:lnTo>
                      <a:pt x="614" y="0"/>
                    </a:lnTo>
                    <a:lnTo>
                      <a:pt x="632" y="0"/>
                    </a:lnTo>
                    <a:lnTo>
                      <a:pt x="650" y="1"/>
                    </a:lnTo>
                    <a:lnTo>
                      <a:pt x="668" y="4"/>
                    </a:lnTo>
                    <a:lnTo>
                      <a:pt x="687" y="6"/>
                    </a:lnTo>
                    <a:lnTo>
                      <a:pt x="723" y="9"/>
                    </a:lnTo>
                    <a:lnTo>
                      <a:pt x="743" y="12"/>
                    </a:lnTo>
                    <a:lnTo>
                      <a:pt x="751" y="13"/>
                    </a:lnTo>
                    <a:lnTo>
                      <a:pt x="753" y="13"/>
                    </a:lnTo>
                    <a:lnTo>
                      <a:pt x="756" y="14"/>
                    </a:lnTo>
                    <a:lnTo>
                      <a:pt x="764" y="15"/>
                    </a:lnTo>
                    <a:lnTo>
                      <a:pt x="784" y="20"/>
                    </a:lnTo>
                    <a:lnTo>
                      <a:pt x="822" y="26"/>
                    </a:lnTo>
                    <a:lnTo>
                      <a:pt x="836" y="35"/>
                    </a:lnTo>
                    <a:lnTo>
                      <a:pt x="839" y="49"/>
                    </a:lnTo>
                    <a:lnTo>
                      <a:pt x="832" y="61"/>
                    </a:lnTo>
                    <a:lnTo>
                      <a:pt x="817" y="66"/>
                    </a:lnTo>
                    <a:lnTo>
                      <a:pt x="779" y="59"/>
                    </a:lnTo>
                    <a:lnTo>
                      <a:pt x="759" y="56"/>
                    </a:lnTo>
                    <a:lnTo>
                      <a:pt x="750" y="54"/>
                    </a:lnTo>
                    <a:lnTo>
                      <a:pt x="748" y="54"/>
                    </a:lnTo>
                    <a:lnTo>
                      <a:pt x="745" y="54"/>
                    </a:lnTo>
                    <a:lnTo>
                      <a:pt x="737" y="54"/>
                    </a:lnTo>
                    <a:lnTo>
                      <a:pt x="718" y="53"/>
                    </a:lnTo>
                    <a:lnTo>
                      <a:pt x="681" y="50"/>
                    </a:lnTo>
                    <a:lnTo>
                      <a:pt x="664" y="47"/>
                    </a:lnTo>
                    <a:lnTo>
                      <a:pt x="646" y="45"/>
                    </a:lnTo>
                    <a:lnTo>
                      <a:pt x="629" y="44"/>
                    </a:lnTo>
                    <a:lnTo>
                      <a:pt x="612" y="43"/>
                    </a:lnTo>
                    <a:lnTo>
                      <a:pt x="593" y="43"/>
                    </a:lnTo>
                    <a:lnTo>
                      <a:pt x="576" y="43"/>
                    </a:lnTo>
                    <a:lnTo>
                      <a:pt x="559" y="44"/>
                    </a:lnTo>
                    <a:lnTo>
                      <a:pt x="540" y="46"/>
                    </a:lnTo>
                    <a:lnTo>
                      <a:pt x="523" y="47"/>
                    </a:lnTo>
                    <a:lnTo>
                      <a:pt x="505" y="50"/>
                    </a:lnTo>
                    <a:lnTo>
                      <a:pt x="487" y="52"/>
                    </a:lnTo>
                    <a:lnTo>
                      <a:pt x="470" y="54"/>
                    </a:lnTo>
                    <a:lnTo>
                      <a:pt x="452" y="58"/>
                    </a:lnTo>
                    <a:lnTo>
                      <a:pt x="434" y="61"/>
                    </a:lnTo>
                    <a:lnTo>
                      <a:pt x="416" y="64"/>
                    </a:lnTo>
                    <a:lnTo>
                      <a:pt x="399" y="67"/>
                    </a:lnTo>
                    <a:lnTo>
                      <a:pt x="368" y="73"/>
                    </a:lnTo>
                    <a:lnTo>
                      <a:pt x="338" y="79"/>
                    </a:lnTo>
                    <a:lnTo>
                      <a:pt x="310" y="85"/>
                    </a:lnTo>
                    <a:lnTo>
                      <a:pt x="283" y="94"/>
                    </a:lnTo>
                    <a:lnTo>
                      <a:pt x="258" y="100"/>
                    </a:lnTo>
                    <a:lnTo>
                      <a:pt x="234" y="111"/>
                    </a:lnTo>
                    <a:lnTo>
                      <a:pt x="211" y="120"/>
                    </a:lnTo>
                    <a:lnTo>
                      <a:pt x="188" y="130"/>
                    </a:lnTo>
                    <a:lnTo>
                      <a:pt x="166" y="141"/>
                    </a:lnTo>
                    <a:lnTo>
                      <a:pt x="144" y="152"/>
                    </a:lnTo>
                    <a:lnTo>
                      <a:pt x="122" y="164"/>
                    </a:lnTo>
                    <a:lnTo>
                      <a:pt x="100" y="175"/>
                    </a:lnTo>
                    <a:lnTo>
                      <a:pt x="81" y="187"/>
                    </a:lnTo>
                    <a:lnTo>
                      <a:pt x="59" y="198"/>
                    </a:lnTo>
                    <a:lnTo>
                      <a:pt x="36" y="211"/>
                    </a:lnTo>
                    <a:lnTo>
                      <a:pt x="12" y="224"/>
                    </a:lnTo>
                    <a:lnTo>
                      <a:pt x="5" y="224"/>
                    </a:lnTo>
                    <a:lnTo>
                      <a:pt x="0" y="219"/>
                    </a:lnTo>
                    <a:lnTo>
                      <a:pt x="0" y="213"/>
                    </a:lnTo>
                    <a:lnTo>
                      <a:pt x="5" y="209"/>
                    </a:lnTo>
                    <a:close/>
                  </a:path>
                </a:pathLst>
              </a:custGeom>
              <a:solidFill>
                <a:schemeClr val="hlink"/>
              </a:solidFill>
              <a:ln w="9525">
                <a:solidFill>
                  <a:schemeClr val="hlink"/>
                </a:solidFill>
                <a:round/>
                <a:headEnd/>
                <a:tailEnd/>
              </a:ln>
            </p:spPr>
            <p:txBody>
              <a:bodyPr/>
              <a:lstStyle/>
              <a:p>
                <a:endParaRPr lang="en-US"/>
              </a:p>
            </p:txBody>
          </p:sp>
          <p:sp>
            <p:nvSpPr>
              <p:cNvPr id="70702" name="Freeform 47"/>
              <p:cNvSpPr>
                <a:spLocks/>
              </p:cNvSpPr>
              <p:nvPr/>
            </p:nvSpPr>
            <p:spPr bwMode="auto">
              <a:xfrm>
                <a:off x="2914" y="1424"/>
                <a:ext cx="419" cy="112"/>
              </a:xfrm>
              <a:custGeom>
                <a:avLst/>
                <a:gdLst>
                  <a:gd name="T0" fmla="*/ 14 w 839"/>
                  <a:gd name="T1" fmla="*/ 98 h 224"/>
                  <a:gd name="T2" fmla="*/ 37 w 839"/>
                  <a:gd name="T3" fmla="*/ 84 h 224"/>
                  <a:gd name="T4" fmla="*/ 58 w 839"/>
                  <a:gd name="T5" fmla="*/ 71 h 224"/>
                  <a:gd name="T6" fmla="*/ 79 w 839"/>
                  <a:gd name="T7" fmla="*/ 57 h 224"/>
                  <a:gd name="T8" fmla="*/ 101 w 839"/>
                  <a:gd name="T9" fmla="*/ 45 h 224"/>
                  <a:gd name="T10" fmla="*/ 125 w 839"/>
                  <a:gd name="T11" fmla="*/ 33 h 224"/>
                  <a:gd name="T12" fmla="*/ 151 w 839"/>
                  <a:gd name="T13" fmla="*/ 23 h 224"/>
                  <a:gd name="T14" fmla="*/ 179 w 839"/>
                  <a:gd name="T15" fmla="*/ 15 h 224"/>
                  <a:gd name="T16" fmla="*/ 205 w 839"/>
                  <a:gd name="T17" fmla="*/ 11 h 224"/>
                  <a:gd name="T18" fmla="*/ 224 w 839"/>
                  <a:gd name="T19" fmla="*/ 7 h 224"/>
                  <a:gd name="T20" fmla="*/ 242 w 839"/>
                  <a:gd name="T21" fmla="*/ 4 h 224"/>
                  <a:gd name="T22" fmla="*/ 261 w 839"/>
                  <a:gd name="T23" fmla="*/ 3 h 224"/>
                  <a:gd name="T24" fmla="*/ 279 w 839"/>
                  <a:gd name="T25" fmla="*/ 1 h 224"/>
                  <a:gd name="T26" fmla="*/ 298 w 839"/>
                  <a:gd name="T27" fmla="*/ 0 h 224"/>
                  <a:gd name="T28" fmla="*/ 316 w 839"/>
                  <a:gd name="T29" fmla="*/ 0 h 224"/>
                  <a:gd name="T30" fmla="*/ 334 w 839"/>
                  <a:gd name="T31" fmla="*/ 2 h 224"/>
                  <a:gd name="T32" fmla="*/ 361 w 839"/>
                  <a:gd name="T33" fmla="*/ 5 h 224"/>
                  <a:gd name="T34" fmla="*/ 375 w 839"/>
                  <a:gd name="T35" fmla="*/ 7 h 224"/>
                  <a:gd name="T36" fmla="*/ 378 w 839"/>
                  <a:gd name="T37" fmla="*/ 7 h 224"/>
                  <a:gd name="T38" fmla="*/ 392 w 839"/>
                  <a:gd name="T39" fmla="*/ 10 h 224"/>
                  <a:gd name="T40" fmla="*/ 418 w 839"/>
                  <a:gd name="T41" fmla="*/ 18 h 224"/>
                  <a:gd name="T42" fmla="*/ 416 w 839"/>
                  <a:gd name="T43" fmla="*/ 30 h 224"/>
                  <a:gd name="T44" fmla="*/ 389 w 839"/>
                  <a:gd name="T45" fmla="*/ 29 h 224"/>
                  <a:gd name="T46" fmla="*/ 375 w 839"/>
                  <a:gd name="T47" fmla="*/ 27 h 224"/>
                  <a:gd name="T48" fmla="*/ 372 w 839"/>
                  <a:gd name="T49" fmla="*/ 27 h 224"/>
                  <a:gd name="T50" fmla="*/ 359 w 839"/>
                  <a:gd name="T51" fmla="*/ 27 h 224"/>
                  <a:gd name="T52" fmla="*/ 332 w 839"/>
                  <a:gd name="T53" fmla="*/ 24 h 224"/>
                  <a:gd name="T54" fmla="*/ 314 w 839"/>
                  <a:gd name="T55" fmla="*/ 22 h 224"/>
                  <a:gd name="T56" fmla="*/ 296 w 839"/>
                  <a:gd name="T57" fmla="*/ 22 h 224"/>
                  <a:gd name="T58" fmla="*/ 279 w 839"/>
                  <a:gd name="T59" fmla="*/ 22 h 224"/>
                  <a:gd name="T60" fmla="*/ 261 w 839"/>
                  <a:gd name="T61" fmla="*/ 24 h 224"/>
                  <a:gd name="T62" fmla="*/ 243 w 839"/>
                  <a:gd name="T63" fmla="*/ 26 h 224"/>
                  <a:gd name="T64" fmla="*/ 226 w 839"/>
                  <a:gd name="T65" fmla="*/ 29 h 224"/>
                  <a:gd name="T66" fmla="*/ 208 w 839"/>
                  <a:gd name="T67" fmla="*/ 32 h 224"/>
                  <a:gd name="T68" fmla="*/ 184 w 839"/>
                  <a:gd name="T69" fmla="*/ 37 h 224"/>
                  <a:gd name="T70" fmla="*/ 155 w 839"/>
                  <a:gd name="T71" fmla="*/ 43 h 224"/>
                  <a:gd name="T72" fmla="*/ 129 w 839"/>
                  <a:gd name="T73" fmla="*/ 50 h 224"/>
                  <a:gd name="T74" fmla="*/ 105 w 839"/>
                  <a:gd name="T75" fmla="*/ 60 h 224"/>
                  <a:gd name="T76" fmla="*/ 83 w 839"/>
                  <a:gd name="T77" fmla="*/ 71 h 224"/>
                  <a:gd name="T78" fmla="*/ 61 w 839"/>
                  <a:gd name="T79" fmla="*/ 82 h 224"/>
                  <a:gd name="T80" fmla="*/ 40 w 839"/>
                  <a:gd name="T81" fmla="*/ 94 h 224"/>
                  <a:gd name="T82" fmla="*/ 18 w 839"/>
                  <a:gd name="T83" fmla="*/ 106 h 224"/>
                  <a:gd name="T84" fmla="*/ 2 w 839"/>
                  <a:gd name="T85" fmla="*/ 112 h 224"/>
                  <a:gd name="T86" fmla="*/ 0 w 839"/>
                  <a:gd name="T87" fmla="*/ 107 h 2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9"/>
                  <a:gd name="T133" fmla="*/ 0 h 224"/>
                  <a:gd name="T134" fmla="*/ 839 w 839"/>
                  <a:gd name="T135" fmla="*/ 224 h 2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9" h="224">
                    <a:moveTo>
                      <a:pt x="5" y="209"/>
                    </a:moveTo>
                    <a:lnTo>
                      <a:pt x="29" y="196"/>
                    </a:lnTo>
                    <a:lnTo>
                      <a:pt x="52" y="182"/>
                    </a:lnTo>
                    <a:lnTo>
                      <a:pt x="75" y="168"/>
                    </a:lnTo>
                    <a:lnTo>
                      <a:pt x="95" y="153"/>
                    </a:lnTo>
                    <a:lnTo>
                      <a:pt x="116" y="141"/>
                    </a:lnTo>
                    <a:lnTo>
                      <a:pt x="137" y="128"/>
                    </a:lnTo>
                    <a:lnTo>
                      <a:pt x="159" y="114"/>
                    </a:lnTo>
                    <a:lnTo>
                      <a:pt x="182" y="100"/>
                    </a:lnTo>
                    <a:lnTo>
                      <a:pt x="203" y="89"/>
                    </a:lnTo>
                    <a:lnTo>
                      <a:pt x="226" y="76"/>
                    </a:lnTo>
                    <a:lnTo>
                      <a:pt x="250" y="65"/>
                    </a:lnTo>
                    <a:lnTo>
                      <a:pt x="275" y="54"/>
                    </a:lnTo>
                    <a:lnTo>
                      <a:pt x="303" y="45"/>
                    </a:lnTo>
                    <a:lnTo>
                      <a:pt x="330" y="37"/>
                    </a:lnTo>
                    <a:lnTo>
                      <a:pt x="359" y="30"/>
                    </a:lnTo>
                    <a:lnTo>
                      <a:pt x="392" y="24"/>
                    </a:lnTo>
                    <a:lnTo>
                      <a:pt x="410" y="21"/>
                    </a:lnTo>
                    <a:lnTo>
                      <a:pt x="430" y="19"/>
                    </a:lnTo>
                    <a:lnTo>
                      <a:pt x="448" y="15"/>
                    </a:lnTo>
                    <a:lnTo>
                      <a:pt x="467" y="12"/>
                    </a:lnTo>
                    <a:lnTo>
                      <a:pt x="485" y="8"/>
                    </a:lnTo>
                    <a:lnTo>
                      <a:pt x="503" y="6"/>
                    </a:lnTo>
                    <a:lnTo>
                      <a:pt x="522" y="5"/>
                    </a:lnTo>
                    <a:lnTo>
                      <a:pt x="540" y="3"/>
                    </a:lnTo>
                    <a:lnTo>
                      <a:pt x="559" y="1"/>
                    </a:lnTo>
                    <a:lnTo>
                      <a:pt x="577" y="0"/>
                    </a:lnTo>
                    <a:lnTo>
                      <a:pt x="596" y="0"/>
                    </a:lnTo>
                    <a:lnTo>
                      <a:pt x="614" y="0"/>
                    </a:lnTo>
                    <a:lnTo>
                      <a:pt x="632" y="0"/>
                    </a:lnTo>
                    <a:lnTo>
                      <a:pt x="650" y="1"/>
                    </a:lnTo>
                    <a:lnTo>
                      <a:pt x="668" y="4"/>
                    </a:lnTo>
                    <a:lnTo>
                      <a:pt x="687" y="6"/>
                    </a:lnTo>
                    <a:lnTo>
                      <a:pt x="723" y="9"/>
                    </a:lnTo>
                    <a:lnTo>
                      <a:pt x="743" y="12"/>
                    </a:lnTo>
                    <a:lnTo>
                      <a:pt x="751" y="13"/>
                    </a:lnTo>
                    <a:lnTo>
                      <a:pt x="753" y="13"/>
                    </a:lnTo>
                    <a:lnTo>
                      <a:pt x="756" y="14"/>
                    </a:lnTo>
                    <a:lnTo>
                      <a:pt x="764" y="15"/>
                    </a:lnTo>
                    <a:lnTo>
                      <a:pt x="784" y="20"/>
                    </a:lnTo>
                    <a:lnTo>
                      <a:pt x="822" y="26"/>
                    </a:lnTo>
                    <a:lnTo>
                      <a:pt x="836" y="35"/>
                    </a:lnTo>
                    <a:lnTo>
                      <a:pt x="839" y="49"/>
                    </a:lnTo>
                    <a:lnTo>
                      <a:pt x="832" y="61"/>
                    </a:lnTo>
                    <a:lnTo>
                      <a:pt x="817" y="66"/>
                    </a:lnTo>
                    <a:lnTo>
                      <a:pt x="779" y="59"/>
                    </a:lnTo>
                    <a:lnTo>
                      <a:pt x="759" y="56"/>
                    </a:lnTo>
                    <a:lnTo>
                      <a:pt x="750" y="54"/>
                    </a:lnTo>
                    <a:lnTo>
                      <a:pt x="748" y="54"/>
                    </a:lnTo>
                    <a:lnTo>
                      <a:pt x="745" y="54"/>
                    </a:lnTo>
                    <a:lnTo>
                      <a:pt x="737" y="54"/>
                    </a:lnTo>
                    <a:lnTo>
                      <a:pt x="718" y="53"/>
                    </a:lnTo>
                    <a:lnTo>
                      <a:pt x="681" y="50"/>
                    </a:lnTo>
                    <a:lnTo>
                      <a:pt x="664" y="47"/>
                    </a:lnTo>
                    <a:lnTo>
                      <a:pt x="646" y="45"/>
                    </a:lnTo>
                    <a:lnTo>
                      <a:pt x="629" y="44"/>
                    </a:lnTo>
                    <a:lnTo>
                      <a:pt x="612" y="43"/>
                    </a:lnTo>
                    <a:lnTo>
                      <a:pt x="593" y="43"/>
                    </a:lnTo>
                    <a:lnTo>
                      <a:pt x="576" y="43"/>
                    </a:lnTo>
                    <a:lnTo>
                      <a:pt x="559" y="44"/>
                    </a:lnTo>
                    <a:lnTo>
                      <a:pt x="540" y="46"/>
                    </a:lnTo>
                    <a:lnTo>
                      <a:pt x="523" y="47"/>
                    </a:lnTo>
                    <a:lnTo>
                      <a:pt x="505" y="50"/>
                    </a:lnTo>
                    <a:lnTo>
                      <a:pt x="487" y="52"/>
                    </a:lnTo>
                    <a:lnTo>
                      <a:pt x="470" y="54"/>
                    </a:lnTo>
                    <a:lnTo>
                      <a:pt x="452" y="58"/>
                    </a:lnTo>
                    <a:lnTo>
                      <a:pt x="434" y="61"/>
                    </a:lnTo>
                    <a:lnTo>
                      <a:pt x="416" y="64"/>
                    </a:lnTo>
                    <a:lnTo>
                      <a:pt x="399" y="67"/>
                    </a:lnTo>
                    <a:lnTo>
                      <a:pt x="368" y="73"/>
                    </a:lnTo>
                    <a:lnTo>
                      <a:pt x="338" y="79"/>
                    </a:lnTo>
                    <a:lnTo>
                      <a:pt x="310" y="85"/>
                    </a:lnTo>
                    <a:lnTo>
                      <a:pt x="283" y="94"/>
                    </a:lnTo>
                    <a:lnTo>
                      <a:pt x="258" y="100"/>
                    </a:lnTo>
                    <a:lnTo>
                      <a:pt x="234" y="111"/>
                    </a:lnTo>
                    <a:lnTo>
                      <a:pt x="211" y="120"/>
                    </a:lnTo>
                    <a:lnTo>
                      <a:pt x="188" y="130"/>
                    </a:lnTo>
                    <a:lnTo>
                      <a:pt x="166" y="141"/>
                    </a:lnTo>
                    <a:lnTo>
                      <a:pt x="144" y="152"/>
                    </a:lnTo>
                    <a:lnTo>
                      <a:pt x="122" y="164"/>
                    </a:lnTo>
                    <a:lnTo>
                      <a:pt x="100" y="175"/>
                    </a:lnTo>
                    <a:lnTo>
                      <a:pt x="81" y="187"/>
                    </a:lnTo>
                    <a:lnTo>
                      <a:pt x="59" y="198"/>
                    </a:lnTo>
                    <a:lnTo>
                      <a:pt x="36" y="211"/>
                    </a:lnTo>
                    <a:lnTo>
                      <a:pt x="12" y="224"/>
                    </a:lnTo>
                    <a:lnTo>
                      <a:pt x="5" y="224"/>
                    </a:lnTo>
                    <a:lnTo>
                      <a:pt x="0" y="219"/>
                    </a:lnTo>
                    <a:lnTo>
                      <a:pt x="0" y="213"/>
                    </a:lnTo>
                    <a:lnTo>
                      <a:pt x="5" y="209"/>
                    </a:lnTo>
                  </a:path>
                </a:pathLst>
              </a:custGeom>
              <a:solidFill>
                <a:schemeClr val="hlink"/>
              </a:solidFill>
              <a:ln w="0">
                <a:solidFill>
                  <a:schemeClr val="hlink"/>
                </a:solidFill>
                <a:prstDash val="solid"/>
                <a:round/>
                <a:headEnd/>
                <a:tailEnd/>
              </a:ln>
            </p:spPr>
            <p:txBody>
              <a:bodyPr/>
              <a:lstStyle/>
              <a:p>
                <a:endParaRPr lang="en-US"/>
              </a:p>
            </p:txBody>
          </p:sp>
          <p:sp>
            <p:nvSpPr>
              <p:cNvPr id="70703" name="Freeform 48"/>
              <p:cNvSpPr>
                <a:spLocks/>
              </p:cNvSpPr>
              <p:nvPr/>
            </p:nvSpPr>
            <p:spPr bwMode="auto">
              <a:xfrm>
                <a:off x="3489" y="1986"/>
                <a:ext cx="247" cy="119"/>
              </a:xfrm>
              <a:custGeom>
                <a:avLst/>
                <a:gdLst>
                  <a:gd name="T0" fmla="*/ 4 w 493"/>
                  <a:gd name="T1" fmla="*/ 111 h 238"/>
                  <a:gd name="T2" fmla="*/ 19 w 493"/>
                  <a:gd name="T3" fmla="*/ 110 h 238"/>
                  <a:gd name="T4" fmla="*/ 32 w 493"/>
                  <a:gd name="T5" fmla="*/ 108 h 238"/>
                  <a:gd name="T6" fmla="*/ 44 w 493"/>
                  <a:gd name="T7" fmla="*/ 106 h 238"/>
                  <a:gd name="T8" fmla="*/ 56 w 493"/>
                  <a:gd name="T9" fmla="*/ 104 h 238"/>
                  <a:gd name="T10" fmla="*/ 67 w 493"/>
                  <a:gd name="T11" fmla="*/ 101 h 238"/>
                  <a:gd name="T12" fmla="*/ 78 w 493"/>
                  <a:gd name="T13" fmla="*/ 99 h 238"/>
                  <a:gd name="T14" fmla="*/ 88 w 493"/>
                  <a:gd name="T15" fmla="*/ 95 h 238"/>
                  <a:gd name="T16" fmla="*/ 97 w 493"/>
                  <a:gd name="T17" fmla="*/ 93 h 238"/>
                  <a:gd name="T18" fmla="*/ 107 w 493"/>
                  <a:gd name="T19" fmla="*/ 89 h 238"/>
                  <a:gd name="T20" fmla="*/ 116 w 493"/>
                  <a:gd name="T21" fmla="*/ 85 h 238"/>
                  <a:gd name="T22" fmla="*/ 125 w 493"/>
                  <a:gd name="T23" fmla="*/ 82 h 238"/>
                  <a:gd name="T24" fmla="*/ 134 w 493"/>
                  <a:gd name="T25" fmla="*/ 77 h 238"/>
                  <a:gd name="T26" fmla="*/ 143 w 493"/>
                  <a:gd name="T27" fmla="*/ 73 h 238"/>
                  <a:gd name="T28" fmla="*/ 152 w 493"/>
                  <a:gd name="T29" fmla="*/ 68 h 238"/>
                  <a:gd name="T30" fmla="*/ 161 w 493"/>
                  <a:gd name="T31" fmla="*/ 63 h 238"/>
                  <a:gd name="T32" fmla="*/ 171 w 493"/>
                  <a:gd name="T33" fmla="*/ 59 h 238"/>
                  <a:gd name="T34" fmla="*/ 181 w 493"/>
                  <a:gd name="T35" fmla="*/ 52 h 238"/>
                  <a:gd name="T36" fmla="*/ 190 w 493"/>
                  <a:gd name="T37" fmla="*/ 45 h 238"/>
                  <a:gd name="T38" fmla="*/ 199 w 493"/>
                  <a:gd name="T39" fmla="*/ 38 h 238"/>
                  <a:gd name="T40" fmla="*/ 207 w 493"/>
                  <a:gd name="T41" fmla="*/ 31 h 238"/>
                  <a:gd name="T42" fmla="*/ 214 w 493"/>
                  <a:gd name="T43" fmla="*/ 25 h 238"/>
                  <a:gd name="T44" fmla="*/ 222 w 493"/>
                  <a:gd name="T45" fmla="*/ 18 h 238"/>
                  <a:gd name="T46" fmla="*/ 230 w 493"/>
                  <a:gd name="T47" fmla="*/ 10 h 238"/>
                  <a:gd name="T48" fmla="*/ 239 w 493"/>
                  <a:gd name="T49" fmla="*/ 2 h 238"/>
                  <a:gd name="T50" fmla="*/ 243 w 493"/>
                  <a:gd name="T51" fmla="*/ 0 h 238"/>
                  <a:gd name="T52" fmla="*/ 245 w 493"/>
                  <a:gd name="T53" fmla="*/ 2 h 238"/>
                  <a:gd name="T54" fmla="*/ 247 w 493"/>
                  <a:gd name="T55" fmla="*/ 4 h 238"/>
                  <a:gd name="T56" fmla="*/ 245 w 493"/>
                  <a:gd name="T57" fmla="*/ 7 h 238"/>
                  <a:gd name="T58" fmla="*/ 237 w 493"/>
                  <a:gd name="T59" fmla="*/ 15 h 238"/>
                  <a:gd name="T60" fmla="*/ 228 w 493"/>
                  <a:gd name="T61" fmla="*/ 25 h 238"/>
                  <a:gd name="T62" fmla="*/ 221 w 493"/>
                  <a:gd name="T63" fmla="*/ 32 h 238"/>
                  <a:gd name="T64" fmla="*/ 213 w 493"/>
                  <a:gd name="T65" fmla="*/ 40 h 238"/>
                  <a:gd name="T66" fmla="*/ 205 w 493"/>
                  <a:gd name="T67" fmla="*/ 46 h 238"/>
                  <a:gd name="T68" fmla="*/ 197 w 493"/>
                  <a:gd name="T69" fmla="*/ 54 h 238"/>
                  <a:gd name="T70" fmla="*/ 187 w 493"/>
                  <a:gd name="T71" fmla="*/ 61 h 238"/>
                  <a:gd name="T72" fmla="*/ 177 w 493"/>
                  <a:gd name="T73" fmla="*/ 69 h 238"/>
                  <a:gd name="T74" fmla="*/ 168 w 493"/>
                  <a:gd name="T75" fmla="*/ 74 h 238"/>
                  <a:gd name="T76" fmla="*/ 158 w 493"/>
                  <a:gd name="T77" fmla="*/ 79 h 238"/>
                  <a:gd name="T78" fmla="*/ 148 w 493"/>
                  <a:gd name="T79" fmla="*/ 83 h 238"/>
                  <a:gd name="T80" fmla="*/ 139 w 493"/>
                  <a:gd name="T81" fmla="*/ 87 h 238"/>
                  <a:gd name="T82" fmla="*/ 130 w 493"/>
                  <a:gd name="T83" fmla="*/ 91 h 238"/>
                  <a:gd name="T84" fmla="*/ 120 w 493"/>
                  <a:gd name="T85" fmla="*/ 95 h 238"/>
                  <a:gd name="T86" fmla="*/ 111 w 493"/>
                  <a:gd name="T87" fmla="*/ 98 h 238"/>
                  <a:gd name="T88" fmla="*/ 101 w 493"/>
                  <a:gd name="T89" fmla="*/ 102 h 238"/>
                  <a:gd name="T90" fmla="*/ 91 w 493"/>
                  <a:gd name="T91" fmla="*/ 105 h 238"/>
                  <a:gd name="T92" fmla="*/ 81 w 493"/>
                  <a:gd name="T93" fmla="*/ 108 h 238"/>
                  <a:gd name="T94" fmla="*/ 70 w 493"/>
                  <a:gd name="T95" fmla="*/ 110 h 238"/>
                  <a:gd name="T96" fmla="*/ 58 w 493"/>
                  <a:gd name="T97" fmla="*/ 113 h 238"/>
                  <a:gd name="T98" fmla="*/ 46 w 493"/>
                  <a:gd name="T99" fmla="*/ 114 h 238"/>
                  <a:gd name="T100" fmla="*/ 33 w 493"/>
                  <a:gd name="T101" fmla="*/ 116 h 238"/>
                  <a:gd name="T102" fmla="*/ 19 w 493"/>
                  <a:gd name="T103" fmla="*/ 118 h 238"/>
                  <a:gd name="T104" fmla="*/ 5 w 493"/>
                  <a:gd name="T105" fmla="*/ 119 h 238"/>
                  <a:gd name="T106" fmla="*/ 1 w 493"/>
                  <a:gd name="T107" fmla="*/ 118 h 238"/>
                  <a:gd name="T108" fmla="*/ 0 w 493"/>
                  <a:gd name="T109" fmla="*/ 115 h 238"/>
                  <a:gd name="T110" fmla="*/ 1 w 493"/>
                  <a:gd name="T111" fmla="*/ 112 h 238"/>
                  <a:gd name="T112" fmla="*/ 4 w 493"/>
                  <a:gd name="T113" fmla="*/ 111 h 2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3"/>
                  <a:gd name="T172" fmla="*/ 0 h 238"/>
                  <a:gd name="T173" fmla="*/ 493 w 493"/>
                  <a:gd name="T174" fmla="*/ 238 h 2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3" h="238">
                    <a:moveTo>
                      <a:pt x="8" y="221"/>
                    </a:moveTo>
                    <a:lnTo>
                      <a:pt x="37" y="219"/>
                    </a:lnTo>
                    <a:lnTo>
                      <a:pt x="63" y="216"/>
                    </a:lnTo>
                    <a:lnTo>
                      <a:pt x="88" y="211"/>
                    </a:lnTo>
                    <a:lnTo>
                      <a:pt x="111" y="208"/>
                    </a:lnTo>
                    <a:lnTo>
                      <a:pt x="133" y="202"/>
                    </a:lnTo>
                    <a:lnTo>
                      <a:pt x="155" y="197"/>
                    </a:lnTo>
                    <a:lnTo>
                      <a:pt x="175" y="190"/>
                    </a:lnTo>
                    <a:lnTo>
                      <a:pt x="194" y="185"/>
                    </a:lnTo>
                    <a:lnTo>
                      <a:pt x="213" y="178"/>
                    </a:lnTo>
                    <a:lnTo>
                      <a:pt x="231" y="170"/>
                    </a:lnTo>
                    <a:lnTo>
                      <a:pt x="250" y="163"/>
                    </a:lnTo>
                    <a:lnTo>
                      <a:pt x="267" y="154"/>
                    </a:lnTo>
                    <a:lnTo>
                      <a:pt x="285" y="145"/>
                    </a:lnTo>
                    <a:lnTo>
                      <a:pt x="304" y="136"/>
                    </a:lnTo>
                    <a:lnTo>
                      <a:pt x="322" y="127"/>
                    </a:lnTo>
                    <a:lnTo>
                      <a:pt x="342" y="118"/>
                    </a:lnTo>
                    <a:lnTo>
                      <a:pt x="361" y="103"/>
                    </a:lnTo>
                    <a:lnTo>
                      <a:pt x="380" y="89"/>
                    </a:lnTo>
                    <a:lnTo>
                      <a:pt x="397" y="76"/>
                    </a:lnTo>
                    <a:lnTo>
                      <a:pt x="413" y="63"/>
                    </a:lnTo>
                    <a:lnTo>
                      <a:pt x="428" y="50"/>
                    </a:lnTo>
                    <a:lnTo>
                      <a:pt x="444" y="35"/>
                    </a:lnTo>
                    <a:lnTo>
                      <a:pt x="460" y="20"/>
                    </a:lnTo>
                    <a:lnTo>
                      <a:pt x="478" y="3"/>
                    </a:lnTo>
                    <a:lnTo>
                      <a:pt x="485" y="0"/>
                    </a:lnTo>
                    <a:lnTo>
                      <a:pt x="490" y="3"/>
                    </a:lnTo>
                    <a:lnTo>
                      <a:pt x="493" y="7"/>
                    </a:lnTo>
                    <a:lnTo>
                      <a:pt x="490" y="14"/>
                    </a:lnTo>
                    <a:lnTo>
                      <a:pt x="473" y="31"/>
                    </a:lnTo>
                    <a:lnTo>
                      <a:pt x="456" y="49"/>
                    </a:lnTo>
                    <a:lnTo>
                      <a:pt x="441" y="64"/>
                    </a:lnTo>
                    <a:lnTo>
                      <a:pt x="425" y="79"/>
                    </a:lnTo>
                    <a:lnTo>
                      <a:pt x="410" y="92"/>
                    </a:lnTo>
                    <a:lnTo>
                      <a:pt x="393" y="107"/>
                    </a:lnTo>
                    <a:lnTo>
                      <a:pt x="374" y="122"/>
                    </a:lnTo>
                    <a:lnTo>
                      <a:pt x="354" y="137"/>
                    </a:lnTo>
                    <a:lnTo>
                      <a:pt x="335" y="147"/>
                    </a:lnTo>
                    <a:lnTo>
                      <a:pt x="315" y="157"/>
                    </a:lnTo>
                    <a:lnTo>
                      <a:pt x="296" y="165"/>
                    </a:lnTo>
                    <a:lnTo>
                      <a:pt x="277" y="174"/>
                    </a:lnTo>
                    <a:lnTo>
                      <a:pt x="259" y="182"/>
                    </a:lnTo>
                    <a:lnTo>
                      <a:pt x="240" y="189"/>
                    </a:lnTo>
                    <a:lnTo>
                      <a:pt x="221" y="196"/>
                    </a:lnTo>
                    <a:lnTo>
                      <a:pt x="201" y="203"/>
                    </a:lnTo>
                    <a:lnTo>
                      <a:pt x="182" y="209"/>
                    </a:lnTo>
                    <a:lnTo>
                      <a:pt x="161" y="215"/>
                    </a:lnTo>
                    <a:lnTo>
                      <a:pt x="139" y="220"/>
                    </a:lnTo>
                    <a:lnTo>
                      <a:pt x="116" y="225"/>
                    </a:lnTo>
                    <a:lnTo>
                      <a:pt x="92" y="228"/>
                    </a:lnTo>
                    <a:lnTo>
                      <a:pt x="65" y="232"/>
                    </a:lnTo>
                    <a:lnTo>
                      <a:pt x="38" y="235"/>
                    </a:lnTo>
                    <a:lnTo>
                      <a:pt x="9" y="238"/>
                    </a:lnTo>
                    <a:lnTo>
                      <a:pt x="2" y="235"/>
                    </a:lnTo>
                    <a:lnTo>
                      <a:pt x="0" y="230"/>
                    </a:lnTo>
                    <a:lnTo>
                      <a:pt x="2" y="224"/>
                    </a:lnTo>
                    <a:lnTo>
                      <a:pt x="8" y="221"/>
                    </a:lnTo>
                    <a:close/>
                  </a:path>
                </a:pathLst>
              </a:custGeom>
              <a:solidFill>
                <a:schemeClr val="hlink"/>
              </a:solidFill>
              <a:ln w="9525">
                <a:solidFill>
                  <a:schemeClr val="hlink"/>
                </a:solidFill>
                <a:round/>
                <a:headEnd/>
                <a:tailEnd/>
              </a:ln>
            </p:spPr>
            <p:txBody>
              <a:bodyPr/>
              <a:lstStyle/>
              <a:p>
                <a:endParaRPr lang="en-US"/>
              </a:p>
            </p:txBody>
          </p:sp>
          <p:sp>
            <p:nvSpPr>
              <p:cNvPr id="70704" name="Freeform 49"/>
              <p:cNvSpPr>
                <a:spLocks/>
              </p:cNvSpPr>
              <p:nvPr/>
            </p:nvSpPr>
            <p:spPr bwMode="auto">
              <a:xfrm>
                <a:off x="3489" y="1986"/>
                <a:ext cx="247" cy="119"/>
              </a:xfrm>
              <a:custGeom>
                <a:avLst/>
                <a:gdLst>
                  <a:gd name="T0" fmla="*/ 4 w 493"/>
                  <a:gd name="T1" fmla="*/ 111 h 238"/>
                  <a:gd name="T2" fmla="*/ 19 w 493"/>
                  <a:gd name="T3" fmla="*/ 110 h 238"/>
                  <a:gd name="T4" fmla="*/ 32 w 493"/>
                  <a:gd name="T5" fmla="*/ 108 h 238"/>
                  <a:gd name="T6" fmla="*/ 44 w 493"/>
                  <a:gd name="T7" fmla="*/ 106 h 238"/>
                  <a:gd name="T8" fmla="*/ 56 w 493"/>
                  <a:gd name="T9" fmla="*/ 104 h 238"/>
                  <a:gd name="T10" fmla="*/ 67 w 493"/>
                  <a:gd name="T11" fmla="*/ 101 h 238"/>
                  <a:gd name="T12" fmla="*/ 78 w 493"/>
                  <a:gd name="T13" fmla="*/ 99 h 238"/>
                  <a:gd name="T14" fmla="*/ 88 w 493"/>
                  <a:gd name="T15" fmla="*/ 95 h 238"/>
                  <a:gd name="T16" fmla="*/ 97 w 493"/>
                  <a:gd name="T17" fmla="*/ 93 h 238"/>
                  <a:gd name="T18" fmla="*/ 107 w 493"/>
                  <a:gd name="T19" fmla="*/ 89 h 238"/>
                  <a:gd name="T20" fmla="*/ 116 w 493"/>
                  <a:gd name="T21" fmla="*/ 85 h 238"/>
                  <a:gd name="T22" fmla="*/ 125 w 493"/>
                  <a:gd name="T23" fmla="*/ 82 h 238"/>
                  <a:gd name="T24" fmla="*/ 134 w 493"/>
                  <a:gd name="T25" fmla="*/ 77 h 238"/>
                  <a:gd name="T26" fmla="*/ 143 w 493"/>
                  <a:gd name="T27" fmla="*/ 73 h 238"/>
                  <a:gd name="T28" fmla="*/ 152 w 493"/>
                  <a:gd name="T29" fmla="*/ 68 h 238"/>
                  <a:gd name="T30" fmla="*/ 161 w 493"/>
                  <a:gd name="T31" fmla="*/ 63 h 238"/>
                  <a:gd name="T32" fmla="*/ 171 w 493"/>
                  <a:gd name="T33" fmla="*/ 59 h 238"/>
                  <a:gd name="T34" fmla="*/ 181 w 493"/>
                  <a:gd name="T35" fmla="*/ 52 h 238"/>
                  <a:gd name="T36" fmla="*/ 190 w 493"/>
                  <a:gd name="T37" fmla="*/ 45 h 238"/>
                  <a:gd name="T38" fmla="*/ 199 w 493"/>
                  <a:gd name="T39" fmla="*/ 38 h 238"/>
                  <a:gd name="T40" fmla="*/ 207 w 493"/>
                  <a:gd name="T41" fmla="*/ 31 h 238"/>
                  <a:gd name="T42" fmla="*/ 214 w 493"/>
                  <a:gd name="T43" fmla="*/ 25 h 238"/>
                  <a:gd name="T44" fmla="*/ 222 w 493"/>
                  <a:gd name="T45" fmla="*/ 18 h 238"/>
                  <a:gd name="T46" fmla="*/ 230 w 493"/>
                  <a:gd name="T47" fmla="*/ 10 h 238"/>
                  <a:gd name="T48" fmla="*/ 239 w 493"/>
                  <a:gd name="T49" fmla="*/ 2 h 238"/>
                  <a:gd name="T50" fmla="*/ 243 w 493"/>
                  <a:gd name="T51" fmla="*/ 0 h 238"/>
                  <a:gd name="T52" fmla="*/ 245 w 493"/>
                  <a:gd name="T53" fmla="*/ 2 h 238"/>
                  <a:gd name="T54" fmla="*/ 247 w 493"/>
                  <a:gd name="T55" fmla="*/ 4 h 238"/>
                  <a:gd name="T56" fmla="*/ 245 w 493"/>
                  <a:gd name="T57" fmla="*/ 7 h 238"/>
                  <a:gd name="T58" fmla="*/ 237 w 493"/>
                  <a:gd name="T59" fmla="*/ 15 h 238"/>
                  <a:gd name="T60" fmla="*/ 228 w 493"/>
                  <a:gd name="T61" fmla="*/ 25 h 238"/>
                  <a:gd name="T62" fmla="*/ 221 w 493"/>
                  <a:gd name="T63" fmla="*/ 32 h 238"/>
                  <a:gd name="T64" fmla="*/ 213 w 493"/>
                  <a:gd name="T65" fmla="*/ 40 h 238"/>
                  <a:gd name="T66" fmla="*/ 205 w 493"/>
                  <a:gd name="T67" fmla="*/ 46 h 238"/>
                  <a:gd name="T68" fmla="*/ 197 w 493"/>
                  <a:gd name="T69" fmla="*/ 54 h 238"/>
                  <a:gd name="T70" fmla="*/ 187 w 493"/>
                  <a:gd name="T71" fmla="*/ 61 h 238"/>
                  <a:gd name="T72" fmla="*/ 177 w 493"/>
                  <a:gd name="T73" fmla="*/ 69 h 238"/>
                  <a:gd name="T74" fmla="*/ 168 w 493"/>
                  <a:gd name="T75" fmla="*/ 74 h 238"/>
                  <a:gd name="T76" fmla="*/ 158 w 493"/>
                  <a:gd name="T77" fmla="*/ 79 h 238"/>
                  <a:gd name="T78" fmla="*/ 148 w 493"/>
                  <a:gd name="T79" fmla="*/ 83 h 238"/>
                  <a:gd name="T80" fmla="*/ 139 w 493"/>
                  <a:gd name="T81" fmla="*/ 87 h 238"/>
                  <a:gd name="T82" fmla="*/ 130 w 493"/>
                  <a:gd name="T83" fmla="*/ 91 h 238"/>
                  <a:gd name="T84" fmla="*/ 120 w 493"/>
                  <a:gd name="T85" fmla="*/ 95 h 238"/>
                  <a:gd name="T86" fmla="*/ 111 w 493"/>
                  <a:gd name="T87" fmla="*/ 98 h 238"/>
                  <a:gd name="T88" fmla="*/ 101 w 493"/>
                  <a:gd name="T89" fmla="*/ 102 h 238"/>
                  <a:gd name="T90" fmla="*/ 91 w 493"/>
                  <a:gd name="T91" fmla="*/ 105 h 238"/>
                  <a:gd name="T92" fmla="*/ 81 w 493"/>
                  <a:gd name="T93" fmla="*/ 108 h 238"/>
                  <a:gd name="T94" fmla="*/ 70 w 493"/>
                  <a:gd name="T95" fmla="*/ 110 h 238"/>
                  <a:gd name="T96" fmla="*/ 58 w 493"/>
                  <a:gd name="T97" fmla="*/ 113 h 238"/>
                  <a:gd name="T98" fmla="*/ 46 w 493"/>
                  <a:gd name="T99" fmla="*/ 114 h 238"/>
                  <a:gd name="T100" fmla="*/ 33 w 493"/>
                  <a:gd name="T101" fmla="*/ 116 h 238"/>
                  <a:gd name="T102" fmla="*/ 19 w 493"/>
                  <a:gd name="T103" fmla="*/ 118 h 238"/>
                  <a:gd name="T104" fmla="*/ 5 w 493"/>
                  <a:gd name="T105" fmla="*/ 119 h 238"/>
                  <a:gd name="T106" fmla="*/ 1 w 493"/>
                  <a:gd name="T107" fmla="*/ 118 h 238"/>
                  <a:gd name="T108" fmla="*/ 0 w 493"/>
                  <a:gd name="T109" fmla="*/ 115 h 238"/>
                  <a:gd name="T110" fmla="*/ 1 w 493"/>
                  <a:gd name="T111" fmla="*/ 112 h 238"/>
                  <a:gd name="T112" fmla="*/ 4 w 493"/>
                  <a:gd name="T113" fmla="*/ 111 h 2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3"/>
                  <a:gd name="T172" fmla="*/ 0 h 238"/>
                  <a:gd name="T173" fmla="*/ 493 w 493"/>
                  <a:gd name="T174" fmla="*/ 238 h 2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3" h="238">
                    <a:moveTo>
                      <a:pt x="8" y="221"/>
                    </a:moveTo>
                    <a:lnTo>
                      <a:pt x="37" y="219"/>
                    </a:lnTo>
                    <a:lnTo>
                      <a:pt x="63" y="216"/>
                    </a:lnTo>
                    <a:lnTo>
                      <a:pt x="88" y="211"/>
                    </a:lnTo>
                    <a:lnTo>
                      <a:pt x="111" y="208"/>
                    </a:lnTo>
                    <a:lnTo>
                      <a:pt x="133" y="202"/>
                    </a:lnTo>
                    <a:lnTo>
                      <a:pt x="155" y="197"/>
                    </a:lnTo>
                    <a:lnTo>
                      <a:pt x="175" y="190"/>
                    </a:lnTo>
                    <a:lnTo>
                      <a:pt x="194" y="185"/>
                    </a:lnTo>
                    <a:lnTo>
                      <a:pt x="213" y="178"/>
                    </a:lnTo>
                    <a:lnTo>
                      <a:pt x="231" y="170"/>
                    </a:lnTo>
                    <a:lnTo>
                      <a:pt x="250" y="163"/>
                    </a:lnTo>
                    <a:lnTo>
                      <a:pt x="267" y="154"/>
                    </a:lnTo>
                    <a:lnTo>
                      <a:pt x="285" y="145"/>
                    </a:lnTo>
                    <a:lnTo>
                      <a:pt x="304" y="136"/>
                    </a:lnTo>
                    <a:lnTo>
                      <a:pt x="322" y="127"/>
                    </a:lnTo>
                    <a:lnTo>
                      <a:pt x="342" y="118"/>
                    </a:lnTo>
                    <a:lnTo>
                      <a:pt x="361" y="103"/>
                    </a:lnTo>
                    <a:lnTo>
                      <a:pt x="380" y="89"/>
                    </a:lnTo>
                    <a:lnTo>
                      <a:pt x="397" y="76"/>
                    </a:lnTo>
                    <a:lnTo>
                      <a:pt x="413" y="63"/>
                    </a:lnTo>
                    <a:lnTo>
                      <a:pt x="428" y="50"/>
                    </a:lnTo>
                    <a:lnTo>
                      <a:pt x="444" y="35"/>
                    </a:lnTo>
                    <a:lnTo>
                      <a:pt x="460" y="20"/>
                    </a:lnTo>
                    <a:lnTo>
                      <a:pt x="478" y="3"/>
                    </a:lnTo>
                    <a:lnTo>
                      <a:pt x="485" y="0"/>
                    </a:lnTo>
                    <a:lnTo>
                      <a:pt x="490" y="3"/>
                    </a:lnTo>
                    <a:lnTo>
                      <a:pt x="493" y="7"/>
                    </a:lnTo>
                    <a:lnTo>
                      <a:pt x="490" y="14"/>
                    </a:lnTo>
                    <a:lnTo>
                      <a:pt x="473" y="31"/>
                    </a:lnTo>
                    <a:lnTo>
                      <a:pt x="456" y="49"/>
                    </a:lnTo>
                    <a:lnTo>
                      <a:pt x="441" y="64"/>
                    </a:lnTo>
                    <a:lnTo>
                      <a:pt x="425" y="79"/>
                    </a:lnTo>
                    <a:lnTo>
                      <a:pt x="410" y="92"/>
                    </a:lnTo>
                    <a:lnTo>
                      <a:pt x="393" y="107"/>
                    </a:lnTo>
                    <a:lnTo>
                      <a:pt x="374" y="122"/>
                    </a:lnTo>
                    <a:lnTo>
                      <a:pt x="354" y="137"/>
                    </a:lnTo>
                    <a:lnTo>
                      <a:pt x="335" y="147"/>
                    </a:lnTo>
                    <a:lnTo>
                      <a:pt x="315" y="157"/>
                    </a:lnTo>
                    <a:lnTo>
                      <a:pt x="296" y="165"/>
                    </a:lnTo>
                    <a:lnTo>
                      <a:pt x="277" y="174"/>
                    </a:lnTo>
                    <a:lnTo>
                      <a:pt x="259" y="182"/>
                    </a:lnTo>
                    <a:lnTo>
                      <a:pt x="240" y="189"/>
                    </a:lnTo>
                    <a:lnTo>
                      <a:pt x="221" y="196"/>
                    </a:lnTo>
                    <a:lnTo>
                      <a:pt x="201" y="203"/>
                    </a:lnTo>
                    <a:lnTo>
                      <a:pt x="182" y="209"/>
                    </a:lnTo>
                    <a:lnTo>
                      <a:pt x="161" y="215"/>
                    </a:lnTo>
                    <a:lnTo>
                      <a:pt x="139" y="220"/>
                    </a:lnTo>
                    <a:lnTo>
                      <a:pt x="116" y="225"/>
                    </a:lnTo>
                    <a:lnTo>
                      <a:pt x="92" y="228"/>
                    </a:lnTo>
                    <a:lnTo>
                      <a:pt x="65" y="232"/>
                    </a:lnTo>
                    <a:lnTo>
                      <a:pt x="38" y="235"/>
                    </a:lnTo>
                    <a:lnTo>
                      <a:pt x="9" y="238"/>
                    </a:lnTo>
                    <a:lnTo>
                      <a:pt x="2" y="235"/>
                    </a:lnTo>
                    <a:lnTo>
                      <a:pt x="0" y="230"/>
                    </a:lnTo>
                    <a:lnTo>
                      <a:pt x="2" y="224"/>
                    </a:lnTo>
                    <a:lnTo>
                      <a:pt x="8" y="221"/>
                    </a:lnTo>
                  </a:path>
                </a:pathLst>
              </a:custGeom>
              <a:solidFill>
                <a:schemeClr val="hlink"/>
              </a:solidFill>
              <a:ln w="0">
                <a:solidFill>
                  <a:schemeClr val="hlink"/>
                </a:solidFill>
                <a:prstDash val="solid"/>
                <a:round/>
                <a:headEnd/>
                <a:tailEnd/>
              </a:ln>
            </p:spPr>
            <p:txBody>
              <a:bodyPr/>
              <a:lstStyle/>
              <a:p>
                <a:endParaRPr lang="en-US"/>
              </a:p>
            </p:txBody>
          </p:sp>
          <p:sp>
            <p:nvSpPr>
              <p:cNvPr id="70705" name="Freeform 50"/>
              <p:cNvSpPr>
                <a:spLocks/>
              </p:cNvSpPr>
              <p:nvPr/>
            </p:nvSpPr>
            <p:spPr bwMode="auto">
              <a:xfrm>
                <a:off x="2422" y="2182"/>
                <a:ext cx="38" cy="284"/>
              </a:xfrm>
              <a:custGeom>
                <a:avLst/>
                <a:gdLst>
                  <a:gd name="T0" fmla="*/ 8 w 76"/>
                  <a:gd name="T1" fmla="*/ 2 h 568"/>
                  <a:gd name="T2" fmla="*/ 19 w 76"/>
                  <a:gd name="T3" fmla="*/ 37 h 568"/>
                  <a:gd name="T4" fmla="*/ 28 w 76"/>
                  <a:gd name="T5" fmla="*/ 71 h 568"/>
                  <a:gd name="T6" fmla="*/ 34 w 76"/>
                  <a:gd name="T7" fmla="*/ 105 h 568"/>
                  <a:gd name="T8" fmla="*/ 38 w 76"/>
                  <a:gd name="T9" fmla="*/ 140 h 568"/>
                  <a:gd name="T10" fmla="*/ 38 w 76"/>
                  <a:gd name="T11" fmla="*/ 174 h 568"/>
                  <a:gd name="T12" fmla="*/ 36 w 76"/>
                  <a:gd name="T13" fmla="*/ 208 h 568"/>
                  <a:gd name="T14" fmla="*/ 30 w 76"/>
                  <a:gd name="T15" fmla="*/ 243 h 568"/>
                  <a:gd name="T16" fmla="*/ 20 w 76"/>
                  <a:gd name="T17" fmla="*/ 278 h 568"/>
                  <a:gd name="T18" fmla="*/ 19 w 76"/>
                  <a:gd name="T19" fmla="*/ 282 h 568"/>
                  <a:gd name="T20" fmla="*/ 17 w 76"/>
                  <a:gd name="T21" fmla="*/ 284 h 568"/>
                  <a:gd name="T22" fmla="*/ 13 w 76"/>
                  <a:gd name="T23" fmla="*/ 284 h 568"/>
                  <a:gd name="T24" fmla="*/ 10 w 76"/>
                  <a:gd name="T25" fmla="*/ 284 h 568"/>
                  <a:gd name="T26" fmla="*/ 7 w 76"/>
                  <a:gd name="T27" fmla="*/ 282 h 568"/>
                  <a:gd name="T28" fmla="*/ 5 w 76"/>
                  <a:gd name="T29" fmla="*/ 280 h 568"/>
                  <a:gd name="T30" fmla="*/ 4 w 76"/>
                  <a:gd name="T31" fmla="*/ 277 h 568"/>
                  <a:gd name="T32" fmla="*/ 5 w 76"/>
                  <a:gd name="T33" fmla="*/ 273 h 568"/>
                  <a:gd name="T34" fmla="*/ 14 w 76"/>
                  <a:gd name="T35" fmla="*/ 239 h 568"/>
                  <a:gd name="T36" fmla="*/ 21 w 76"/>
                  <a:gd name="T37" fmla="*/ 205 h 568"/>
                  <a:gd name="T38" fmla="*/ 24 w 76"/>
                  <a:gd name="T39" fmla="*/ 171 h 568"/>
                  <a:gd name="T40" fmla="*/ 25 w 76"/>
                  <a:gd name="T41" fmla="*/ 138 h 568"/>
                  <a:gd name="T42" fmla="*/ 22 w 76"/>
                  <a:gd name="T43" fmla="*/ 105 h 568"/>
                  <a:gd name="T44" fmla="*/ 18 w 76"/>
                  <a:gd name="T45" fmla="*/ 72 h 568"/>
                  <a:gd name="T46" fmla="*/ 10 w 76"/>
                  <a:gd name="T47" fmla="*/ 38 h 568"/>
                  <a:gd name="T48" fmla="*/ 0 w 76"/>
                  <a:gd name="T49" fmla="*/ 5 h 568"/>
                  <a:gd name="T50" fmla="*/ 1 w 76"/>
                  <a:gd name="T51" fmla="*/ 1 h 568"/>
                  <a:gd name="T52" fmla="*/ 3 w 76"/>
                  <a:gd name="T53" fmla="*/ 0 h 568"/>
                  <a:gd name="T54" fmla="*/ 6 w 76"/>
                  <a:gd name="T55" fmla="*/ 0 h 568"/>
                  <a:gd name="T56" fmla="*/ 8 w 76"/>
                  <a:gd name="T57" fmla="*/ 2 h 5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6"/>
                  <a:gd name="T88" fmla="*/ 0 h 568"/>
                  <a:gd name="T89" fmla="*/ 76 w 76"/>
                  <a:gd name="T90" fmla="*/ 568 h 5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6" h="568">
                    <a:moveTo>
                      <a:pt x="16" y="5"/>
                    </a:moveTo>
                    <a:lnTo>
                      <a:pt x="38" y="74"/>
                    </a:lnTo>
                    <a:lnTo>
                      <a:pt x="56" y="143"/>
                    </a:lnTo>
                    <a:lnTo>
                      <a:pt x="68" y="211"/>
                    </a:lnTo>
                    <a:lnTo>
                      <a:pt x="75" y="279"/>
                    </a:lnTo>
                    <a:lnTo>
                      <a:pt x="76" y="348"/>
                    </a:lnTo>
                    <a:lnTo>
                      <a:pt x="72" y="417"/>
                    </a:lnTo>
                    <a:lnTo>
                      <a:pt x="60" y="486"/>
                    </a:lnTo>
                    <a:lnTo>
                      <a:pt x="41" y="556"/>
                    </a:lnTo>
                    <a:lnTo>
                      <a:pt x="37" y="563"/>
                    </a:lnTo>
                    <a:lnTo>
                      <a:pt x="33" y="567"/>
                    </a:lnTo>
                    <a:lnTo>
                      <a:pt x="27" y="568"/>
                    </a:lnTo>
                    <a:lnTo>
                      <a:pt x="20" y="567"/>
                    </a:lnTo>
                    <a:lnTo>
                      <a:pt x="15" y="564"/>
                    </a:lnTo>
                    <a:lnTo>
                      <a:pt x="11" y="560"/>
                    </a:lnTo>
                    <a:lnTo>
                      <a:pt x="8" y="553"/>
                    </a:lnTo>
                    <a:lnTo>
                      <a:pt x="10" y="546"/>
                    </a:lnTo>
                    <a:lnTo>
                      <a:pt x="29" y="478"/>
                    </a:lnTo>
                    <a:lnTo>
                      <a:pt x="42" y="410"/>
                    </a:lnTo>
                    <a:lnTo>
                      <a:pt x="49" y="343"/>
                    </a:lnTo>
                    <a:lnTo>
                      <a:pt x="50" y="276"/>
                    </a:lnTo>
                    <a:lnTo>
                      <a:pt x="45" y="211"/>
                    </a:lnTo>
                    <a:lnTo>
                      <a:pt x="36" y="144"/>
                    </a:lnTo>
                    <a:lnTo>
                      <a:pt x="20" y="77"/>
                    </a:lnTo>
                    <a:lnTo>
                      <a:pt x="0" y="10"/>
                    </a:lnTo>
                    <a:lnTo>
                      <a:pt x="1" y="3"/>
                    </a:lnTo>
                    <a:lnTo>
                      <a:pt x="6" y="0"/>
                    </a:lnTo>
                    <a:lnTo>
                      <a:pt x="12" y="0"/>
                    </a:lnTo>
                    <a:lnTo>
                      <a:pt x="16" y="5"/>
                    </a:lnTo>
                    <a:close/>
                  </a:path>
                </a:pathLst>
              </a:custGeom>
              <a:solidFill>
                <a:schemeClr val="hlink"/>
              </a:solidFill>
              <a:ln w="9525">
                <a:solidFill>
                  <a:schemeClr val="hlink"/>
                </a:solidFill>
                <a:round/>
                <a:headEnd/>
                <a:tailEnd/>
              </a:ln>
            </p:spPr>
            <p:txBody>
              <a:bodyPr/>
              <a:lstStyle/>
              <a:p>
                <a:endParaRPr lang="en-US"/>
              </a:p>
            </p:txBody>
          </p:sp>
          <p:sp>
            <p:nvSpPr>
              <p:cNvPr id="70706" name="Freeform 51"/>
              <p:cNvSpPr>
                <a:spLocks/>
              </p:cNvSpPr>
              <p:nvPr/>
            </p:nvSpPr>
            <p:spPr bwMode="auto">
              <a:xfrm>
                <a:off x="2422" y="2182"/>
                <a:ext cx="38" cy="284"/>
              </a:xfrm>
              <a:custGeom>
                <a:avLst/>
                <a:gdLst>
                  <a:gd name="T0" fmla="*/ 8 w 76"/>
                  <a:gd name="T1" fmla="*/ 2 h 568"/>
                  <a:gd name="T2" fmla="*/ 19 w 76"/>
                  <a:gd name="T3" fmla="*/ 37 h 568"/>
                  <a:gd name="T4" fmla="*/ 28 w 76"/>
                  <a:gd name="T5" fmla="*/ 71 h 568"/>
                  <a:gd name="T6" fmla="*/ 34 w 76"/>
                  <a:gd name="T7" fmla="*/ 105 h 568"/>
                  <a:gd name="T8" fmla="*/ 38 w 76"/>
                  <a:gd name="T9" fmla="*/ 140 h 568"/>
                  <a:gd name="T10" fmla="*/ 38 w 76"/>
                  <a:gd name="T11" fmla="*/ 174 h 568"/>
                  <a:gd name="T12" fmla="*/ 36 w 76"/>
                  <a:gd name="T13" fmla="*/ 208 h 568"/>
                  <a:gd name="T14" fmla="*/ 30 w 76"/>
                  <a:gd name="T15" fmla="*/ 243 h 568"/>
                  <a:gd name="T16" fmla="*/ 20 w 76"/>
                  <a:gd name="T17" fmla="*/ 278 h 568"/>
                  <a:gd name="T18" fmla="*/ 19 w 76"/>
                  <a:gd name="T19" fmla="*/ 282 h 568"/>
                  <a:gd name="T20" fmla="*/ 17 w 76"/>
                  <a:gd name="T21" fmla="*/ 284 h 568"/>
                  <a:gd name="T22" fmla="*/ 13 w 76"/>
                  <a:gd name="T23" fmla="*/ 284 h 568"/>
                  <a:gd name="T24" fmla="*/ 10 w 76"/>
                  <a:gd name="T25" fmla="*/ 284 h 568"/>
                  <a:gd name="T26" fmla="*/ 7 w 76"/>
                  <a:gd name="T27" fmla="*/ 282 h 568"/>
                  <a:gd name="T28" fmla="*/ 5 w 76"/>
                  <a:gd name="T29" fmla="*/ 280 h 568"/>
                  <a:gd name="T30" fmla="*/ 4 w 76"/>
                  <a:gd name="T31" fmla="*/ 277 h 568"/>
                  <a:gd name="T32" fmla="*/ 5 w 76"/>
                  <a:gd name="T33" fmla="*/ 273 h 568"/>
                  <a:gd name="T34" fmla="*/ 14 w 76"/>
                  <a:gd name="T35" fmla="*/ 239 h 568"/>
                  <a:gd name="T36" fmla="*/ 21 w 76"/>
                  <a:gd name="T37" fmla="*/ 205 h 568"/>
                  <a:gd name="T38" fmla="*/ 24 w 76"/>
                  <a:gd name="T39" fmla="*/ 171 h 568"/>
                  <a:gd name="T40" fmla="*/ 25 w 76"/>
                  <a:gd name="T41" fmla="*/ 138 h 568"/>
                  <a:gd name="T42" fmla="*/ 22 w 76"/>
                  <a:gd name="T43" fmla="*/ 105 h 568"/>
                  <a:gd name="T44" fmla="*/ 18 w 76"/>
                  <a:gd name="T45" fmla="*/ 72 h 568"/>
                  <a:gd name="T46" fmla="*/ 10 w 76"/>
                  <a:gd name="T47" fmla="*/ 38 h 568"/>
                  <a:gd name="T48" fmla="*/ 0 w 76"/>
                  <a:gd name="T49" fmla="*/ 5 h 568"/>
                  <a:gd name="T50" fmla="*/ 1 w 76"/>
                  <a:gd name="T51" fmla="*/ 1 h 568"/>
                  <a:gd name="T52" fmla="*/ 3 w 76"/>
                  <a:gd name="T53" fmla="*/ 0 h 568"/>
                  <a:gd name="T54" fmla="*/ 6 w 76"/>
                  <a:gd name="T55" fmla="*/ 0 h 568"/>
                  <a:gd name="T56" fmla="*/ 8 w 76"/>
                  <a:gd name="T57" fmla="*/ 2 h 5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6"/>
                  <a:gd name="T88" fmla="*/ 0 h 568"/>
                  <a:gd name="T89" fmla="*/ 76 w 76"/>
                  <a:gd name="T90" fmla="*/ 568 h 5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6" h="568">
                    <a:moveTo>
                      <a:pt x="16" y="5"/>
                    </a:moveTo>
                    <a:lnTo>
                      <a:pt x="38" y="74"/>
                    </a:lnTo>
                    <a:lnTo>
                      <a:pt x="56" y="143"/>
                    </a:lnTo>
                    <a:lnTo>
                      <a:pt x="68" y="211"/>
                    </a:lnTo>
                    <a:lnTo>
                      <a:pt x="75" y="279"/>
                    </a:lnTo>
                    <a:lnTo>
                      <a:pt x="76" y="348"/>
                    </a:lnTo>
                    <a:lnTo>
                      <a:pt x="72" y="417"/>
                    </a:lnTo>
                    <a:lnTo>
                      <a:pt x="60" y="486"/>
                    </a:lnTo>
                    <a:lnTo>
                      <a:pt x="41" y="556"/>
                    </a:lnTo>
                    <a:lnTo>
                      <a:pt x="37" y="563"/>
                    </a:lnTo>
                    <a:lnTo>
                      <a:pt x="33" y="567"/>
                    </a:lnTo>
                    <a:lnTo>
                      <a:pt x="27" y="568"/>
                    </a:lnTo>
                    <a:lnTo>
                      <a:pt x="20" y="567"/>
                    </a:lnTo>
                    <a:lnTo>
                      <a:pt x="15" y="564"/>
                    </a:lnTo>
                    <a:lnTo>
                      <a:pt x="11" y="560"/>
                    </a:lnTo>
                    <a:lnTo>
                      <a:pt x="8" y="553"/>
                    </a:lnTo>
                    <a:lnTo>
                      <a:pt x="10" y="546"/>
                    </a:lnTo>
                    <a:lnTo>
                      <a:pt x="29" y="478"/>
                    </a:lnTo>
                    <a:lnTo>
                      <a:pt x="42" y="410"/>
                    </a:lnTo>
                    <a:lnTo>
                      <a:pt x="49" y="343"/>
                    </a:lnTo>
                    <a:lnTo>
                      <a:pt x="50" y="276"/>
                    </a:lnTo>
                    <a:lnTo>
                      <a:pt x="45" y="211"/>
                    </a:lnTo>
                    <a:lnTo>
                      <a:pt x="36" y="144"/>
                    </a:lnTo>
                    <a:lnTo>
                      <a:pt x="20" y="77"/>
                    </a:lnTo>
                    <a:lnTo>
                      <a:pt x="0" y="10"/>
                    </a:lnTo>
                    <a:lnTo>
                      <a:pt x="1" y="3"/>
                    </a:lnTo>
                    <a:lnTo>
                      <a:pt x="6" y="0"/>
                    </a:lnTo>
                    <a:lnTo>
                      <a:pt x="12" y="0"/>
                    </a:lnTo>
                    <a:lnTo>
                      <a:pt x="16" y="5"/>
                    </a:lnTo>
                  </a:path>
                </a:pathLst>
              </a:custGeom>
              <a:solidFill>
                <a:schemeClr val="hlink"/>
              </a:solidFill>
              <a:ln w="0">
                <a:solidFill>
                  <a:schemeClr val="hlink"/>
                </a:solidFill>
                <a:prstDash val="solid"/>
                <a:round/>
                <a:headEnd/>
                <a:tailEnd/>
              </a:ln>
            </p:spPr>
            <p:txBody>
              <a:bodyPr/>
              <a:lstStyle/>
              <a:p>
                <a:endParaRPr lang="en-US"/>
              </a:p>
            </p:txBody>
          </p:sp>
          <p:sp>
            <p:nvSpPr>
              <p:cNvPr id="70707" name="Freeform 52"/>
              <p:cNvSpPr>
                <a:spLocks/>
              </p:cNvSpPr>
              <p:nvPr/>
            </p:nvSpPr>
            <p:spPr bwMode="auto">
              <a:xfrm>
                <a:off x="2481" y="1647"/>
                <a:ext cx="237" cy="339"/>
              </a:xfrm>
              <a:custGeom>
                <a:avLst/>
                <a:gdLst>
                  <a:gd name="T0" fmla="*/ 0 w 474"/>
                  <a:gd name="T1" fmla="*/ 334 h 678"/>
                  <a:gd name="T2" fmla="*/ 5 w 474"/>
                  <a:gd name="T3" fmla="*/ 312 h 678"/>
                  <a:gd name="T4" fmla="*/ 12 w 474"/>
                  <a:gd name="T5" fmla="*/ 291 h 678"/>
                  <a:gd name="T6" fmla="*/ 20 w 474"/>
                  <a:gd name="T7" fmla="*/ 273 h 678"/>
                  <a:gd name="T8" fmla="*/ 30 w 474"/>
                  <a:gd name="T9" fmla="*/ 255 h 678"/>
                  <a:gd name="T10" fmla="*/ 42 w 474"/>
                  <a:gd name="T11" fmla="*/ 240 h 678"/>
                  <a:gd name="T12" fmla="*/ 54 w 474"/>
                  <a:gd name="T13" fmla="*/ 225 h 678"/>
                  <a:gd name="T14" fmla="*/ 67 w 474"/>
                  <a:gd name="T15" fmla="*/ 212 h 678"/>
                  <a:gd name="T16" fmla="*/ 81 w 474"/>
                  <a:gd name="T17" fmla="*/ 200 h 678"/>
                  <a:gd name="T18" fmla="*/ 95 w 474"/>
                  <a:gd name="T19" fmla="*/ 187 h 678"/>
                  <a:gd name="T20" fmla="*/ 110 w 474"/>
                  <a:gd name="T21" fmla="*/ 174 h 678"/>
                  <a:gd name="T22" fmla="*/ 124 w 474"/>
                  <a:gd name="T23" fmla="*/ 162 h 678"/>
                  <a:gd name="T24" fmla="*/ 139 w 474"/>
                  <a:gd name="T25" fmla="*/ 149 h 678"/>
                  <a:gd name="T26" fmla="*/ 153 w 474"/>
                  <a:gd name="T27" fmla="*/ 134 h 678"/>
                  <a:gd name="T28" fmla="*/ 167 w 474"/>
                  <a:gd name="T29" fmla="*/ 119 h 678"/>
                  <a:gd name="T30" fmla="*/ 180 w 474"/>
                  <a:gd name="T31" fmla="*/ 102 h 678"/>
                  <a:gd name="T32" fmla="*/ 191 w 474"/>
                  <a:gd name="T33" fmla="*/ 85 h 678"/>
                  <a:gd name="T34" fmla="*/ 197 w 474"/>
                  <a:gd name="T35" fmla="*/ 74 h 678"/>
                  <a:gd name="T36" fmla="*/ 202 w 474"/>
                  <a:gd name="T37" fmla="*/ 64 h 678"/>
                  <a:gd name="T38" fmla="*/ 207 w 474"/>
                  <a:gd name="T39" fmla="*/ 54 h 678"/>
                  <a:gd name="T40" fmla="*/ 212 w 474"/>
                  <a:gd name="T41" fmla="*/ 45 h 678"/>
                  <a:gd name="T42" fmla="*/ 216 w 474"/>
                  <a:gd name="T43" fmla="*/ 36 h 678"/>
                  <a:gd name="T44" fmla="*/ 221 w 474"/>
                  <a:gd name="T45" fmla="*/ 26 h 678"/>
                  <a:gd name="T46" fmla="*/ 225 w 474"/>
                  <a:gd name="T47" fmla="*/ 15 h 678"/>
                  <a:gd name="T48" fmla="*/ 229 w 474"/>
                  <a:gd name="T49" fmla="*/ 3 h 678"/>
                  <a:gd name="T50" fmla="*/ 232 w 474"/>
                  <a:gd name="T51" fmla="*/ 0 h 678"/>
                  <a:gd name="T52" fmla="*/ 235 w 474"/>
                  <a:gd name="T53" fmla="*/ 0 h 678"/>
                  <a:gd name="T54" fmla="*/ 237 w 474"/>
                  <a:gd name="T55" fmla="*/ 1 h 678"/>
                  <a:gd name="T56" fmla="*/ 237 w 474"/>
                  <a:gd name="T57" fmla="*/ 5 h 678"/>
                  <a:gd name="T58" fmla="*/ 233 w 474"/>
                  <a:gd name="T59" fmla="*/ 18 h 678"/>
                  <a:gd name="T60" fmla="*/ 230 w 474"/>
                  <a:gd name="T61" fmla="*/ 30 h 678"/>
                  <a:gd name="T62" fmla="*/ 227 w 474"/>
                  <a:gd name="T63" fmla="*/ 41 h 678"/>
                  <a:gd name="T64" fmla="*/ 224 w 474"/>
                  <a:gd name="T65" fmla="*/ 50 h 678"/>
                  <a:gd name="T66" fmla="*/ 221 w 474"/>
                  <a:gd name="T67" fmla="*/ 61 h 678"/>
                  <a:gd name="T68" fmla="*/ 217 w 474"/>
                  <a:gd name="T69" fmla="*/ 72 h 678"/>
                  <a:gd name="T70" fmla="*/ 212 w 474"/>
                  <a:gd name="T71" fmla="*/ 82 h 678"/>
                  <a:gd name="T72" fmla="*/ 207 w 474"/>
                  <a:gd name="T73" fmla="*/ 92 h 678"/>
                  <a:gd name="T74" fmla="*/ 195 w 474"/>
                  <a:gd name="T75" fmla="*/ 111 h 678"/>
                  <a:gd name="T76" fmla="*/ 182 w 474"/>
                  <a:gd name="T77" fmla="*/ 127 h 678"/>
                  <a:gd name="T78" fmla="*/ 168 w 474"/>
                  <a:gd name="T79" fmla="*/ 142 h 678"/>
                  <a:gd name="T80" fmla="*/ 153 w 474"/>
                  <a:gd name="T81" fmla="*/ 156 h 678"/>
                  <a:gd name="T82" fmla="*/ 138 w 474"/>
                  <a:gd name="T83" fmla="*/ 169 h 678"/>
                  <a:gd name="T84" fmla="*/ 123 w 474"/>
                  <a:gd name="T85" fmla="*/ 181 h 678"/>
                  <a:gd name="T86" fmla="*/ 108 w 474"/>
                  <a:gd name="T87" fmla="*/ 193 h 678"/>
                  <a:gd name="T88" fmla="*/ 93 w 474"/>
                  <a:gd name="T89" fmla="*/ 205 h 678"/>
                  <a:gd name="T90" fmla="*/ 79 w 474"/>
                  <a:gd name="T91" fmla="*/ 217 h 678"/>
                  <a:gd name="T92" fmla="*/ 65 w 474"/>
                  <a:gd name="T93" fmla="*/ 230 h 678"/>
                  <a:gd name="T94" fmla="*/ 51 w 474"/>
                  <a:gd name="T95" fmla="*/ 243 h 678"/>
                  <a:gd name="T96" fmla="*/ 40 w 474"/>
                  <a:gd name="T97" fmla="*/ 259 h 678"/>
                  <a:gd name="T98" fmla="*/ 30 w 474"/>
                  <a:gd name="T99" fmla="*/ 275 h 678"/>
                  <a:gd name="T100" fmla="*/ 20 w 474"/>
                  <a:gd name="T101" fmla="*/ 293 h 678"/>
                  <a:gd name="T102" fmla="*/ 13 w 474"/>
                  <a:gd name="T103" fmla="*/ 314 h 678"/>
                  <a:gd name="T104" fmla="*/ 8 w 474"/>
                  <a:gd name="T105" fmla="*/ 336 h 678"/>
                  <a:gd name="T106" fmla="*/ 7 w 474"/>
                  <a:gd name="T107" fmla="*/ 339 h 678"/>
                  <a:gd name="T108" fmla="*/ 4 w 474"/>
                  <a:gd name="T109" fmla="*/ 339 h 678"/>
                  <a:gd name="T110" fmla="*/ 1 w 474"/>
                  <a:gd name="T111" fmla="*/ 338 h 678"/>
                  <a:gd name="T112" fmla="*/ 0 w 474"/>
                  <a:gd name="T113" fmla="*/ 334 h 6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4"/>
                  <a:gd name="T172" fmla="*/ 0 h 678"/>
                  <a:gd name="T173" fmla="*/ 474 w 474"/>
                  <a:gd name="T174" fmla="*/ 678 h 6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4" h="678">
                    <a:moveTo>
                      <a:pt x="0" y="668"/>
                    </a:moveTo>
                    <a:lnTo>
                      <a:pt x="10" y="623"/>
                    </a:lnTo>
                    <a:lnTo>
                      <a:pt x="23" y="582"/>
                    </a:lnTo>
                    <a:lnTo>
                      <a:pt x="40" y="545"/>
                    </a:lnTo>
                    <a:lnTo>
                      <a:pt x="60" y="511"/>
                    </a:lnTo>
                    <a:lnTo>
                      <a:pt x="83" y="480"/>
                    </a:lnTo>
                    <a:lnTo>
                      <a:pt x="107" y="451"/>
                    </a:lnTo>
                    <a:lnTo>
                      <a:pt x="134" y="425"/>
                    </a:lnTo>
                    <a:lnTo>
                      <a:pt x="162" y="400"/>
                    </a:lnTo>
                    <a:lnTo>
                      <a:pt x="190" y="374"/>
                    </a:lnTo>
                    <a:lnTo>
                      <a:pt x="220" y="349"/>
                    </a:lnTo>
                    <a:lnTo>
                      <a:pt x="249" y="324"/>
                    </a:lnTo>
                    <a:lnTo>
                      <a:pt x="278" y="297"/>
                    </a:lnTo>
                    <a:lnTo>
                      <a:pt x="306" y="268"/>
                    </a:lnTo>
                    <a:lnTo>
                      <a:pt x="333" y="238"/>
                    </a:lnTo>
                    <a:lnTo>
                      <a:pt x="359" y="205"/>
                    </a:lnTo>
                    <a:lnTo>
                      <a:pt x="382" y="169"/>
                    </a:lnTo>
                    <a:lnTo>
                      <a:pt x="394" y="147"/>
                    </a:lnTo>
                    <a:lnTo>
                      <a:pt x="404" y="128"/>
                    </a:lnTo>
                    <a:lnTo>
                      <a:pt x="413" y="108"/>
                    </a:lnTo>
                    <a:lnTo>
                      <a:pt x="423" y="90"/>
                    </a:lnTo>
                    <a:lnTo>
                      <a:pt x="432" y="71"/>
                    </a:lnTo>
                    <a:lnTo>
                      <a:pt x="441" y="52"/>
                    </a:lnTo>
                    <a:lnTo>
                      <a:pt x="450" y="30"/>
                    </a:lnTo>
                    <a:lnTo>
                      <a:pt x="458" y="5"/>
                    </a:lnTo>
                    <a:lnTo>
                      <a:pt x="463" y="0"/>
                    </a:lnTo>
                    <a:lnTo>
                      <a:pt x="469" y="0"/>
                    </a:lnTo>
                    <a:lnTo>
                      <a:pt x="474" y="3"/>
                    </a:lnTo>
                    <a:lnTo>
                      <a:pt x="474" y="10"/>
                    </a:lnTo>
                    <a:lnTo>
                      <a:pt x="466" y="36"/>
                    </a:lnTo>
                    <a:lnTo>
                      <a:pt x="460" y="60"/>
                    </a:lnTo>
                    <a:lnTo>
                      <a:pt x="453" y="82"/>
                    </a:lnTo>
                    <a:lnTo>
                      <a:pt x="447" y="101"/>
                    </a:lnTo>
                    <a:lnTo>
                      <a:pt x="441" y="122"/>
                    </a:lnTo>
                    <a:lnTo>
                      <a:pt x="433" y="143"/>
                    </a:lnTo>
                    <a:lnTo>
                      <a:pt x="424" y="164"/>
                    </a:lnTo>
                    <a:lnTo>
                      <a:pt x="413" y="185"/>
                    </a:lnTo>
                    <a:lnTo>
                      <a:pt x="389" y="222"/>
                    </a:lnTo>
                    <a:lnTo>
                      <a:pt x="364" y="255"/>
                    </a:lnTo>
                    <a:lnTo>
                      <a:pt x="336" y="284"/>
                    </a:lnTo>
                    <a:lnTo>
                      <a:pt x="306" y="311"/>
                    </a:lnTo>
                    <a:lnTo>
                      <a:pt x="276" y="337"/>
                    </a:lnTo>
                    <a:lnTo>
                      <a:pt x="246" y="362"/>
                    </a:lnTo>
                    <a:lnTo>
                      <a:pt x="215" y="386"/>
                    </a:lnTo>
                    <a:lnTo>
                      <a:pt x="185" y="410"/>
                    </a:lnTo>
                    <a:lnTo>
                      <a:pt x="157" y="434"/>
                    </a:lnTo>
                    <a:lnTo>
                      <a:pt x="129" y="460"/>
                    </a:lnTo>
                    <a:lnTo>
                      <a:pt x="102" y="487"/>
                    </a:lnTo>
                    <a:lnTo>
                      <a:pt x="79" y="517"/>
                    </a:lnTo>
                    <a:lnTo>
                      <a:pt x="59" y="550"/>
                    </a:lnTo>
                    <a:lnTo>
                      <a:pt x="40" y="586"/>
                    </a:lnTo>
                    <a:lnTo>
                      <a:pt x="26" y="627"/>
                    </a:lnTo>
                    <a:lnTo>
                      <a:pt x="16" y="671"/>
                    </a:lnTo>
                    <a:lnTo>
                      <a:pt x="13" y="677"/>
                    </a:lnTo>
                    <a:lnTo>
                      <a:pt x="7" y="678"/>
                    </a:lnTo>
                    <a:lnTo>
                      <a:pt x="1" y="675"/>
                    </a:lnTo>
                    <a:lnTo>
                      <a:pt x="0" y="668"/>
                    </a:lnTo>
                    <a:close/>
                  </a:path>
                </a:pathLst>
              </a:custGeom>
              <a:solidFill>
                <a:schemeClr val="hlink"/>
              </a:solidFill>
              <a:ln w="9525">
                <a:solidFill>
                  <a:schemeClr val="hlink"/>
                </a:solidFill>
                <a:round/>
                <a:headEnd/>
                <a:tailEnd/>
              </a:ln>
            </p:spPr>
            <p:txBody>
              <a:bodyPr/>
              <a:lstStyle/>
              <a:p>
                <a:endParaRPr lang="en-US"/>
              </a:p>
            </p:txBody>
          </p:sp>
          <p:sp>
            <p:nvSpPr>
              <p:cNvPr id="70708" name="Freeform 53"/>
              <p:cNvSpPr>
                <a:spLocks/>
              </p:cNvSpPr>
              <p:nvPr/>
            </p:nvSpPr>
            <p:spPr bwMode="auto">
              <a:xfrm>
                <a:off x="2481" y="1647"/>
                <a:ext cx="237" cy="339"/>
              </a:xfrm>
              <a:custGeom>
                <a:avLst/>
                <a:gdLst>
                  <a:gd name="T0" fmla="*/ 0 w 474"/>
                  <a:gd name="T1" fmla="*/ 334 h 678"/>
                  <a:gd name="T2" fmla="*/ 5 w 474"/>
                  <a:gd name="T3" fmla="*/ 312 h 678"/>
                  <a:gd name="T4" fmla="*/ 12 w 474"/>
                  <a:gd name="T5" fmla="*/ 291 h 678"/>
                  <a:gd name="T6" fmla="*/ 20 w 474"/>
                  <a:gd name="T7" fmla="*/ 273 h 678"/>
                  <a:gd name="T8" fmla="*/ 30 w 474"/>
                  <a:gd name="T9" fmla="*/ 255 h 678"/>
                  <a:gd name="T10" fmla="*/ 42 w 474"/>
                  <a:gd name="T11" fmla="*/ 240 h 678"/>
                  <a:gd name="T12" fmla="*/ 54 w 474"/>
                  <a:gd name="T13" fmla="*/ 225 h 678"/>
                  <a:gd name="T14" fmla="*/ 67 w 474"/>
                  <a:gd name="T15" fmla="*/ 212 h 678"/>
                  <a:gd name="T16" fmla="*/ 81 w 474"/>
                  <a:gd name="T17" fmla="*/ 200 h 678"/>
                  <a:gd name="T18" fmla="*/ 95 w 474"/>
                  <a:gd name="T19" fmla="*/ 187 h 678"/>
                  <a:gd name="T20" fmla="*/ 110 w 474"/>
                  <a:gd name="T21" fmla="*/ 174 h 678"/>
                  <a:gd name="T22" fmla="*/ 124 w 474"/>
                  <a:gd name="T23" fmla="*/ 162 h 678"/>
                  <a:gd name="T24" fmla="*/ 139 w 474"/>
                  <a:gd name="T25" fmla="*/ 149 h 678"/>
                  <a:gd name="T26" fmla="*/ 153 w 474"/>
                  <a:gd name="T27" fmla="*/ 134 h 678"/>
                  <a:gd name="T28" fmla="*/ 167 w 474"/>
                  <a:gd name="T29" fmla="*/ 119 h 678"/>
                  <a:gd name="T30" fmla="*/ 180 w 474"/>
                  <a:gd name="T31" fmla="*/ 102 h 678"/>
                  <a:gd name="T32" fmla="*/ 191 w 474"/>
                  <a:gd name="T33" fmla="*/ 85 h 678"/>
                  <a:gd name="T34" fmla="*/ 197 w 474"/>
                  <a:gd name="T35" fmla="*/ 74 h 678"/>
                  <a:gd name="T36" fmla="*/ 202 w 474"/>
                  <a:gd name="T37" fmla="*/ 64 h 678"/>
                  <a:gd name="T38" fmla="*/ 207 w 474"/>
                  <a:gd name="T39" fmla="*/ 54 h 678"/>
                  <a:gd name="T40" fmla="*/ 212 w 474"/>
                  <a:gd name="T41" fmla="*/ 45 h 678"/>
                  <a:gd name="T42" fmla="*/ 216 w 474"/>
                  <a:gd name="T43" fmla="*/ 36 h 678"/>
                  <a:gd name="T44" fmla="*/ 221 w 474"/>
                  <a:gd name="T45" fmla="*/ 26 h 678"/>
                  <a:gd name="T46" fmla="*/ 225 w 474"/>
                  <a:gd name="T47" fmla="*/ 15 h 678"/>
                  <a:gd name="T48" fmla="*/ 229 w 474"/>
                  <a:gd name="T49" fmla="*/ 3 h 678"/>
                  <a:gd name="T50" fmla="*/ 232 w 474"/>
                  <a:gd name="T51" fmla="*/ 0 h 678"/>
                  <a:gd name="T52" fmla="*/ 235 w 474"/>
                  <a:gd name="T53" fmla="*/ 0 h 678"/>
                  <a:gd name="T54" fmla="*/ 237 w 474"/>
                  <a:gd name="T55" fmla="*/ 1 h 678"/>
                  <a:gd name="T56" fmla="*/ 237 w 474"/>
                  <a:gd name="T57" fmla="*/ 5 h 678"/>
                  <a:gd name="T58" fmla="*/ 233 w 474"/>
                  <a:gd name="T59" fmla="*/ 18 h 678"/>
                  <a:gd name="T60" fmla="*/ 230 w 474"/>
                  <a:gd name="T61" fmla="*/ 30 h 678"/>
                  <a:gd name="T62" fmla="*/ 227 w 474"/>
                  <a:gd name="T63" fmla="*/ 41 h 678"/>
                  <a:gd name="T64" fmla="*/ 224 w 474"/>
                  <a:gd name="T65" fmla="*/ 50 h 678"/>
                  <a:gd name="T66" fmla="*/ 221 w 474"/>
                  <a:gd name="T67" fmla="*/ 61 h 678"/>
                  <a:gd name="T68" fmla="*/ 217 w 474"/>
                  <a:gd name="T69" fmla="*/ 72 h 678"/>
                  <a:gd name="T70" fmla="*/ 212 w 474"/>
                  <a:gd name="T71" fmla="*/ 82 h 678"/>
                  <a:gd name="T72" fmla="*/ 207 w 474"/>
                  <a:gd name="T73" fmla="*/ 92 h 678"/>
                  <a:gd name="T74" fmla="*/ 195 w 474"/>
                  <a:gd name="T75" fmla="*/ 111 h 678"/>
                  <a:gd name="T76" fmla="*/ 182 w 474"/>
                  <a:gd name="T77" fmla="*/ 127 h 678"/>
                  <a:gd name="T78" fmla="*/ 168 w 474"/>
                  <a:gd name="T79" fmla="*/ 142 h 678"/>
                  <a:gd name="T80" fmla="*/ 153 w 474"/>
                  <a:gd name="T81" fmla="*/ 156 h 678"/>
                  <a:gd name="T82" fmla="*/ 138 w 474"/>
                  <a:gd name="T83" fmla="*/ 169 h 678"/>
                  <a:gd name="T84" fmla="*/ 123 w 474"/>
                  <a:gd name="T85" fmla="*/ 181 h 678"/>
                  <a:gd name="T86" fmla="*/ 108 w 474"/>
                  <a:gd name="T87" fmla="*/ 193 h 678"/>
                  <a:gd name="T88" fmla="*/ 93 w 474"/>
                  <a:gd name="T89" fmla="*/ 205 h 678"/>
                  <a:gd name="T90" fmla="*/ 79 w 474"/>
                  <a:gd name="T91" fmla="*/ 217 h 678"/>
                  <a:gd name="T92" fmla="*/ 65 w 474"/>
                  <a:gd name="T93" fmla="*/ 230 h 678"/>
                  <a:gd name="T94" fmla="*/ 51 w 474"/>
                  <a:gd name="T95" fmla="*/ 243 h 678"/>
                  <a:gd name="T96" fmla="*/ 40 w 474"/>
                  <a:gd name="T97" fmla="*/ 259 h 678"/>
                  <a:gd name="T98" fmla="*/ 30 w 474"/>
                  <a:gd name="T99" fmla="*/ 275 h 678"/>
                  <a:gd name="T100" fmla="*/ 20 w 474"/>
                  <a:gd name="T101" fmla="*/ 293 h 678"/>
                  <a:gd name="T102" fmla="*/ 13 w 474"/>
                  <a:gd name="T103" fmla="*/ 314 h 678"/>
                  <a:gd name="T104" fmla="*/ 8 w 474"/>
                  <a:gd name="T105" fmla="*/ 336 h 678"/>
                  <a:gd name="T106" fmla="*/ 7 w 474"/>
                  <a:gd name="T107" fmla="*/ 339 h 678"/>
                  <a:gd name="T108" fmla="*/ 4 w 474"/>
                  <a:gd name="T109" fmla="*/ 339 h 678"/>
                  <a:gd name="T110" fmla="*/ 1 w 474"/>
                  <a:gd name="T111" fmla="*/ 338 h 678"/>
                  <a:gd name="T112" fmla="*/ 0 w 474"/>
                  <a:gd name="T113" fmla="*/ 334 h 6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4"/>
                  <a:gd name="T172" fmla="*/ 0 h 678"/>
                  <a:gd name="T173" fmla="*/ 474 w 474"/>
                  <a:gd name="T174" fmla="*/ 678 h 6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4" h="678">
                    <a:moveTo>
                      <a:pt x="0" y="668"/>
                    </a:moveTo>
                    <a:lnTo>
                      <a:pt x="10" y="623"/>
                    </a:lnTo>
                    <a:lnTo>
                      <a:pt x="23" y="582"/>
                    </a:lnTo>
                    <a:lnTo>
                      <a:pt x="40" y="545"/>
                    </a:lnTo>
                    <a:lnTo>
                      <a:pt x="60" y="511"/>
                    </a:lnTo>
                    <a:lnTo>
                      <a:pt x="83" y="480"/>
                    </a:lnTo>
                    <a:lnTo>
                      <a:pt x="107" y="451"/>
                    </a:lnTo>
                    <a:lnTo>
                      <a:pt x="134" y="425"/>
                    </a:lnTo>
                    <a:lnTo>
                      <a:pt x="162" y="400"/>
                    </a:lnTo>
                    <a:lnTo>
                      <a:pt x="190" y="374"/>
                    </a:lnTo>
                    <a:lnTo>
                      <a:pt x="220" y="349"/>
                    </a:lnTo>
                    <a:lnTo>
                      <a:pt x="249" y="324"/>
                    </a:lnTo>
                    <a:lnTo>
                      <a:pt x="278" y="297"/>
                    </a:lnTo>
                    <a:lnTo>
                      <a:pt x="306" y="268"/>
                    </a:lnTo>
                    <a:lnTo>
                      <a:pt x="333" y="238"/>
                    </a:lnTo>
                    <a:lnTo>
                      <a:pt x="359" y="205"/>
                    </a:lnTo>
                    <a:lnTo>
                      <a:pt x="382" y="169"/>
                    </a:lnTo>
                    <a:lnTo>
                      <a:pt x="394" y="147"/>
                    </a:lnTo>
                    <a:lnTo>
                      <a:pt x="404" y="128"/>
                    </a:lnTo>
                    <a:lnTo>
                      <a:pt x="413" y="108"/>
                    </a:lnTo>
                    <a:lnTo>
                      <a:pt x="423" y="90"/>
                    </a:lnTo>
                    <a:lnTo>
                      <a:pt x="432" y="71"/>
                    </a:lnTo>
                    <a:lnTo>
                      <a:pt x="441" y="52"/>
                    </a:lnTo>
                    <a:lnTo>
                      <a:pt x="450" y="30"/>
                    </a:lnTo>
                    <a:lnTo>
                      <a:pt x="458" y="5"/>
                    </a:lnTo>
                    <a:lnTo>
                      <a:pt x="463" y="0"/>
                    </a:lnTo>
                    <a:lnTo>
                      <a:pt x="469" y="0"/>
                    </a:lnTo>
                    <a:lnTo>
                      <a:pt x="474" y="3"/>
                    </a:lnTo>
                    <a:lnTo>
                      <a:pt x="474" y="10"/>
                    </a:lnTo>
                    <a:lnTo>
                      <a:pt x="466" y="36"/>
                    </a:lnTo>
                    <a:lnTo>
                      <a:pt x="460" y="60"/>
                    </a:lnTo>
                    <a:lnTo>
                      <a:pt x="453" y="82"/>
                    </a:lnTo>
                    <a:lnTo>
                      <a:pt x="447" y="101"/>
                    </a:lnTo>
                    <a:lnTo>
                      <a:pt x="441" y="122"/>
                    </a:lnTo>
                    <a:lnTo>
                      <a:pt x="433" y="143"/>
                    </a:lnTo>
                    <a:lnTo>
                      <a:pt x="424" y="164"/>
                    </a:lnTo>
                    <a:lnTo>
                      <a:pt x="413" y="185"/>
                    </a:lnTo>
                    <a:lnTo>
                      <a:pt x="389" y="222"/>
                    </a:lnTo>
                    <a:lnTo>
                      <a:pt x="364" y="255"/>
                    </a:lnTo>
                    <a:lnTo>
                      <a:pt x="336" y="284"/>
                    </a:lnTo>
                    <a:lnTo>
                      <a:pt x="306" y="311"/>
                    </a:lnTo>
                    <a:lnTo>
                      <a:pt x="276" y="337"/>
                    </a:lnTo>
                    <a:lnTo>
                      <a:pt x="246" y="362"/>
                    </a:lnTo>
                    <a:lnTo>
                      <a:pt x="215" y="386"/>
                    </a:lnTo>
                    <a:lnTo>
                      <a:pt x="185" y="410"/>
                    </a:lnTo>
                    <a:lnTo>
                      <a:pt x="157" y="434"/>
                    </a:lnTo>
                    <a:lnTo>
                      <a:pt x="129" y="460"/>
                    </a:lnTo>
                    <a:lnTo>
                      <a:pt x="102" y="487"/>
                    </a:lnTo>
                    <a:lnTo>
                      <a:pt x="79" y="517"/>
                    </a:lnTo>
                    <a:lnTo>
                      <a:pt x="59" y="550"/>
                    </a:lnTo>
                    <a:lnTo>
                      <a:pt x="40" y="586"/>
                    </a:lnTo>
                    <a:lnTo>
                      <a:pt x="26" y="627"/>
                    </a:lnTo>
                    <a:lnTo>
                      <a:pt x="16" y="671"/>
                    </a:lnTo>
                    <a:lnTo>
                      <a:pt x="13" y="677"/>
                    </a:lnTo>
                    <a:lnTo>
                      <a:pt x="7" y="678"/>
                    </a:lnTo>
                    <a:lnTo>
                      <a:pt x="1" y="675"/>
                    </a:lnTo>
                    <a:lnTo>
                      <a:pt x="0" y="668"/>
                    </a:lnTo>
                  </a:path>
                </a:pathLst>
              </a:custGeom>
              <a:solidFill>
                <a:schemeClr val="hlink"/>
              </a:solidFill>
              <a:ln w="0">
                <a:solidFill>
                  <a:schemeClr val="hlink"/>
                </a:solidFill>
                <a:prstDash val="solid"/>
                <a:round/>
                <a:headEnd/>
                <a:tailEnd/>
              </a:ln>
            </p:spPr>
            <p:txBody>
              <a:bodyPr/>
              <a:lstStyle/>
              <a:p>
                <a:endParaRPr lang="en-US"/>
              </a:p>
            </p:txBody>
          </p:sp>
        </p:grpSp>
      </p:grpSp>
      <p:sp>
        <p:nvSpPr>
          <p:cNvPr id="70662" name="Rectangle 56"/>
          <p:cNvSpPr>
            <a:spLocks noChangeArrowheads="1"/>
          </p:cNvSpPr>
          <p:nvPr/>
        </p:nvSpPr>
        <p:spPr bwMode="auto">
          <a:xfrm>
            <a:off x="609600" y="381000"/>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3600" b="1">
              <a:solidFill>
                <a:schemeClr val="tx2"/>
              </a:solidFill>
              <a:latin typeface="Kristen ITC" pitchFamily="66" charset="0"/>
            </a:endParaRPr>
          </a:p>
        </p:txBody>
      </p:sp>
    </p:spTree>
    <p:extLst>
      <p:ext uri="{BB962C8B-B14F-4D97-AF65-F5344CB8AC3E}">
        <p14:creationId xmlns:p14="http://schemas.microsoft.com/office/powerpoint/2010/main" val="1922508794"/>
      </p:ext>
    </p:extLst>
  </p:cSld>
  <p:clrMapOvr>
    <a:masterClrMapping/>
  </p:clrMapOvr>
  <p:transition>
    <p:zoom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C05E963-C177-48C0-B356-35ECEC89136B}" type="slidenum">
              <a:rPr lang="en-US" altLang="en-US" sz="1400" smtClean="0"/>
              <a:pPr/>
              <a:t>34</a:t>
            </a:fld>
            <a:endParaRPr lang="en-US" altLang="en-US" sz="1400" smtClean="0"/>
          </a:p>
        </p:txBody>
      </p:sp>
      <p:sp>
        <p:nvSpPr>
          <p:cNvPr id="201730" name="Rectangle 2"/>
          <p:cNvSpPr>
            <a:spLocks noChangeArrowheads="1"/>
          </p:cNvSpPr>
          <p:nvPr/>
        </p:nvSpPr>
        <p:spPr bwMode="auto">
          <a:xfrm>
            <a:off x="685800" y="1752600"/>
            <a:ext cx="7924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AutoNum type="arabicPeriod"/>
            </a:pPr>
            <a:r>
              <a:rPr lang="en-US" altLang="en-US" sz="2800" dirty="0">
                <a:effectLst/>
                <a:latin typeface="+mj-lt"/>
              </a:rPr>
              <a:t>Writing a Speech</a:t>
            </a:r>
          </a:p>
          <a:p>
            <a:pPr algn="l" eaLnBrk="1" hangingPunct="1">
              <a:spcBef>
                <a:spcPct val="20000"/>
              </a:spcBef>
              <a:buClr>
                <a:schemeClr val="hlink"/>
              </a:buClr>
              <a:buFont typeface="Wingdings" pitchFamily="2" charset="2"/>
              <a:buAutoNum type="arabicPeriod"/>
            </a:pPr>
            <a:r>
              <a:rPr lang="en-US" altLang="en-US" sz="2800" dirty="0">
                <a:effectLst/>
                <a:latin typeface="+mj-lt"/>
              </a:rPr>
              <a:t>Planning a 4-H Project Year</a:t>
            </a:r>
          </a:p>
          <a:p>
            <a:pPr algn="l" eaLnBrk="1" hangingPunct="1">
              <a:spcBef>
                <a:spcPct val="20000"/>
              </a:spcBef>
              <a:buClr>
                <a:schemeClr val="hlink"/>
              </a:buClr>
              <a:buFont typeface="Wingdings" pitchFamily="2" charset="2"/>
              <a:buAutoNum type="arabicPeriod"/>
            </a:pPr>
            <a:r>
              <a:rPr lang="en-US" altLang="en-US" sz="2800" dirty="0">
                <a:effectLst/>
                <a:latin typeface="+mj-lt"/>
              </a:rPr>
              <a:t>Planning a Club Year</a:t>
            </a:r>
          </a:p>
          <a:p>
            <a:pPr algn="l" eaLnBrk="1" hangingPunct="1">
              <a:spcBef>
                <a:spcPct val="20000"/>
              </a:spcBef>
              <a:buClr>
                <a:schemeClr val="hlink"/>
              </a:buClr>
              <a:buFont typeface="Wingdings" pitchFamily="2" charset="2"/>
              <a:buAutoNum type="arabicPeriod"/>
            </a:pPr>
            <a:r>
              <a:rPr lang="en-US" altLang="en-US" sz="2800" dirty="0">
                <a:effectLst/>
                <a:latin typeface="+mj-lt"/>
              </a:rPr>
              <a:t>Serving on a Club or County Committee</a:t>
            </a:r>
          </a:p>
          <a:p>
            <a:pPr algn="l" eaLnBrk="1" hangingPunct="1">
              <a:spcBef>
                <a:spcPct val="20000"/>
              </a:spcBef>
              <a:buClr>
                <a:schemeClr val="hlink"/>
              </a:buClr>
              <a:buFont typeface="Wingdings" pitchFamily="2" charset="2"/>
              <a:buAutoNum type="arabicPeriod"/>
            </a:pPr>
            <a:r>
              <a:rPr lang="en-US" altLang="en-US" sz="2800" dirty="0">
                <a:effectLst/>
                <a:latin typeface="+mj-lt"/>
              </a:rPr>
              <a:t>Long-Term Goals such as Increased Participation in 4-H</a:t>
            </a:r>
          </a:p>
        </p:txBody>
      </p:sp>
      <p:sp>
        <p:nvSpPr>
          <p:cNvPr id="71685" name="Rectangle 10"/>
          <p:cNvSpPr>
            <a:spLocks noChangeArrowheads="1"/>
          </p:cNvSpPr>
          <p:nvPr/>
        </p:nvSpPr>
        <p:spPr bwMode="auto">
          <a:xfrm>
            <a:off x="609600" y="3810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latin typeface="+mn-lt"/>
              </a:rPr>
              <a:t>Steps Apply to…</a:t>
            </a:r>
          </a:p>
        </p:txBody>
      </p:sp>
    </p:spTree>
    <p:extLst>
      <p:ext uri="{BB962C8B-B14F-4D97-AF65-F5344CB8AC3E}">
        <p14:creationId xmlns:p14="http://schemas.microsoft.com/office/powerpoint/2010/main" val="343515446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1730">
                                            <p:txEl>
                                              <p:pRg st="0" end="0"/>
                                            </p:txEl>
                                          </p:spTgt>
                                        </p:tgtEl>
                                        <p:attrNameLst>
                                          <p:attrName>style.visibility</p:attrName>
                                        </p:attrNameLst>
                                      </p:cBhvr>
                                      <p:to>
                                        <p:strVal val="visible"/>
                                      </p:to>
                                    </p:set>
                                    <p:animEffect transition="in" filter="box(out)">
                                      <p:cBhvr>
                                        <p:cTn id="7" dur="500"/>
                                        <p:tgtEl>
                                          <p:spTgt spid="2017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01730">
                                            <p:txEl>
                                              <p:pRg st="1" end="1"/>
                                            </p:txEl>
                                          </p:spTgt>
                                        </p:tgtEl>
                                        <p:attrNameLst>
                                          <p:attrName>style.visibility</p:attrName>
                                        </p:attrNameLst>
                                      </p:cBhvr>
                                      <p:to>
                                        <p:strVal val="visible"/>
                                      </p:to>
                                    </p:set>
                                    <p:animEffect transition="in" filter="box(out)">
                                      <p:cBhvr>
                                        <p:cTn id="12" dur="500"/>
                                        <p:tgtEl>
                                          <p:spTgt spid="2017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01730">
                                            <p:txEl>
                                              <p:pRg st="2" end="2"/>
                                            </p:txEl>
                                          </p:spTgt>
                                        </p:tgtEl>
                                        <p:attrNameLst>
                                          <p:attrName>style.visibility</p:attrName>
                                        </p:attrNameLst>
                                      </p:cBhvr>
                                      <p:to>
                                        <p:strVal val="visible"/>
                                      </p:to>
                                    </p:set>
                                    <p:animEffect transition="in" filter="box(out)">
                                      <p:cBhvr>
                                        <p:cTn id="17" dur="500"/>
                                        <p:tgtEl>
                                          <p:spTgt spid="20173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01730">
                                            <p:txEl>
                                              <p:pRg st="3" end="3"/>
                                            </p:txEl>
                                          </p:spTgt>
                                        </p:tgtEl>
                                        <p:attrNameLst>
                                          <p:attrName>style.visibility</p:attrName>
                                        </p:attrNameLst>
                                      </p:cBhvr>
                                      <p:to>
                                        <p:strVal val="visible"/>
                                      </p:to>
                                    </p:set>
                                    <p:animEffect transition="in" filter="box(out)">
                                      <p:cBhvr>
                                        <p:cTn id="22" dur="500"/>
                                        <p:tgtEl>
                                          <p:spTgt spid="20173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01730">
                                            <p:txEl>
                                              <p:pRg st="4" end="4"/>
                                            </p:txEl>
                                          </p:spTgt>
                                        </p:tgtEl>
                                        <p:attrNameLst>
                                          <p:attrName>style.visibility</p:attrName>
                                        </p:attrNameLst>
                                      </p:cBhvr>
                                      <p:to>
                                        <p:strVal val="visible"/>
                                      </p:to>
                                    </p:set>
                                    <p:animEffect transition="in" filter="box(out)">
                                      <p:cBhvr>
                                        <p:cTn id="27" dur="500"/>
                                        <p:tgtEl>
                                          <p:spTgt spid="2017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1E882BEC-E2AD-46DD-B862-0A67B694D5E7}" type="slidenum">
              <a:rPr lang="en-US" altLang="en-US" sz="1400" smtClean="0"/>
              <a:pPr/>
              <a:t>35</a:t>
            </a:fld>
            <a:endParaRPr lang="en-US" altLang="en-US" sz="1400" smtClean="0"/>
          </a:p>
        </p:txBody>
      </p:sp>
      <p:sp>
        <p:nvSpPr>
          <p:cNvPr id="283650" name="Rectangle 2"/>
          <p:cNvSpPr>
            <a:spLocks noChangeArrowheads="1"/>
          </p:cNvSpPr>
          <p:nvPr/>
        </p:nvSpPr>
        <p:spPr bwMode="auto">
          <a:xfrm>
            <a:off x="685800" y="1676400"/>
            <a:ext cx="8001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accent1"/>
              </a:buClr>
              <a:buFont typeface="Wingdings" pitchFamily="2" charset="2"/>
              <a:buNone/>
            </a:pPr>
            <a:r>
              <a:rPr lang="en-US" altLang="en-US" dirty="0">
                <a:solidFill>
                  <a:schemeClr val="hlink"/>
                </a:solidFill>
                <a:effectLst/>
                <a:latin typeface="+mj-lt"/>
              </a:rPr>
              <a:t>Writing a </a:t>
            </a:r>
            <a:r>
              <a:rPr lang="en-US" altLang="en-US" dirty="0" smtClean="0">
                <a:solidFill>
                  <a:schemeClr val="hlink"/>
                </a:solidFill>
                <a:effectLst/>
                <a:latin typeface="+mj-lt"/>
              </a:rPr>
              <a:t>Speech</a:t>
            </a:r>
          </a:p>
          <a:p>
            <a:pPr algn="l" eaLnBrk="1" hangingPunct="1">
              <a:spcBef>
                <a:spcPct val="20000"/>
              </a:spcBef>
              <a:buClr>
                <a:schemeClr val="accent1"/>
              </a:buClr>
              <a:buFont typeface="Wingdings" pitchFamily="2" charset="2"/>
              <a:buNone/>
            </a:pPr>
            <a:endParaRPr lang="en-US" altLang="en-US" sz="1400" strike="sngStrike" dirty="0">
              <a:solidFill>
                <a:schemeClr val="hlink"/>
              </a:solidFill>
              <a:effectLst/>
              <a:latin typeface="+mj-lt"/>
            </a:endParaRPr>
          </a:p>
          <a:p>
            <a:pPr marL="1828800" indent="-1828800" algn="l" eaLnBrk="1" hangingPunct="1">
              <a:spcBef>
                <a:spcPct val="20000"/>
              </a:spcBef>
              <a:buClr>
                <a:schemeClr val="accent1"/>
              </a:buClr>
              <a:buFont typeface="Wingdings" pitchFamily="2" charset="2"/>
              <a:buNone/>
            </a:pPr>
            <a:r>
              <a:rPr lang="en-US" altLang="en-US" sz="2000" dirty="0" smtClean="0">
                <a:solidFill>
                  <a:schemeClr val="accent2"/>
                </a:solidFill>
                <a:effectLst/>
                <a:latin typeface="+mj-lt"/>
              </a:rPr>
              <a:t>Step </a:t>
            </a:r>
            <a:r>
              <a:rPr lang="en-US" altLang="en-US" sz="2000" dirty="0">
                <a:solidFill>
                  <a:schemeClr val="accent2"/>
                </a:solidFill>
                <a:effectLst/>
                <a:latin typeface="+mj-lt"/>
              </a:rPr>
              <a:t>1</a:t>
            </a:r>
            <a:r>
              <a:rPr lang="en-US" altLang="en-US" sz="2000" dirty="0">
                <a:effectLst/>
                <a:latin typeface="+mj-lt"/>
              </a:rPr>
              <a:t> </a:t>
            </a:r>
            <a:r>
              <a:rPr lang="en-US" altLang="en-US" sz="2000" dirty="0">
                <a:solidFill>
                  <a:schemeClr val="accent2"/>
                </a:solidFill>
                <a:effectLst/>
                <a:latin typeface="+mj-lt"/>
              </a:rPr>
              <a:t>– </a:t>
            </a:r>
            <a:r>
              <a:rPr lang="en-US" altLang="en-US" sz="2000" i="1" dirty="0">
                <a:solidFill>
                  <a:schemeClr val="accent2"/>
                </a:solidFill>
                <a:effectLst/>
                <a:latin typeface="+mj-lt"/>
              </a:rPr>
              <a:t>Goal</a:t>
            </a:r>
            <a:r>
              <a:rPr lang="en-US" altLang="en-US" sz="2000" i="1" dirty="0">
                <a:effectLst/>
                <a:latin typeface="+mj-lt"/>
              </a:rPr>
              <a:t> 	</a:t>
            </a:r>
            <a:r>
              <a:rPr lang="en-US" altLang="en-US" sz="2000" dirty="0">
                <a:effectLst/>
                <a:latin typeface="+mj-lt"/>
              </a:rPr>
              <a:t>“Do a Child Care speech at local 4-H club meeting </a:t>
            </a:r>
            <a:r>
              <a:rPr lang="en-US" altLang="en-US" sz="2000" dirty="0" smtClean="0">
                <a:effectLst/>
                <a:latin typeface="+mj-lt"/>
              </a:rPr>
              <a:t>in </a:t>
            </a:r>
            <a:r>
              <a:rPr lang="en-US" altLang="en-US" sz="2000" dirty="0">
                <a:effectLst/>
                <a:latin typeface="+mj-lt"/>
              </a:rPr>
              <a:t>December 20xx”</a:t>
            </a:r>
          </a:p>
          <a:p>
            <a:pPr algn="l" eaLnBrk="1" hangingPunct="1">
              <a:spcBef>
                <a:spcPct val="20000"/>
              </a:spcBef>
              <a:buClr>
                <a:schemeClr val="accent1"/>
              </a:buClr>
              <a:buFont typeface="Wingdings" pitchFamily="2" charset="2"/>
              <a:buNone/>
            </a:pPr>
            <a:r>
              <a:rPr lang="en-US" altLang="en-US" sz="2000" dirty="0">
                <a:solidFill>
                  <a:schemeClr val="accent2"/>
                </a:solidFill>
                <a:effectLst/>
                <a:latin typeface="+mj-lt"/>
              </a:rPr>
              <a:t>Step 2</a:t>
            </a:r>
            <a:r>
              <a:rPr lang="en-US" altLang="en-US" sz="2000" dirty="0">
                <a:effectLst/>
                <a:latin typeface="+mj-lt"/>
              </a:rPr>
              <a:t> </a:t>
            </a:r>
            <a:r>
              <a:rPr lang="en-US" altLang="en-US" sz="2000" dirty="0">
                <a:solidFill>
                  <a:schemeClr val="accent2"/>
                </a:solidFill>
                <a:effectLst/>
                <a:latin typeface="+mj-lt"/>
              </a:rPr>
              <a:t>– </a:t>
            </a:r>
            <a:r>
              <a:rPr lang="en-US" altLang="en-US" sz="2000" i="1" dirty="0">
                <a:solidFill>
                  <a:schemeClr val="accent2"/>
                </a:solidFill>
                <a:effectLst/>
                <a:latin typeface="+mj-lt"/>
              </a:rPr>
              <a:t>Project Form</a:t>
            </a:r>
            <a:r>
              <a:rPr lang="en-US" altLang="en-US" sz="2000" dirty="0">
                <a:effectLst/>
                <a:latin typeface="+mj-lt"/>
              </a:rPr>
              <a:t>  “Illustrated Talk on Good Guidance”</a:t>
            </a:r>
          </a:p>
          <a:p>
            <a:pPr marL="3714750" indent="-3714750" algn="l" eaLnBrk="1" hangingPunct="1">
              <a:spcBef>
                <a:spcPct val="20000"/>
              </a:spcBef>
              <a:buClr>
                <a:schemeClr val="accent1"/>
              </a:buClr>
              <a:buFont typeface="Wingdings" pitchFamily="2" charset="2"/>
              <a:buNone/>
            </a:pPr>
            <a:r>
              <a:rPr lang="en-US" altLang="en-US" sz="2000" dirty="0">
                <a:solidFill>
                  <a:schemeClr val="accent2"/>
                </a:solidFill>
                <a:effectLst/>
                <a:latin typeface="+mj-lt"/>
              </a:rPr>
              <a:t>Step 3 – </a:t>
            </a:r>
            <a:r>
              <a:rPr lang="en-US" altLang="en-US" sz="2000" i="1" dirty="0">
                <a:solidFill>
                  <a:schemeClr val="accent2"/>
                </a:solidFill>
                <a:effectLst/>
                <a:latin typeface="+mj-lt"/>
              </a:rPr>
              <a:t>Get People Involved</a:t>
            </a:r>
            <a:r>
              <a:rPr lang="en-US" altLang="en-US" sz="2000" dirty="0">
                <a:effectLst/>
                <a:latin typeface="+mj-lt"/>
              </a:rPr>
              <a:t>  “Club Leader, Public Speaking </a:t>
            </a:r>
            <a:r>
              <a:rPr lang="en-US" altLang="en-US" sz="2000" dirty="0" smtClean="0">
                <a:effectLst/>
                <a:latin typeface="+mj-lt"/>
              </a:rPr>
              <a:t>Project </a:t>
            </a:r>
            <a:r>
              <a:rPr lang="en-US" altLang="en-US" sz="2000" dirty="0">
                <a:effectLst/>
                <a:latin typeface="+mj-lt"/>
              </a:rPr>
              <a:t>Leader”</a:t>
            </a:r>
          </a:p>
          <a:p>
            <a:pPr algn="l" eaLnBrk="1" hangingPunct="1">
              <a:spcBef>
                <a:spcPct val="20000"/>
              </a:spcBef>
              <a:buClr>
                <a:schemeClr val="accent1"/>
              </a:buClr>
              <a:buFont typeface="Wingdings" pitchFamily="2" charset="2"/>
              <a:buNone/>
            </a:pPr>
            <a:r>
              <a:rPr lang="en-US" altLang="en-US" sz="2000" dirty="0">
                <a:solidFill>
                  <a:schemeClr val="accent2"/>
                </a:solidFill>
                <a:effectLst/>
                <a:latin typeface="+mj-lt"/>
              </a:rPr>
              <a:t>Step 4</a:t>
            </a:r>
            <a:r>
              <a:rPr lang="en-US" altLang="en-US" sz="2000" dirty="0">
                <a:effectLst/>
                <a:latin typeface="+mj-lt"/>
              </a:rPr>
              <a:t> </a:t>
            </a:r>
            <a:r>
              <a:rPr lang="en-US" altLang="en-US" sz="2000" dirty="0">
                <a:solidFill>
                  <a:schemeClr val="accent2"/>
                </a:solidFill>
                <a:effectLst/>
                <a:latin typeface="+mj-lt"/>
              </a:rPr>
              <a:t>– </a:t>
            </a:r>
            <a:r>
              <a:rPr lang="en-US" altLang="en-US" sz="2000" i="1" dirty="0">
                <a:solidFill>
                  <a:schemeClr val="accent2"/>
                </a:solidFill>
                <a:effectLst/>
                <a:latin typeface="+mj-lt"/>
              </a:rPr>
              <a:t>Resources  </a:t>
            </a:r>
            <a:r>
              <a:rPr lang="en-US" altLang="en-US" sz="2000" dirty="0">
                <a:effectLst/>
                <a:latin typeface="+mj-lt"/>
              </a:rPr>
              <a:t>“Project Manual, Red Cross, </a:t>
            </a:r>
            <a:r>
              <a:rPr lang="en-US" altLang="en-US" sz="2000" dirty="0" smtClean="0">
                <a:effectLst/>
                <a:latin typeface="+mj-lt"/>
              </a:rPr>
              <a:t>YMCA</a:t>
            </a:r>
            <a:r>
              <a:rPr lang="en-US" altLang="en-US" sz="2000" dirty="0">
                <a:effectLst/>
                <a:latin typeface="+mj-lt"/>
              </a:rPr>
              <a:t>”</a:t>
            </a:r>
          </a:p>
          <a:p>
            <a:pPr algn="l" eaLnBrk="1" hangingPunct="1">
              <a:spcBef>
                <a:spcPct val="20000"/>
              </a:spcBef>
              <a:buClr>
                <a:schemeClr val="accent1"/>
              </a:buClr>
              <a:buFont typeface="Wingdings" pitchFamily="2" charset="2"/>
              <a:buNone/>
            </a:pPr>
            <a:endParaRPr lang="en-US" altLang="en-US" sz="2000" dirty="0">
              <a:effectLst/>
              <a:latin typeface="Comic Sans MS" pitchFamily="66" charset="0"/>
            </a:endParaRPr>
          </a:p>
        </p:txBody>
      </p:sp>
      <p:sp>
        <p:nvSpPr>
          <p:cNvPr id="72709" name="Rectangle 4"/>
          <p:cNvSpPr>
            <a:spLocks noChangeArrowheads="1"/>
          </p:cNvSpPr>
          <p:nvPr/>
        </p:nvSpPr>
        <p:spPr bwMode="auto">
          <a:xfrm>
            <a:off x="609600" y="3810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latin typeface="+mn-lt"/>
              </a:rPr>
              <a:t>Start Small to </a:t>
            </a:r>
            <a:r>
              <a:rPr lang="en-US" altLang="en-US" sz="3600" b="1" dirty="0" smtClean="0">
                <a:solidFill>
                  <a:schemeClr val="accent6">
                    <a:lumMod val="75000"/>
                  </a:schemeClr>
                </a:solidFill>
                <a:latin typeface="+mn-lt"/>
              </a:rPr>
              <a:t>Teach</a:t>
            </a:r>
          </a:p>
          <a:p>
            <a:pPr eaLnBrk="1" hangingPunct="1"/>
            <a:r>
              <a:rPr lang="en-US" altLang="en-US" sz="3600" b="1" dirty="0" smtClean="0">
                <a:solidFill>
                  <a:schemeClr val="accent6">
                    <a:lumMod val="75000"/>
                  </a:schemeClr>
                </a:solidFill>
                <a:latin typeface="+mn-lt"/>
              </a:rPr>
              <a:t>Planning </a:t>
            </a:r>
            <a:r>
              <a:rPr lang="en-US" altLang="en-US" sz="3600" b="1" dirty="0">
                <a:solidFill>
                  <a:schemeClr val="accent6">
                    <a:lumMod val="75000"/>
                  </a:schemeClr>
                </a:solidFill>
                <a:latin typeface="+mn-lt"/>
              </a:rPr>
              <a:t>Concept</a:t>
            </a:r>
          </a:p>
        </p:txBody>
      </p:sp>
    </p:spTree>
    <p:extLst>
      <p:ext uri="{BB962C8B-B14F-4D97-AF65-F5344CB8AC3E}">
        <p14:creationId xmlns:p14="http://schemas.microsoft.com/office/powerpoint/2010/main" val="415269084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83650">
                                            <p:txEl>
                                              <p:pRg st="0" end="0"/>
                                            </p:txEl>
                                          </p:spTgt>
                                        </p:tgtEl>
                                        <p:attrNameLst>
                                          <p:attrName>style.visibility</p:attrName>
                                        </p:attrNameLst>
                                      </p:cBhvr>
                                      <p:to>
                                        <p:strVal val="visible"/>
                                      </p:to>
                                    </p:set>
                                    <p:animEffect transition="in" filter="box(out)">
                                      <p:cBhvr>
                                        <p:cTn id="7" dur="500"/>
                                        <p:tgtEl>
                                          <p:spTgt spid="2836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83650">
                                            <p:txEl>
                                              <p:pRg st="2" end="2"/>
                                            </p:txEl>
                                          </p:spTgt>
                                        </p:tgtEl>
                                        <p:attrNameLst>
                                          <p:attrName>style.visibility</p:attrName>
                                        </p:attrNameLst>
                                      </p:cBhvr>
                                      <p:to>
                                        <p:strVal val="visible"/>
                                      </p:to>
                                    </p:set>
                                    <p:animEffect transition="in" filter="box(out)">
                                      <p:cBhvr>
                                        <p:cTn id="12" dur="500"/>
                                        <p:tgtEl>
                                          <p:spTgt spid="28365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83650">
                                            <p:txEl>
                                              <p:pRg st="3" end="3"/>
                                            </p:txEl>
                                          </p:spTgt>
                                        </p:tgtEl>
                                        <p:attrNameLst>
                                          <p:attrName>style.visibility</p:attrName>
                                        </p:attrNameLst>
                                      </p:cBhvr>
                                      <p:to>
                                        <p:strVal val="visible"/>
                                      </p:to>
                                    </p:set>
                                    <p:animEffect transition="in" filter="box(out)">
                                      <p:cBhvr>
                                        <p:cTn id="17" dur="500"/>
                                        <p:tgtEl>
                                          <p:spTgt spid="28365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83650">
                                            <p:txEl>
                                              <p:pRg st="4" end="4"/>
                                            </p:txEl>
                                          </p:spTgt>
                                        </p:tgtEl>
                                        <p:attrNameLst>
                                          <p:attrName>style.visibility</p:attrName>
                                        </p:attrNameLst>
                                      </p:cBhvr>
                                      <p:to>
                                        <p:strVal val="visible"/>
                                      </p:to>
                                    </p:set>
                                    <p:animEffect transition="in" filter="box(out)">
                                      <p:cBhvr>
                                        <p:cTn id="22" dur="500"/>
                                        <p:tgtEl>
                                          <p:spTgt spid="28365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83650">
                                            <p:txEl>
                                              <p:pRg st="5" end="5"/>
                                            </p:txEl>
                                          </p:spTgt>
                                        </p:tgtEl>
                                        <p:attrNameLst>
                                          <p:attrName>style.visibility</p:attrName>
                                        </p:attrNameLst>
                                      </p:cBhvr>
                                      <p:to>
                                        <p:strVal val="visible"/>
                                      </p:to>
                                    </p:set>
                                    <p:animEffect transition="in" filter="box(out)">
                                      <p:cBhvr>
                                        <p:cTn id="27" dur="500"/>
                                        <p:tgtEl>
                                          <p:spTgt spid="2836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0"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FB0D71C-58D3-492D-9C12-519EF2B71769}" type="slidenum">
              <a:rPr lang="en-US" altLang="en-US" sz="1400" smtClean="0"/>
              <a:pPr/>
              <a:t>36</a:t>
            </a:fld>
            <a:endParaRPr lang="en-US" altLang="en-US" sz="1400" smtClean="0"/>
          </a:p>
        </p:txBody>
      </p:sp>
      <p:sp>
        <p:nvSpPr>
          <p:cNvPr id="289794" name="Rectangle 2"/>
          <p:cNvSpPr>
            <a:spLocks noChangeArrowheads="1"/>
          </p:cNvSpPr>
          <p:nvPr/>
        </p:nvSpPr>
        <p:spPr bwMode="auto">
          <a:xfrm>
            <a:off x="685800" y="1600200"/>
            <a:ext cx="8458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accent1"/>
              </a:buClr>
              <a:buFont typeface="Wingdings" pitchFamily="2" charset="2"/>
              <a:buNone/>
            </a:pPr>
            <a:r>
              <a:rPr lang="en-US" altLang="en-US" sz="2000" dirty="0">
                <a:solidFill>
                  <a:schemeClr val="accent2"/>
                </a:solidFill>
                <a:effectLst/>
                <a:latin typeface="+mj-lt"/>
              </a:rPr>
              <a:t>Step 5 and 6</a:t>
            </a:r>
            <a:r>
              <a:rPr lang="en-US" altLang="en-US" sz="2000" dirty="0">
                <a:effectLst/>
                <a:latin typeface="+mj-lt"/>
              </a:rPr>
              <a:t> </a:t>
            </a:r>
            <a:r>
              <a:rPr lang="en-US" altLang="en-US" sz="2000" dirty="0">
                <a:solidFill>
                  <a:schemeClr val="accent2"/>
                </a:solidFill>
                <a:effectLst/>
                <a:latin typeface="+mj-lt"/>
              </a:rPr>
              <a:t>– </a:t>
            </a:r>
            <a:r>
              <a:rPr lang="en-US" altLang="en-US" sz="2000" i="1" dirty="0">
                <a:solidFill>
                  <a:schemeClr val="accent2"/>
                </a:solidFill>
                <a:effectLst/>
                <a:latin typeface="+mj-lt"/>
              </a:rPr>
              <a:t>Step-by-Step Plan and </a:t>
            </a:r>
          </a:p>
          <a:p>
            <a:pPr algn="l" eaLnBrk="1" hangingPunct="1">
              <a:spcBef>
                <a:spcPct val="20000"/>
              </a:spcBef>
              <a:buClr>
                <a:schemeClr val="accent1"/>
              </a:buClr>
              <a:buFont typeface="Wingdings" pitchFamily="2" charset="2"/>
              <a:buNone/>
            </a:pPr>
            <a:r>
              <a:rPr lang="en-US" altLang="en-US" sz="2000" i="1" dirty="0">
                <a:solidFill>
                  <a:schemeClr val="accent2"/>
                </a:solidFill>
                <a:effectLst/>
                <a:latin typeface="+mj-lt"/>
              </a:rPr>
              <a:t>			     Timeline with Details</a:t>
            </a:r>
            <a:r>
              <a:rPr lang="en-US" altLang="en-US" sz="2000" dirty="0">
                <a:effectLst/>
                <a:latin typeface="+mj-lt"/>
              </a:rPr>
              <a:t> </a:t>
            </a:r>
          </a:p>
          <a:p>
            <a:pPr algn="l" eaLnBrk="1" hangingPunct="1">
              <a:spcBef>
                <a:spcPct val="20000"/>
              </a:spcBef>
              <a:buClr>
                <a:schemeClr val="accent1"/>
              </a:buClr>
              <a:buFont typeface="Wingdings" pitchFamily="2" charset="2"/>
              <a:buNone/>
            </a:pPr>
            <a:endParaRPr lang="en-US" altLang="en-US" sz="400" dirty="0">
              <a:effectLst/>
              <a:latin typeface="+mj-lt"/>
            </a:endParaRPr>
          </a:p>
          <a:p>
            <a:pPr eaLnBrk="1" hangingPunct="1">
              <a:spcBef>
                <a:spcPct val="20000"/>
              </a:spcBef>
              <a:buClr>
                <a:schemeClr val="accent1"/>
              </a:buClr>
              <a:buFont typeface="Wingdings" pitchFamily="2" charset="2"/>
              <a:buNone/>
            </a:pPr>
            <a:r>
              <a:rPr lang="en-US" altLang="en-US" dirty="0">
                <a:solidFill>
                  <a:schemeClr val="accent6">
                    <a:lumMod val="75000"/>
                  </a:schemeClr>
                </a:solidFill>
                <a:effectLst/>
                <a:latin typeface="+mj-lt"/>
                <a:cs typeface="Times New Roman" pitchFamily="18" charset="0"/>
              </a:rPr>
              <a:t>My Plan of Action</a:t>
            </a:r>
          </a:p>
          <a:p>
            <a:pPr marL="1028700" indent="-1028700" algn="l" eaLnBrk="1" hangingPunct="1">
              <a:spcBef>
                <a:spcPct val="20000"/>
              </a:spcBef>
              <a:buClr>
                <a:schemeClr val="accent1"/>
              </a:buClr>
              <a:buFont typeface="Wingdings" pitchFamily="2" charset="2"/>
              <a:buNone/>
            </a:pPr>
            <a:r>
              <a:rPr lang="en-US" altLang="en-US" sz="2000" dirty="0">
                <a:solidFill>
                  <a:schemeClr val="hlink"/>
                </a:solidFill>
                <a:effectLst/>
                <a:latin typeface="+mj-lt"/>
                <a:cs typeface="Times New Roman" pitchFamily="18" charset="0"/>
              </a:rPr>
              <a:t>Step 1</a:t>
            </a:r>
            <a:r>
              <a:rPr lang="en-US" altLang="en-US" sz="2000" dirty="0">
                <a:effectLst/>
                <a:latin typeface="+mj-lt"/>
                <a:cs typeface="Times New Roman" pitchFamily="18" charset="0"/>
              </a:rPr>
              <a:t> – In September, talk with Public Speaking Project Leader </a:t>
            </a:r>
            <a:r>
              <a:rPr lang="en-US" altLang="en-US" sz="2000" dirty="0" smtClean="0">
                <a:effectLst/>
                <a:latin typeface="+mj-lt"/>
                <a:cs typeface="Times New Roman" pitchFamily="18" charset="0"/>
              </a:rPr>
              <a:t>	      about </a:t>
            </a:r>
            <a:r>
              <a:rPr lang="en-US" altLang="en-US" sz="2000" dirty="0">
                <a:effectLst/>
                <a:latin typeface="+mj-lt"/>
                <a:cs typeface="Times New Roman" pitchFamily="18" charset="0"/>
              </a:rPr>
              <a:t>how to select a topic, research the topic, organize and </a:t>
            </a:r>
            <a:r>
              <a:rPr lang="en-US" altLang="en-US" sz="2000" dirty="0" smtClean="0">
                <a:effectLst/>
                <a:latin typeface="+mj-lt"/>
                <a:cs typeface="Times New Roman" pitchFamily="18" charset="0"/>
              </a:rPr>
              <a:t> writing </a:t>
            </a:r>
            <a:r>
              <a:rPr lang="en-US" altLang="en-US" sz="2000" dirty="0">
                <a:effectLst/>
                <a:latin typeface="+mj-lt"/>
                <a:cs typeface="Times New Roman" pitchFamily="18" charset="0"/>
              </a:rPr>
              <a:t>the speech, and how to present a speech.</a:t>
            </a:r>
            <a:r>
              <a:rPr lang="en-US" altLang="en-US" sz="2000" dirty="0">
                <a:effectLst/>
                <a:latin typeface="+mj-lt"/>
              </a:rPr>
              <a:t> </a:t>
            </a:r>
          </a:p>
          <a:p>
            <a:pPr algn="l" eaLnBrk="1" hangingPunct="1">
              <a:spcBef>
                <a:spcPct val="20000"/>
              </a:spcBef>
              <a:buClr>
                <a:schemeClr val="accent1"/>
              </a:buClr>
              <a:buFont typeface="Wingdings" pitchFamily="2" charset="2"/>
              <a:buNone/>
            </a:pPr>
            <a:r>
              <a:rPr lang="en-US" altLang="en-US" sz="2000" dirty="0">
                <a:solidFill>
                  <a:schemeClr val="hlink"/>
                </a:solidFill>
                <a:effectLst/>
                <a:latin typeface="+mj-lt"/>
                <a:cs typeface="Times New Roman" pitchFamily="18" charset="0"/>
              </a:rPr>
              <a:t>Step 2</a:t>
            </a:r>
            <a:r>
              <a:rPr lang="en-US" altLang="en-US" sz="2000" dirty="0">
                <a:effectLst/>
                <a:latin typeface="+mj-lt"/>
                <a:cs typeface="Times New Roman" pitchFamily="18" charset="0"/>
              </a:rPr>
              <a:t> - Select a topic/subject in September.  Narrow the topic so </a:t>
            </a:r>
            <a:r>
              <a:rPr lang="en-US" altLang="en-US" sz="2000" dirty="0" smtClean="0">
                <a:effectLst/>
                <a:latin typeface="+mj-lt"/>
                <a:cs typeface="Times New Roman" pitchFamily="18" charset="0"/>
              </a:rPr>
              <a:t>	  	  that </a:t>
            </a:r>
            <a:r>
              <a:rPr lang="en-US" altLang="en-US" sz="2000" dirty="0">
                <a:effectLst/>
                <a:latin typeface="+mj-lt"/>
                <a:cs typeface="Times New Roman" pitchFamily="18" charset="0"/>
              </a:rPr>
              <a:t>it is focused and specific.</a:t>
            </a:r>
            <a:r>
              <a:rPr lang="en-US" altLang="en-US" sz="2000" dirty="0">
                <a:effectLst/>
                <a:latin typeface="+mj-lt"/>
              </a:rPr>
              <a:t> </a:t>
            </a:r>
          </a:p>
        </p:txBody>
      </p:sp>
      <p:sp>
        <p:nvSpPr>
          <p:cNvPr id="73733" name="Rectangle 4"/>
          <p:cNvSpPr>
            <a:spLocks noChangeArrowheads="1"/>
          </p:cNvSpPr>
          <p:nvPr/>
        </p:nvSpPr>
        <p:spPr bwMode="auto">
          <a:xfrm>
            <a:off x="609600" y="3810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latin typeface="+mn-lt"/>
              </a:rPr>
              <a:t>Start Small to </a:t>
            </a:r>
            <a:r>
              <a:rPr lang="en-US" altLang="en-US" sz="3600" b="1" dirty="0" smtClean="0">
                <a:solidFill>
                  <a:schemeClr val="accent6">
                    <a:lumMod val="75000"/>
                  </a:schemeClr>
                </a:solidFill>
                <a:latin typeface="+mn-lt"/>
              </a:rPr>
              <a:t>Teach</a:t>
            </a:r>
          </a:p>
          <a:p>
            <a:pPr eaLnBrk="1" hangingPunct="1"/>
            <a:r>
              <a:rPr lang="en-US" altLang="en-US" sz="3600" b="1" dirty="0" smtClean="0">
                <a:solidFill>
                  <a:schemeClr val="accent6">
                    <a:lumMod val="75000"/>
                  </a:schemeClr>
                </a:solidFill>
                <a:latin typeface="+mn-lt"/>
              </a:rPr>
              <a:t>Planning </a:t>
            </a:r>
            <a:r>
              <a:rPr lang="en-US" altLang="en-US" sz="3600" b="1" dirty="0">
                <a:solidFill>
                  <a:schemeClr val="accent6">
                    <a:lumMod val="75000"/>
                  </a:schemeClr>
                </a:solidFill>
                <a:latin typeface="+mn-lt"/>
              </a:rPr>
              <a:t>Concept</a:t>
            </a:r>
          </a:p>
        </p:txBody>
      </p:sp>
    </p:spTree>
    <p:extLst>
      <p:ext uri="{BB962C8B-B14F-4D97-AF65-F5344CB8AC3E}">
        <p14:creationId xmlns:p14="http://schemas.microsoft.com/office/powerpoint/2010/main" val="168306766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89794">
                                            <p:txEl>
                                              <p:pRg st="0" end="0"/>
                                            </p:txEl>
                                          </p:spTgt>
                                        </p:tgtEl>
                                        <p:attrNameLst>
                                          <p:attrName>style.visibility</p:attrName>
                                        </p:attrNameLst>
                                      </p:cBhvr>
                                      <p:to>
                                        <p:strVal val="visible"/>
                                      </p:to>
                                    </p:set>
                                    <p:animEffect transition="in" filter="box(out)">
                                      <p:cBhvr>
                                        <p:cTn id="7" dur="500"/>
                                        <p:tgtEl>
                                          <p:spTgt spid="2897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89794">
                                            <p:txEl>
                                              <p:pRg st="1" end="1"/>
                                            </p:txEl>
                                          </p:spTgt>
                                        </p:tgtEl>
                                        <p:attrNameLst>
                                          <p:attrName>style.visibility</p:attrName>
                                        </p:attrNameLst>
                                      </p:cBhvr>
                                      <p:to>
                                        <p:strVal val="visible"/>
                                      </p:to>
                                    </p:set>
                                    <p:animEffect transition="in" filter="box(out)">
                                      <p:cBhvr>
                                        <p:cTn id="12" dur="500"/>
                                        <p:tgtEl>
                                          <p:spTgt spid="2897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89794">
                                            <p:txEl>
                                              <p:pRg st="3" end="3"/>
                                            </p:txEl>
                                          </p:spTgt>
                                        </p:tgtEl>
                                        <p:attrNameLst>
                                          <p:attrName>style.visibility</p:attrName>
                                        </p:attrNameLst>
                                      </p:cBhvr>
                                      <p:to>
                                        <p:strVal val="visible"/>
                                      </p:to>
                                    </p:set>
                                    <p:animEffect transition="in" filter="box(out)">
                                      <p:cBhvr>
                                        <p:cTn id="17" dur="500"/>
                                        <p:tgtEl>
                                          <p:spTgt spid="28979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89794">
                                            <p:txEl>
                                              <p:pRg st="4" end="4"/>
                                            </p:txEl>
                                          </p:spTgt>
                                        </p:tgtEl>
                                        <p:attrNameLst>
                                          <p:attrName>style.visibility</p:attrName>
                                        </p:attrNameLst>
                                      </p:cBhvr>
                                      <p:to>
                                        <p:strVal val="visible"/>
                                      </p:to>
                                    </p:set>
                                    <p:animEffect transition="in" filter="box(out)">
                                      <p:cBhvr>
                                        <p:cTn id="22" dur="500"/>
                                        <p:tgtEl>
                                          <p:spTgt spid="28979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89794">
                                            <p:txEl>
                                              <p:pRg st="5" end="5"/>
                                            </p:txEl>
                                          </p:spTgt>
                                        </p:tgtEl>
                                        <p:attrNameLst>
                                          <p:attrName>style.visibility</p:attrName>
                                        </p:attrNameLst>
                                      </p:cBhvr>
                                      <p:to>
                                        <p:strVal val="visible"/>
                                      </p:to>
                                    </p:set>
                                    <p:animEffect transition="in" filter="box(out)">
                                      <p:cBhvr>
                                        <p:cTn id="27" dur="500"/>
                                        <p:tgtEl>
                                          <p:spTgt spid="28979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4"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B8129E2B-3FFB-4F3C-A8B3-B60EE2F8A68C}" type="slidenum">
              <a:rPr lang="en-US" altLang="en-US" sz="1400" smtClean="0"/>
              <a:pPr/>
              <a:t>37</a:t>
            </a:fld>
            <a:endParaRPr lang="en-US" altLang="en-US" sz="1400" smtClean="0"/>
          </a:p>
        </p:txBody>
      </p:sp>
      <p:sp>
        <p:nvSpPr>
          <p:cNvPr id="295938" name="Rectangle 2"/>
          <p:cNvSpPr>
            <a:spLocks noChangeArrowheads="1"/>
          </p:cNvSpPr>
          <p:nvPr/>
        </p:nvSpPr>
        <p:spPr bwMode="auto">
          <a:xfrm>
            <a:off x="685800" y="1600200"/>
            <a:ext cx="7924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accent1"/>
              </a:buClr>
              <a:buFont typeface="Wingdings" pitchFamily="2" charset="2"/>
              <a:buNone/>
            </a:pPr>
            <a:r>
              <a:rPr lang="en-US" altLang="en-US" sz="2000" dirty="0">
                <a:solidFill>
                  <a:schemeClr val="accent6">
                    <a:lumMod val="75000"/>
                  </a:schemeClr>
                </a:solidFill>
                <a:effectLst/>
                <a:latin typeface="+mj-lt"/>
                <a:cs typeface="Times New Roman" pitchFamily="18" charset="0"/>
              </a:rPr>
              <a:t>My Plan continued…</a:t>
            </a:r>
          </a:p>
          <a:p>
            <a:pPr algn="l" eaLnBrk="1" hangingPunct="1">
              <a:spcBef>
                <a:spcPct val="20000"/>
              </a:spcBef>
              <a:buClr>
                <a:schemeClr val="accent1"/>
              </a:buClr>
              <a:buFont typeface="Wingdings" pitchFamily="2" charset="2"/>
              <a:buNone/>
            </a:pPr>
            <a:endParaRPr lang="en-US" altLang="en-US" sz="400" dirty="0">
              <a:solidFill>
                <a:schemeClr val="tx2"/>
              </a:solidFill>
              <a:effectLst/>
              <a:latin typeface="+mj-lt"/>
              <a:cs typeface="Times New Roman" pitchFamily="18" charset="0"/>
            </a:endParaRPr>
          </a:p>
          <a:p>
            <a:pPr marL="1028700" indent="-1028700" algn="l" eaLnBrk="1" hangingPunct="1">
              <a:spcBef>
                <a:spcPct val="20000"/>
              </a:spcBef>
              <a:buClr>
                <a:schemeClr val="accent1"/>
              </a:buClr>
              <a:buFont typeface="Wingdings" pitchFamily="2" charset="2"/>
              <a:buNone/>
            </a:pPr>
            <a:r>
              <a:rPr lang="en-US" altLang="en-US" sz="2000" dirty="0">
                <a:solidFill>
                  <a:schemeClr val="hlink"/>
                </a:solidFill>
                <a:effectLst/>
                <a:latin typeface="+mj-lt"/>
                <a:cs typeface="Times New Roman" pitchFamily="18" charset="0"/>
              </a:rPr>
              <a:t>Step 3</a:t>
            </a:r>
            <a:r>
              <a:rPr lang="en-US" altLang="en-US" sz="2000" dirty="0">
                <a:effectLst/>
                <a:latin typeface="+mj-lt"/>
                <a:cs typeface="Times New Roman" pitchFamily="18" charset="0"/>
              </a:rPr>
              <a:t> – In October, research the topic/subject by using at </a:t>
            </a:r>
            <a:r>
              <a:rPr lang="en-US" altLang="en-US" sz="2000" dirty="0" smtClean="0">
                <a:effectLst/>
                <a:latin typeface="+mj-lt"/>
                <a:cs typeface="Times New Roman" pitchFamily="18" charset="0"/>
              </a:rPr>
              <a:t>	 least </a:t>
            </a:r>
            <a:r>
              <a:rPr lang="en-US" altLang="en-US" sz="2000" dirty="0">
                <a:effectLst/>
                <a:latin typeface="+mj-lt"/>
                <a:cs typeface="Times New Roman" pitchFamily="18" charset="0"/>
              </a:rPr>
              <a:t>4 resources.  Resource will include available 4-H </a:t>
            </a:r>
            <a:r>
              <a:rPr lang="en-US" altLang="en-US" sz="2000" dirty="0" smtClean="0">
                <a:effectLst/>
                <a:latin typeface="+mj-lt"/>
                <a:cs typeface="Times New Roman" pitchFamily="18" charset="0"/>
              </a:rPr>
              <a:t>  project </a:t>
            </a:r>
            <a:r>
              <a:rPr lang="en-US" altLang="en-US" sz="2000" dirty="0">
                <a:effectLst/>
                <a:latin typeface="+mj-lt"/>
                <a:cs typeface="Times New Roman" pitchFamily="18" charset="0"/>
              </a:rPr>
              <a:t>literature, interviewing one specialist in the </a:t>
            </a:r>
            <a:r>
              <a:rPr lang="en-US" altLang="en-US" sz="2000" dirty="0" smtClean="0">
                <a:effectLst/>
                <a:latin typeface="+mj-lt"/>
                <a:cs typeface="Times New Roman" pitchFamily="18" charset="0"/>
              </a:rPr>
              <a:t>field</a:t>
            </a:r>
            <a:r>
              <a:rPr lang="en-US" altLang="en-US" sz="2000" dirty="0">
                <a:effectLst/>
                <a:latin typeface="+mj-lt"/>
                <a:cs typeface="Times New Roman" pitchFamily="18" charset="0"/>
              </a:rPr>
              <a:t>, completing a Internet search, and using one other </a:t>
            </a:r>
            <a:r>
              <a:rPr lang="en-US" altLang="en-US" sz="2000" dirty="0" smtClean="0">
                <a:effectLst/>
                <a:latin typeface="+mj-lt"/>
                <a:cs typeface="Times New Roman" pitchFamily="18" charset="0"/>
              </a:rPr>
              <a:t>source</a:t>
            </a:r>
            <a:r>
              <a:rPr lang="en-US" altLang="en-US" sz="2000" dirty="0">
                <a:effectLst/>
                <a:latin typeface="+mj-lt"/>
                <a:cs typeface="Times New Roman" pitchFamily="18" charset="0"/>
              </a:rPr>
              <a:t>.</a:t>
            </a:r>
            <a:r>
              <a:rPr lang="en-US" altLang="en-US" sz="2000" dirty="0">
                <a:effectLst/>
                <a:latin typeface="+mj-lt"/>
              </a:rPr>
              <a:t> </a:t>
            </a:r>
          </a:p>
          <a:p>
            <a:pPr algn="l" eaLnBrk="1" hangingPunct="1">
              <a:spcBef>
                <a:spcPct val="20000"/>
              </a:spcBef>
              <a:buClr>
                <a:schemeClr val="accent1"/>
              </a:buClr>
              <a:buFont typeface="Wingdings" pitchFamily="2" charset="2"/>
              <a:buNone/>
            </a:pPr>
            <a:r>
              <a:rPr lang="en-US" altLang="en-US" sz="2000" dirty="0">
                <a:solidFill>
                  <a:schemeClr val="hlink"/>
                </a:solidFill>
                <a:effectLst/>
                <a:latin typeface="+mj-lt"/>
                <a:cs typeface="Times New Roman" pitchFamily="18" charset="0"/>
              </a:rPr>
              <a:t>Step 4</a:t>
            </a:r>
            <a:r>
              <a:rPr lang="en-US" altLang="en-US" sz="2000" dirty="0">
                <a:effectLst/>
                <a:latin typeface="+mj-lt"/>
                <a:cs typeface="Times New Roman" pitchFamily="18" charset="0"/>
              </a:rPr>
              <a:t> – In October, organize the material in a sequence that </a:t>
            </a:r>
            <a:r>
              <a:rPr lang="en-US" altLang="en-US" sz="2000" dirty="0" smtClean="0">
                <a:effectLst/>
                <a:latin typeface="+mj-lt"/>
                <a:cs typeface="Times New Roman" pitchFamily="18" charset="0"/>
              </a:rPr>
              <a:t> 	  shows </a:t>
            </a:r>
            <a:r>
              <a:rPr lang="en-US" altLang="en-US" sz="2000" dirty="0">
                <a:effectLst/>
                <a:latin typeface="+mj-lt"/>
                <a:cs typeface="Times New Roman" pitchFamily="18" charset="0"/>
              </a:rPr>
              <a:t>what I have learned and  its importance or </a:t>
            </a:r>
            <a:r>
              <a:rPr lang="en-US" altLang="en-US" sz="2000" dirty="0" smtClean="0">
                <a:effectLst/>
                <a:latin typeface="+mj-lt"/>
                <a:cs typeface="Times New Roman" pitchFamily="18" charset="0"/>
              </a:rPr>
              <a:t>	 	  relevance</a:t>
            </a:r>
            <a:r>
              <a:rPr lang="en-US" altLang="en-US" sz="2000" dirty="0">
                <a:effectLst/>
                <a:latin typeface="+mj-lt"/>
                <a:cs typeface="Times New Roman" pitchFamily="18" charset="0"/>
              </a:rPr>
              <a:t>.</a:t>
            </a:r>
            <a:endParaRPr lang="en-US" altLang="en-US" sz="2000" dirty="0">
              <a:effectLst/>
              <a:latin typeface="+mj-lt"/>
            </a:endParaRPr>
          </a:p>
        </p:txBody>
      </p:sp>
      <p:sp>
        <p:nvSpPr>
          <p:cNvPr id="74757" name="Rectangle 4"/>
          <p:cNvSpPr>
            <a:spLocks noChangeArrowheads="1"/>
          </p:cNvSpPr>
          <p:nvPr/>
        </p:nvSpPr>
        <p:spPr bwMode="auto">
          <a:xfrm>
            <a:off x="609600" y="3810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latin typeface="+mn-lt"/>
              </a:rPr>
              <a:t>Start Small to </a:t>
            </a:r>
            <a:r>
              <a:rPr lang="en-US" altLang="en-US" sz="3600" b="1" dirty="0" smtClean="0">
                <a:solidFill>
                  <a:schemeClr val="accent6">
                    <a:lumMod val="75000"/>
                  </a:schemeClr>
                </a:solidFill>
                <a:latin typeface="+mn-lt"/>
              </a:rPr>
              <a:t>Teach</a:t>
            </a:r>
          </a:p>
          <a:p>
            <a:pPr eaLnBrk="1" hangingPunct="1"/>
            <a:r>
              <a:rPr lang="en-US" altLang="en-US" sz="3600" b="1" dirty="0" smtClean="0">
                <a:solidFill>
                  <a:schemeClr val="accent6">
                    <a:lumMod val="75000"/>
                  </a:schemeClr>
                </a:solidFill>
                <a:latin typeface="+mn-lt"/>
              </a:rPr>
              <a:t>Planning </a:t>
            </a:r>
            <a:r>
              <a:rPr lang="en-US" altLang="en-US" sz="3600" b="1" dirty="0">
                <a:solidFill>
                  <a:schemeClr val="accent6">
                    <a:lumMod val="75000"/>
                  </a:schemeClr>
                </a:solidFill>
                <a:latin typeface="+mn-lt"/>
              </a:rPr>
              <a:t>Concept</a:t>
            </a:r>
          </a:p>
        </p:txBody>
      </p:sp>
    </p:spTree>
    <p:extLst>
      <p:ext uri="{BB962C8B-B14F-4D97-AF65-F5344CB8AC3E}">
        <p14:creationId xmlns:p14="http://schemas.microsoft.com/office/powerpoint/2010/main" val="271822285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95938">
                                            <p:txEl>
                                              <p:pRg st="0" end="0"/>
                                            </p:txEl>
                                          </p:spTgt>
                                        </p:tgtEl>
                                        <p:attrNameLst>
                                          <p:attrName>style.visibility</p:attrName>
                                        </p:attrNameLst>
                                      </p:cBhvr>
                                      <p:to>
                                        <p:strVal val="visible"/>
                                      </p:to>
                                    </p:set>
                                    <p:animEffect transition="in" filter="box(out)">
                                      <p:cBhvr>
                                        <p:cTn id="7" dur="500"/>
                                        <p:tgtEl>
                                          <p:spTgt spid="2959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95938">
                                            <p:txEl>
                                              <p:pRg st="2" end="2"/>
                                            </p:txEl>
                                          </p:spTgt>
                                        </p:tgtEl>
                                        <p:attrNameLst>
                                          <p:attrName>style.visibility</p:attrName>
                                        </p:attrNameLst>
                                      </p:cBhvr>
                                      <p:to>
                                        <p:strVal val="visible"/>
                                      </p:to>
                                    </p:set>
                                    <p:animEffect transition="in" filter="box(out)">
                                      <p:cBhvr>
                                        <p:cTn id="12" dur="500"/>
                                        <p:tgtEl>
                                          <p:spTgt spid="29593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95938">
                                            <p:txEl>
                                              <p:pRg st="3" end="3"/>
                                            </p:txEl>
                                          </p:spTgt>
                                        </p:tgtEl>
                                        <p:attrNameLst>
                                          <p:attrName>style.visibility</p:attrName>
                                        </p:attrNameLst>
                                      </p:cBhvr>
                                      <p:to>
                                        <p:strVal val="visible"/>
                                      </p:to>
                                    </p:set>
                                    <p:animEffect transition="in" filter="box(out)">
                                      <p:cBhvr>
                                        <p:cTn id="17" dur="500"/>
                                        <p:tgtEl>
                                          <p:spTgt spid="2959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8"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EDCC675-F3B6-4479-A969-905B16CF5C02}" type="slidenum">
              <a:rPr lang="en-US" altLang="en-US" sz="1400" smtClean="0"/>
              <a:pPr/>
              <a:t>38</a:t>
            </a:fld>
            <a:endParaRPr lang="en-US" altLang="en-US" sz="1400" smtClean="0"/>
          </a:p>
        </p:txBody>
      </p:sp>
      <p:sp>
        <p:nvSpPr>
          <p:cNvPr id="297986" name="Rectangle 3074"/>
          <p:cNvSpPr>
            <a:spLocks noChangeArrowheads="1"/>
          </p:cNvSpPr>
          <p:nvPr/>
        </p:nvSpPr>
        <p:spPr bwMode="auto">
          <a:xfrm>
            <a:off x="685800" y="1600200"/>
            <a:ext cx="792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accent1"/>
              </a:buClr>
              <a:buFont typeface="Wingdings" pitchFamily="2" charset="2"/>
              <a:buNone/>
            </a:pPr>
            <a:r>
              <a:rPr lang="en-US" altLang="en-US" sz="2000" dirty="0">
                <a:solidFill>
                  <a:schemeClr val="accent6">
                    <a:lumMod val="75000"/>
                  </a:schemeClr>
                </a:solidFill>
                <a:effectLst/>
                <a:latin typeface="+mj-lt"/>
                <a:cs typeface="Times New Roman" pitchFamily="18" charset="0"/>
              </a:rPr>
              <a:t>My Plan continued…</a:t>
            </a:r>
          </a:p>
          <a:p>
            <a:pPr algn="l" eaLnBrk="1" hangingPunct="1">
              <a:spcBef>
                <a:spcPct val="20000"/>
              </a:spcBef>
              <a:buClr>
                <a:schemeClr val="accent1"/>
              </a:buClr>
              <a:buFont typeface="Wingdings" pitchFamily="2" charset="2"/>
              <a:buNone/>
            </a:pPr>
            <a:endParaRPr lang="en-US" altLang="en-US" sz="400" dirty="0">
              <a:solidFill>
                <a:schemeClr val="tx2"/>
              </a:solidFill>
              <a:effectLst/>
              <a:latin typeface="+mj-lt"/>
              <a:cs typeface="Times New Roman" pitchFamily="18" charset="0"/>
            </a:endParaRPr>
          </a:p>
          <a:p>
            <a:pPr marL="1028700" indent="-1028700" algn="l" eaLnBrk="1" hangingPunct="1">
              <a:spcBef>
                <a:spcPct val="20000"/>
              </a:spcBef>
              <a:buClr>
                <a:schemeClr val="accent1"/>
              </a:buClr>
              <a:buFont typeface="Wingdings" pitchFamily="2" charset="2"/>
              <a:buNone/>
            </a:pPr>
            <a:r>
              <a:rPr lang="en-US" altLang="en-US" sz="2000" dirty="0">
                <a:solidFill>
                  <a:schemeClr val="hlink"/>
                </a:solidFill>
                <a:effectLst/>
                <a:latin typeface="+mj-lt"/>
                <a:cs typeface="Times New Roman" pitchFamily="18" charset="0"/>
              </a:rPr>
              <a:t>Step 5</a:t>
            </a:r>
            <a:r>
              <a:rPr lang="en-US" altLang="en-US" sz="2000" dirty="0">
                <a:effectLst/>
                <a:latin typeface="+mj-lt"/>
                <a:cs typeface="Times New Roman" pitchFamily="18" charset="0"/>
              </a:rPr>
              <a:t> – In October, write the introduction, </a:t>
            </a:r>
            <a:r>
              <a:rPr lang="en-US" altLang="en-US" sz="2000" dirty="0" smtClean="0">
                <a:effectLst/>
                <a:latin typeface="+mj-lt"/>
                <a:cs typeface="Times New Roman" pitchFamily="18" charset="0"/>
              </a:rPr>
              <a:t>body </a:t>
            </a:r>
            <a:r>
              <a:rPr lang="en-US" altLang="en-US" sz="2000" dirty="0">
                <a:effectLst/>
                <a:latin typeface="+mj-lt"/>
                <a:cs typeface="Times New Roman" pitchFamily="18" charset="0"/>
              </a:rPr>
              <a:t>and </a:t>
            </a:r>
            <a:r>
              <a:rPr lang="en-US" altLang="en-US" sz="2000" dirty="0" smtClean="0">
                <a:effectLst/>
                <a:latin typeface="+mj-lt"/>
                <a:cs typeface="Times New Roman" pitchFamily="18" charset="0"/>
              </a:rPr>
              <a:t>	  conclusion </a:t>
            </a:r>
            <a:r>
              <a:rPr lang="en-US" altLang="en-US" sz="2000" dirty="0">
                <a:effectLst/>
                <a:latin typeface="+mj-lt"/>
                <a:cs typeface="Times New Roman" pitchFamily="18" charset="0"/>
              </a:rPr>
              <a:t>of the speech.  The introduction should </a:t>
            </a:r>
            <a:r>
              <a:rPr lang="en-US" altLang="en-US" sz="2000" dirty="0" smtClean="0">
                <a:effectLst/>
                <a:latin typeface="+mj-lt"/>
                <a:cs typeface="Times New Roman" pitchFamily="18" charset="0"/>
              </a:rPr>
              <a:t>	    stimulate </a:t>
            </a:r>
            <a:r>
              <a:rPr lang="en-US" altLang="en-US" sz="2000" dirty="0">
                <a:effectLst/>
                <a:latin typeface="+mj-lt"/>
                <a:cs typeface="Times New Roman" pitchFamily="18" charset="0"/>
              </a:rPr>
              <a:t>interest in the subject and catch the </a:t>
            </a:r>
            <a:r>
              <a:rPr lang="en-US" altLang="en-US" sz="2000" dirty="0" smtClean="0">
                <a:effectLst/>
                <a:latin typeface="+mj-lt"/>
                <a:cs typeface="Times New Roman" pitchFamily="18" charset="0"/>
              </a:rPr>
              <a:t>	    audiences </a:t>
            </a:r>
            <a:r>
              <a:rPr lang="en-US" altLang="en-US" sz="2000" dirty="0">
                <a:effectLst/>
                <a:latin typeface="+mj-lt"/>
                <a:cs typeface="Times New Roman" pitchFamily="18" charset="0"/>
              </a:rPr>
              <a:t>attention.  The body of the speech will </a:t>
            </a:r>
            <a:r>
              <a:rPr lang="en-US" altLang="en-US" sz="2000" dirty="0" smtClean="0">
                <a:effectLst/>
                <a:latin typeface="+mj-lt"/>
                <a:cs typeface="Times New Roman" pitchFamily="18" charset="0"/>
              </a:rPr>
              <a:t>state the </a:t>
            </a:r>
            <a:r>
              <a:rPr lang="en-US" altLang="en-US" sz="2000" dirty="0">
                <a:effectLst/>
                <a:latin typeface="+mj-lt"/>
                <a:cs typeface="Times New Roman" pitchFamily="18" charset="0"/>
              </a:rPr>
              <a:t>facts and what was learned.  The conclusion will </a:t>
            </a:r>
            <a:r>
              <a:rPr lang="en-US" altLang="en-US" sz="2000" dirty="0" smtClean="0">
                <a:effectLst/>
                <a:latin typeface="+mj-lt"/>
                <a:cs typeface="Times New Roman" pitchFamily="18" charset="0"/>
              </a:rPr>
              <a:t>briefly </a:t>
            </a:r>
            <a:r>
              <a:rPr lang="en-US" altLang="en-US" sz="2000" dirty="0">
                <a:effectLst/>
                <a:latin typeface="+mj-lt"/>
                <a:cs typeface="Times New Roman" pitchFamily="18" charset="0"/>
              </a:rPr>
              <a:t>summarize the subject and leave the </a:t>
            </a:r>
            <a:r>
              <a:rPr lang="en-US" altLang="en-US" sz="2000" dirty="0" smtClean="0">
                <a:effectLst/>
                <a:latin typeface="+mj-lt"/>
                <a:cs typeface="Times New Roman" pitchFamily="18" charset="0"/>
              </a:rPr>
              <a:t>audience wanting </a:t>
            </a:r>
            <a:r>
              <a:rPr lang="en-US" altLang="en-US" sz="2000" dirty="0">
                <a:effectLst/>
                <a:latin typeface="+mj-lt"/>
                <a:cs typeface="Times New Roman" pitchFamily="18" charset="0"/>
              </a:rPr>
              <a:t>to learn more or take action.</a:t>
            </a:r>
            <a:r>
              <a:rPr lang="en-US" altLang="en-US" sz="2000" dirty="0">
                <a:effectLst/>
                <a:latin typeface="+mj-lt"/>
              </a:rPr>
              <a:t> </a:t>
            </a:r>
          </a:p>
        </p:txBody>
      </p:sp>
      <p:sp>
        <p:nvSpPr>
          <p:cNvPr id="75781" name="Rectangle 3076"/>
          <p:cNvSpPr>
            <a:spLocks noChangeArrowheads="1"/>
          </p:cNvSpPr>
          <p:nvPr/>
        </p:nvSpPr>
        <p:spPr bwMode="auto">
          <a:xfrm>
            <a:off x="609600" y="3810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latin typeface="+mn-lt"/>
              </a:rPr>
              <a:t>Start Small to </a:t>
            </a:r>
            <a:r>
              <a:rPr lang="en-US" altLang="en-US" sz="3600" b="1" dirty="0" smtClean="0">
                <a:solidFill>
                  <a:schemeClr val="accent6">
                    <a:lumMod val="75000"/>
                  </a:schemeClr>
                </a:solidFill>
                <a:latin typeface="+mn-lt"/>
              </a:rPr>
              <a:t>Teach</a:t>
            </a:r>
          </a:p>
          <a:p>
            <a:pPr eaLnBrk="1" hangingPunct="1"/>
            <a:r>
              <a:rPr lang="en-US" altLang="en-US" sz="3600" b="1" dirty="0" smtClean="0">
                <a:solidFill>
                  <a:schemeClr val="accent6">
                    <a:lumMod val="75000"/>
                  </a:schemeClr>
                </a:solidFill>
                <a:latin typeface="+mn-lt"/>
              </a:rPr>
              <a:t>Planning </a:t>
            </a:r>
            <a:r>
              <a:rPr lang="en-US" altLang="en-US" sz="3600" b="1" dirty="0">
                <a:solidFill>
                  <a:schemeClr val="accent6">
                    <a:lumMod val="75000"/>
                  </a:schemeClr>
                </a:solidFill>
                <a:latin typeface="+mn-lt"/>
              </a:rPr>
              <a:t>Concept</a:t>
            </a:r>
          </a:p>
        </p:txBody>
      </p:sp>
    </p:spTree>
    <p:extLst>
      <p:ext uri="{BB962C8B-B14F-4D97-AF65-F5344CB8AC3E}">
        <p14:creationId xmlns:p14="http://schemas.microsoft.com/office/powerpoint/2010/main" val="164100990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97986">
                                            <p:txEl>
                                              <p:pRg st="0" end="0"/>
                                            </p:txEl>
                                          </p:spTgt>
                                        </p:tgtEl>
                                        <p:attrNameLst>
                                          <p:attrName>style.visibility</p:attrName>
                                        </p:attrNameLst>
                                      </p:cBhvr>
                                      <p:to>
                                        <p:strVal val="visible"/>
                                      </p:to>
                                    </p:set>
                                    <p:animEffect transition="in" filter="box(out)">
                                      <p:cBhvr>
                                        <p:cTn id="7" dur="500"/>
                                        <p:tgtEl>
                                          <p:spTgt spid="2979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97986">
                                            <p:txEl>
                                              <p:pRg st="2" end="2"/>
                                            </p:txEl>
                                          </p:spTgt>
                                        </p:tgtEl>
                                        <p:attrNameLst>
                                          <p:attrName>style.visibility</p:attrName>
                                        </p:attrNameLst>
                                      </p:cBhvr>
                                      <p:to>
                                        <p:strVal val="visible"/>
                                      </p:to>
                                    </p:set>
                                    <p:animEffect transition="in" filter="box(out)">
                                      <p:cBhvr>
                                        <p:cTn id="12" dur="500"/>
                                        <p:tgtEl>
                                          <p:spTgt spid="2979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6"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B74FB207-BCA8-4F87-9D93-9B22033B6591}" type="slidenum">
              <a:rPr lang="en-US" altLang="en-US" sz="1400" smtClean="0"/>
              <a:pPr/>
              <a:t>39</a:t>
            </a:fld>
            <a:endParaRPr lang="en-US" altLang="en-US" sz="1400" smtClean="0"/>
          </a:p>
        </p:txBody>
      </p:sp>
      <p:sp>
        <p:nvSpPr>
          <p:cNvPr id="300034" name="Rectangle 2"/>
          <p:cNvSpPr>
            <a:spLocks noChangeArrowheads="1"/>
          </p:cNvSpPr>
          <p:nvPr/>
        </p:nvSpPr>
        <p:spPr bwMode="auto">
          <a:xfrm>
            <a:off x="685800" y="1600200"/>
            <a:ext cx="7696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accent1"/>
              </a:buClr>
              <a:buFont typeface="Wingdings" pitchFamily="2" charset="2"/>
              <a:buNone/>
            </a:pPr>
            <a:r>
              <a:rPr lang="en-US" altLang="en-US" sz="2000" dirty="0">
                <a:solidFill>
                  <a:schemeClr val="accent6">
                    <a:lumMod val="75000"/>
                  </a:schemeClr>
                </a:solidFill>
                <a:effectLst/>
                <a:latin typeface="+mj-lt"/>
                <a:cs typeface="Times New Roman" pitchFamily="18" charset="0"/>
              </a:rPr>
              <a:t>My Plan continued…</a:t>
            </a:r>
          </a:p>
          <a:p>
            <a:pPr algn="l" eaLnBrk="1" hangingPunct="1">
              <a:spcBef>
                <a:spcPct val="20000"/>
              </a:spcBef>
              <a:buClr>
                <a:schemeClr val="accent1"/>
              </a:buClr>
              <a:buFont typeface="Wingdings" pitchFamily="2" charset="2"/>
              <a:buNone/>
            </a:pPr>
            <a:endParaRPr lang="en-US" altLang="en-US" sz="400" dirty="0">
              <a:solidFill>
                <a:schemeClr val="tx2"/>
              </a:solidFill>
              <a:effectLst/>
              <a:latin typeface="+mj-lt"/>
              <a:cs typeface="Times New Roman" pitchFamily="18" charset="0"/>
            </a:endParaRPr>
          </a:p>
          <a:p>
            <a:pPr algn="l" eaLnBrk="1" hangingPunct="1">
              <a:spcBef>
                <a:spcPct val="20000"/>
              </a:spcBef>
              <a:buClr>
                <a:schemeClr val="accent1"/>
              </a:buClr>
              <a:buFont typeface="Wingdings" pitchFamily="2" charset="2"/>
              <a:buNone/>
            </a:pPr>
            <a:r>
              <a:rPr lang="en-US" altLang="en-US" sz="2000" dirty="0">
                <a:solidFill>
                  <a:schemeClr val="hlink"/>
                </a:solidFill>
                <a:effectLst/>
                <a:latin typeface="+mj-lt"/>
                <a:cs typeface="Times New Roman" pitchFamily="18" charset="0"/>
              </a:rPr>
              <a:t>Step 6</a:t>
            </a:r>
            <a:r>
              <a:rPr lang="en-US" altLang="en-US" sz="2000" dirty="0">
                <a:effectLst/>
                <a:latin typeface="+mj-lt"/>
                <a:cs typeface="Times New Roman" pitchFamily="18" charset="0"/>
              </a:rPr>
              <a:t> -  By November 1, review the written speech with 4-H </a:t>
            </a:r>
            <a:r>
              <a:rPr lang="en-US" altLang="en-US" sz="2000" dirty="0" smtClean="0">
                <a:effectLst/>
                <a:latin typeface="+mj-lt"/>
                <a:cs typeface="Times New Roman" pitchFamily="18" charset="0"/>
              </a:rPr>
              <a:t>	   Project </a:t>
            </a:r>
            <a:r>
              <a:rPr lang="en-US" altLang="en-US" sz="2000" dirty="0">
                <a:effectLst/>
                <a:latin typeface="+mj-lt"/>
                <a:cs typeface="Times New Roman" pitchFamily="18" charset="0"/>
              </a:rPr>
              <a:t>Leader. </a:t>
            </a:r>
          </a:p>
          <a:p>
            <a:pPr algn="l" eaLnBrk="1" hangingPunct="1">
              <a:spcBef>
                <a:spcPct val="20000"/>
              </a:spcBef>
              <a:buClr>
                <a:schemeClr val="accent1"/>
              </a:buClr>
              <a:buFont typeface="Wingdings" pitchFamily="2" charset="2"/>
              <a:buNone/>
            </a:pPr>
            <a:r>
              <a:rPr lang="en-US" altLang="en-US" sz="2000" dirty="0">
                <a:solidFill>
                  <a:schemeClr val="hlink"/>
                </a:solidFill>
                <a:effectLst/>
                <a:latin typeface="+mj-lt"/>
                <a:cs typeface="Times New Roman" pitchFamily="18" charset="0"/>
              </a:rPr>
              <a:t>Step 7</a:t>
            </a:r>
            <a:r>
              <a:rPr lang="en-US" altLang="en-US" sz="2000" dirty="0">
                <a:effectLst/>
                <a:latin typeface="+mj-lt"/>
                <a:cs typeface="Times New Roman" pitchFamily="18" charset="0"/>
              </a:rPr>
              <a:t> – In October, ask club leader to be placed on the </a:t>
            </a:r>
            <a:r>
              <a:rPr lang="en-US" altLang="en-US" sz="2000" dirty="0" smtClean="0">
                <a:effectLst/>
                <a:latin typeface="+mj-lt"/>
                <a:cs typeface="Times New Roman" pitchFamily="18" charset="0"/>
              </a:rPr>
              <a:t>	    	  agenda </a:t>
            </a:r>
            <a:r>
              <a:rPr lang="en-US" altLang="en-US" sz="2000" dirty="0">
                <a:effectLst/>
                <a:latin typeface="+mj-lt"/>
                <a:cs typeface="Times New Roman" pitchFamily="18" charset="0"/>
              </a:rPr>
              <a:t>to present my speech at the December 4-H </a:t>
            </a:r>
            <a:r>
              <a:rPr lang="en-US" altLang="en-US" sz="2000" dirty="0" smtClean="0">
                <a:effectLst/>
                <a:latin typeface="+mj-lt"/>
                <a:cs typeface="Times New Roman" pitchFamily="18" charset="0"/>
              </a:rPr>
              <a:t>	  Meeting</a:t>
            </a:r>
            <a:r>
              <a:rPr lang="en-US" altLang="en-US" sz="2000" dirty="0">
                <a:effectLst/>
                <a:latin typeface="+mj-lt"/>
                <a:cs typeface="Times New Roman" pitchFamily="18" charset="0"/>
              </a:rPr>
              <a:t>.</a:t>
            </a:r>
            <a:r>
              <a:rPr lang="en-US" altLang="en-US" sz="2000" dirty="0">
                <a:effectLst/>
                <a:latin typeface="+mj-lt"/>
              </a:rPr>
              <a:t> </a:t>
            </a:r>
          </a:p>
          <a:p>
            <a:pPr algn="l" eaLnBrk="1" hangingPunct="1">
              <a:spcBef>
                <a:spcPct val="20000"/>
              </a:spcBef>
              <a:buClr>
                <a:schemeClr val="accent1"/>
              </a:buClr>
              <a:buFont typeface="Wingdings" pitchFamily="2" charset="2"/>
              <a:buNone/>
            </a:pPr>
            <a:r>
              <a:rPr lang="en-US" altLang="en-US" sz="2000" dirty="0">
                <a:solidFill>
                  <a:schemeClr val="hlink"/>
                </a:solidFill>
                <a:effectLst/>
                <a:latin typeface="+mj-lt"/>
                <a:cs typeface="Times New Roman" pitchFamily="18" charset="0"/>
              </a:rPr>
              <a:t>Step 8</a:t>
            </a:r>
            <a:r>
              <a:rPr lang="en-US" altLang="en-US" sz="2000" dirty="0">
                <a:effectLst/>
                <a:latin typeface="+mj-lt"/>
                <a:cs typeface="Times New Roman" pitchFamily="18" charset="0"/>
              </a:rPr>
              <a:t> – During November, practice by myself and by </a:t>
            </a:r>
            <a:r>
              <a:rPr lang="en-US" altLang="en-US" sz="2000" dirty="0" smtClean="0">
                <a:effectLst/>
                <a:latin typeface="+mj-lt"/>
                <a:cs typeface="Times New Roman" pitchFamily="18" charset="0"/>
              </a:rPr>
              <a:t>	   	  presenting </a:t>
            </a:r>
            <a:r>
              <a:rPr lang="en-US" altLang="en-US" sz="2000" dirty="0">
                <a:effectLst/>
                <a:latin typeface="+mj-lt"/>
                <a:cs typeface="Times New Roman" pitchFamily="18" charset="0"/>
              </a:rPr>
              <a:t>it for family, friends and my  4-H Project </a:t>
            </a:r>
            <a:r>
              <a:rPr lang="en-US" altLang="en-US" sz="2000" dirty="0" smtClean="0">
                <a:effectLst/>
                <a:latin typeface="+mj-lt"/>
                <a:cs typeface="Times New Roman" pitchFamily="18" charset="0"/>
              </a:rPr>
              <a:t>	     	  Leader</a:t>
            </a:r>
            <a:r>
              <a:rPr lang="en-US" altLang="en-US" sz="2000" dirty="0">
                <a:effectLst/>
                <a:latin typeface="+mj-lt"/>
                <a:cs typeface="Times New Roman" pitchFamily="18" charset="0"/>
              </a:rPr>
              <a:t>.</a:t>
            </a:r>
            <a:r>
              <a:rPr lang="en-US" altLang="en-US" sz="2000" dirty="0">
                <a:effectLst/>
                <a:latin typeface="+mj-lt"/>
              </a:rPr>
              <a:t> </a:t>
            </a:r>
          </a:p>
          <a:p>
            <a:pPr algn="l" eaLnBrk="1" hangingPunct="1">
              <a:spcBef>
                <a:spcPct val="20000"/>
              </a:spcBef>
              <a:buClr>
                <a:schemeClr val="accent1"/>
              </a:buClr>
              <a:buFont typeface="Wingdings" pitchFamily="2" charset="2"/>
              <a:buNone/>
            </a:pPr>
            <a:r>
              <a:rPr lang="en-US" altLang="en-US" sz="2000" dirty="0">
                <a:solidFill>
                  <a:schemeClr val="hlink"/>
                </a:solidFill>
                <a:effectLst/>
                <a:latin typeface="+mj-lt"/>
                <a:cs typeface="Times New Roman" pitchFamily="18" charset="0"/>
              </a:rPr>
              <a:t>Step 9</a:t>
            </a:r>
            <a:r>
              <a:rPr lang="en-US" altLang="en-US" sz="2000" dirty="0">
                <a:effectLst/>
                <a:latin typeface="+mj-lt"/>
                <a:cs typeface="Times New Roman" pitchFamily="18" charset="0"/>
              </a:rPr>
              <a:t> -  Present speech at December 6,    4-H Club meeting.</a:t>
            </a:r>
            <a:r>
              <a:rPr lang="en-US" altLang="en-US" sz="2000" dirty="0">
                <a:effectLst/>
                <a:latin typeface="+mj-lt"/>
              </a:rPr>
              <a:t> </a:t>
            </a:r>
          </a:p>
        </p:txBody>
      </p:sp>
      <p:sp>
        <p:nvSpPr>
          <p:cNvPr id="76805" name="Rectangle 4"/>
          <p:cNvSpPr>
            <a:spLocks noChangeArrowheads="1"/>
          </p:cNvSpPr>
          <p:nvPr/>
        </p:nvSpPr>
        <p:spPr bwMode="auto">
          <a:xfrm>
            <a:off x="609600" y="3810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latin typeface="+mn-lt"/>
              </a:rPr>
              <a:t>Start Small to </a:t>
            </a:r>
            <a:r>
              <a:rPr lang="en-US" altLang="en-US" sz="3600" b="1" dirty="0" smtClean="0">
                <a:solidFill>
                  <a:schemeClr val="accent6">
                    <a:lumMod val="75000"/>
                  </a:schemeClr>
                </a:solidFill>
                <a:latin typeface="+mn-lt"/>
              </a:rPr>
              <a:t>Teach</a:t>
            </a:r>
          </a:p>
          <a:p>
            <a:pPr eaLnBrk="1" hangingPunct="1"/>
            <a:r>
              <a:rPr lang="en-US" altLang="en-US" sz="3600" b="1" dirty="0" smtClean="0">
                <a:solidFill>
                  <a:schemeClr val="accent6">
                    <a:lumMod val="75000"/>
                  </a:schemeClr>
                </a:solidFill>
                <a:latin typeface="+mn-lt"/>
              </a:rPr>
              <a:t>Planning </a:t>
            </a:r>
            <a:r>
              <a:rPr lang="en-US" altLang="en-US" sz="3600" b="1" dirty="0">
                <a:solidFill>
                  <a:schemeClr val="accent6">
                    <a:lumMod val="75000"/>
                  </a:schemeClr>
                </a:solidFill>
                <a:latin typeface="+mn-lt"/>
              </a:rPr>
              <a:t>Concept</a:t>
            </a:r>
          </a:p>
        </p:txBody>
      </p:sp>
    </p:spTree>
    <p:extLst>
      <p:ext uri="{BB962C8B-B14F-4D97-AF65-F5344CB8AC3E}">
        <p14:creationId xmlns:p14="http://schemas.microsoft.com/office/powerpoint/2010/main" val="268204776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0034">
                                            <p:txEl>
                                              <p:pRg st="0" end="0"/>
                                            </p:txEl>
                                          </p:spTgt>
                                        </p:tgtEl>
                                        <p:attrNameLst>
                                          <p:attrName>style.visibility</p:attrName>
                                        </p:attrNameLst>
                                      </p:cBhvr>
                                      <p:to>
                                        <p:strVal val="visible"/>
                                      </p:to>
                                    </p:set>
                                    <p:animEffect transition="in" filter="box(out)">
                                      <p:cBhvr>
                                        <p:cTn id="7" dur="500"/>
                                        <p:tgtEl>
                                          <p:spTgt spid="3000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00034">
                                            <p:txEl>
                                              <p:pRg st="2" end="2"/>
                                            </p:txEl>
                                          </p:spTgt>
                                        </p:tgtEl>
                                        <p:attrNameLst>
                                          <p:attrName>style.visibility</p:attrName>
                                        </p:attrNameLst>
                                      </p:cBhvr>
                                      <p:to>
                                        <p:strVal val="visible"/>
                                      </p:to>
                                    </p:set>
                                    <p:animEffect transition="in" filter="box(out)">
                                      <p:cBhvr>
                                        <p:cTn id="12" dur="500"/>
                                        <p:tgtEl>
                                          <p:spTgt spid="30003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00034">
                                            <p:txEl>
                                              <p:pRg st="3" end="3"/>
                                            </p:txEl>
                                          </p:spTgt>
                                        </p:tgtEl>
                                        <p:attrNameLst>
                                          <p:attrName>style.visibility</p:attrName>
                                        </p:attrNameLst>
                                      </p:cBhvr>
                                      <p:to>
                                        <p:strVal val="visible"/>
                                      </p:to>
                                    </p:set>
                                    <p:animEffect transition="in" filter="box(out)">
                                      <p:cBhvr>
                                        <p:cTn id="17" dur="500"/>
                                        <p:tgtEl>
                                          <p:spTgt spid="30003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00034">
                                            <p:txEl>
                                              <p:pRg st="4" end="4"/>
                                            </p:txEl>
                                          </p:spTgt>
                                        </p:tgtEl>
                                        <p:attrNameLst>
                                          <p:attrName>style.visibility</p:attrName>
                                        </p:attrNameLst>
                                      </p:cBhvr>
                                      <p:to>
                                        <p:strVal val="visible"/>
                                      </p:to>
                                    </p:set>
                                    <p:animEffect transition="in" filter="box(out)">
                                      <p:cBhvr>
                                        <p:cTn id="22" dur="500"/>
                                        <p:tgtEl>
                                          <p:spTgt spid="30003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00034">
                                            <p:txEl>
                                              <p:pRg st="5" end="5"/>
                                            </p:txEl>
                                          </p:spTgt>
                                        </p:tgtEl>
                                        <p:attrNameLst>
                                          <p:attrName>style.visibility</p:attrName>
                                        </p:attrNameLst>
                                      </p:cBhvr>
                                      <p:to>
                                        <p:strVal val="visible"/>
                                      </p:to>
                                    </p:set>
                                    <p:animEffect transition="in" filter="box(out)">
                                      <p:cBhvr>
                                        <p:cTn id="27" dur="500"/>
                                        <p:tgtEl>
                                          <p:spTgt spid="3000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4"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xfrm>
            <a:off x="1471612" y="6324600"/>
            <a:ext cx="561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FE74E2BD-A3BC-490A-83D6-D41E10091C26}" type="slidenum">
              <a:rPr lang="en-US" altLang="en-US" sz="1400" smtClean="0"/>
              <a:pPr/>
              <a:t>4</a:t>
            </a:fld>
            <a:endParaRPr lang="en-US" altLang="en-US" sz="1400" dirty="0" smtClean="0"/>
          </a:p>
        </p:txBody>
      </p:sp>
      <p:grpSp>
        <p:nvGrpSpPr>
          <p:cNvPr id="43011" name="Group 25"/>
          <p:cNvGrpSpPr>
            <a:grpSpLocks/>
          </p:cNvGrpSpPr>
          <p:nvPr/>
        </p:nvGrpSpPr>
        <p:grpSpPr bwMode="auto">
          <a:xfrm>
            <a:off x="1828801" y="1752601"/>
            <a:ext cx="4724399" cy="3308349"/>
            <a:chOff x="1152" y="1104"/>
            <a:chExt cx="4463" cy="3024"/>
          </a:xfrm>
        </p:grpSpPr>
        <p:sp>
          <p:nvSpPr>
            <p:cNvPr id="43022" name="AutoShape 3"/>
            <p:cNvSpPr>
              <a:spLocks noChangeArrowheads="1"/>
            </p:cNvSpPr>
            <p:nvPr/>
          </p:nvSpPr>
          <p:spPr bwMode="auto">
            <a:xfrm rot="10777962">
              <a:off x="1152" y="1104"/>
              <a:ext cx="4463" cy="3024"/>
            </a:xfrm>
            <a:prstGeom prst="triangle">
              <a:avLst>
                <a:gd name="adj" fmla="val 50000"/>
              </a:avLst>
            </a:prstGeom>
            <a:solidFill>
              <a:schemeClr val="tx2"/>
            </a:solidFill>
            <a:ln w="57150">
              <a:solidFill>
                <a:schemeClr val="hlink"/>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3023" name="Line 7"/>
            <p:cNvSpPr>
              <a:spLocks noChangeShapeType="1"/>
            </p:cNvSpPr>
            <p:nvPr/>
          </p:nvSpPr>
          <p:spPr bwMode="auto">
            <a:xfrm>
              <a:off x="1775" y="1920"/>
              <a:ext cx="3264"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4" name="Line 8"/>
            <p:cNvSpPr>
              <a:spLocks noChangeShapeType="1"/>
            </p:cNvSpPr>
            <p:nvPr/>
          </p:nvSpPr>
          <p:spPr bwMode="auto">
            <a:xfrm>
              <a:off x="2351" y="2688"/>
              <a:ext cx="2153"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3019" name="Rectangle 17"/>
          <p:cNvSpPr>
            <a:spLocks noChangeArrowheads="1"/>
          </p:cNvSpPr>
          <p:nvPr/>
        </p:nvSpPr>
        <p:spPr bwMode="auto">
          <a:xfrm>
            <a:off x="666750" y="304800"/>
            <a:ext cx="78676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lvl="1" algn="l" eaLnBrk="1" hangingPunct="1"/>
            <a:r>
              <a:rPr lang="en-US" altLang="en-US" sz="2000" b="1" dirty="0">
                <a:solidFill>
                  <a:schemeClr val="tx2"/>
                </a:solidFill>
                <a:latin typeface="Kristen ITC" pitchFamily="66" charset="0"/>
              </a:rPr>
              <a:t>      </a:t>
            </a:r>
            <a:r>
              <a:rPr lang="en-US" altLang="en-US" sz="2800" b="1" dirty="0">
                <a:solidFill>
                  <a:schemeClr val="accent6">
                    <a:lumMod val="75000"/>
                  </a:schemeClr>
                </a:solidFill>
                <a:effectLst/>
                <a:latin typeface="+mn-lt"/>
              </a:rPr>
              <a:t>How people learn best:</a:t>
            </a:r>
          </a:p>
          <a:p>
            <a:pPr eaLnBrk="1" hangingPunct="1"/>
            <a:r>
              <a:rPr lang="en-US" altLang="en-US" sz="3600" b="1" dirty="0">
                <a:solidFill>
                  <a:schemeClr val="accent6">
                    <a:lumMod val="75000"/>
                  </a:schemeClr>
                </a:solidFill>
                <a:effectLst/>
                <a:latin typeface="+mn-lt"/>
              </a:rPr>
              <a:t>The Cone of Experience</a:t>
            </a:r>
          </a:p>
        </p:txBody>
      </p:sp>
      <p:sp>
        <p:nvSpPr>
          <p:cNvPr id="106500" name="Text Box 4"/>
          <p:cNvSpPr txBox="1">
            <a:spLocks noChangeArrowheads="1"/>
          </p:cNvSpPr>
          <p:nvPr/>
        </p:nvSpPr>
        <p:spPr bwMode="auto">
          <a:xfrm>
            <a:off x="666750" y="2091332"/>
            <a:ext cx="7315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3000" b="1" dirty="0">
                <a:solidFill>
                  <a:schemeClr val="accent1"/>
                </a:solidFill>
                <a:latin typeface="+mj-lt"/>
              </a:rPr>
              <a:t>80-90%     </a:t>
            </a:r>
            <a:r>
              <a:rPr lang="en-US" altLang="en-US" sz="3000" b="1" dirty="0" smtClean="0">
                <a:solidFill>
                  <a:schemeClr val="bg1"/>
                </a:solidFill>
                <a:latin typeface="+mj-lt"/>
              </a:rPr>
              <a:t>Hear </a:t>
            </a:r>
            <a:r>
              <a:rPr lang="en-US" altLang="en-US" sz="3000" b="1" dirty="0">
                <a:solidFill>
                  <a:srgbClr val="777777"/>
                </a:solidFill>
                <a:latin typeface="+mj-lt"/>
                <a:cs typeface="Times New Roman" pitchFamily="18" charset="0"/>
                <a:sym typeface="Monotype Sorts" pitchFamily="2" charset="2"/>
              </a:rPr>
              <a:t>-</a:t>
            </a:r>
            <a:r>
              <a:rPr lang="en-US" altLang="en-US" sz="3000" b="1" dirty="0">
                <a:solidFill>
                  <a:srgbClr val="777777"/>
                </a:solidFill>
                <a:latin typeface="+mj-lt"/>
                <a:sym typeface="Monotype Sorts" pitchFamily="2" charset="2"/>
              </a:rPr>
              <a:t> </a:t>
            </a:r>
            <a:r>
              <a:rPr lang="en-US" altLang="en-US" sz="3000" b="1" dirty="0">
                <a:solidFill>
                  <a:schemeClr val="hlink"/>
                </a:solidFill>
                <a:latin typeface="+mj-lt"/>
              </a:rPr>
              <a:t>See</a:t>
            </a:r>
            <a:r>
              <a:rPr lang="en-US" altLang="en-US" sz="3000" b="1" dirty="0">
                <a:solidFill>
                  <a:schemeClr val="accent2"/>
                </a:solidFill>
                <a:latin typeface="+mj-lt"/>
              </a:rPr>
              <a:t> </a:t>
            </a:r>
            <a:r>
              <a:rPr lang="en-US" altLang="en-US" sz="3000" b="1" dirty="0">
                <a:solidFill>
                  <a:srgbClr val="777777"/>
                </a:solidFill>
                <a:latin typeface="+mj-lt"/>
                <a:cs typeface="Times New Roman" pitchFamily="18" charset="0"/>
                <a:sym typeface="Monotype Sorts" pitchFamily="2" charset="2"/>
              </a:rPr>
              <a:t>-</a:t>
            </a:r>
            <a:r>
              <a:rPr lang="en-US" altLang="en-US" sz="3000" b="1" dirty="0">
                <a:solidFill>
                  <a:schemeClr val="accent2"/>
                </a:solidFill>
                <a:latin typeface="+mj-lt"/>
                <a:sym typeface="Monotype Sorts" pitchFamily="2" charset="2"/>
              </a:rPr>
              <a:t> </a:t>
            </a:r>
            <a:r>
              <a:rPr lang="en-US" altLang="en-US" sz="3000" b="1" dirty="0">
                <a:solidFill>
                  <a:srgbClr val="009900"/>
                </a:solidFill>
                <a:latin typeface="+mj-lt"/>
              </a:rPr>
              <a:t>Do</a:t>
            </a:r>
          </a:p>
        </p:txBody>
      </p:sp>
      <p:sp>
        <p:nvSpPr>
          <p:cNvPr id="106501" name="Rectangle 5"/>
          <p:cNvSpPr>
            <a:spLocks noChangeArrowheads="1"/>
          </p:cNvSpPr>
          <p:nvPr/>
        </p:nvSpPr>
        <p:spPr bwMode="auto">
          <a:xfrm>
            <a:off x="1828800" y="2875002"/>
            <a:ext cx="5562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3000" b="1" dirty="0" smtClean="0">
                <a:solidFill>
                  <a:schemeClr val="accent1"/>
                </a:solidFill>
                <a:latin typeface="+mj-lt"/>
              </a:rPr>
              <a:t>50%     </a:t>
            </a:r>
            <a:r>
              <a:rPr lang="en-US" altLang="en-US" sz="3000" b="1" dirty="0" smtClean="0">
                <a:solidFill>
                  <a:schemeClr val="bg1"/>
                </a:solidFill>
                <a:latin typeface="+mj-lt"/>
              </a:rPr>
              <a:t>Hear</a:t>
            </a:r>
            <a:r>
              <a:rPr lang="en-US" altLang="en-US" sz="3000" b="1" dirty="0" smtClean="0">
                <a:solidFill>
                  <a:schemeClr val="hlink"/>
                </a:solidFill>
                <a:latin typeface="+mj-lt"/>
              </a:rPr>
              <a:t> </a:t>
            </a:r>
            <a:r>
              <a:rPr lang="en-US" altLang="en-US" sz="3000" b="1" dirty="0">
                <a:solidFill>
                  <a:srgbClr val="777777"/>
                </a:solidFill>
                <a:latin typeface="+mj-lt"/>
                <a:cs typeface="Times New Roman" pitchFamily="18" charset="0"/>
                <a:sym typeface="Monotype Sorts" pitchFamily="2" charset="2"/>
              </a:rPr>
              <a:t>-</a:t>
            </a:r>
            <a:r>
              <a:rPr lang="en-US" altLang="en-US" sz="3000" b="1" dirty="0">
                <a:solidFill>
                  <a:schemeClr val="hlink"/>
                </a:solidFill>
                <a:latin typeface="+mj-lt"/>
                <a:sym typeface="Monotype Sorts" pitchFamily="2" charset="2"/>
              </a:rPr>
              <a:t> </a:t>
            </a:r>
            <a:r>
              <a:rPr lang="en-US" altLang="en-US" sz="3000" b="1" dirty="0">
                <a:solidFill>
                  <a:schemeClr val="hlink"/>
                </a:solidFill>
                <a:latin typeface="+mj-lt"/>
              </a:rPr>
              <a:t>See</a:t>
            </a:r>
          </a:p>
        </p:txBody>
      </p:sp>
      <p:sp>
        <p:nvSpPr>
          <p:cNvPr id="106502" name="Rectangle 6"/>
          <p:cNvSpPr>
            <a:spLocks noChangeArrowheads="1"/>
          </p:cNvSpPr>
          <p:nvPr/>
        </p:nvSpPr>
        <p:spPr bwMode="auto">
          <a:xfrm>
            <a:off x="2514600" y="3733800"/>
            <a:ext cx="365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3000" b="1" dirty="0">
                <a:solidFill>
                  <a:schemeClr val="accent1"/>
                </a:solidFill>
                <a:latin typeface="+mj-lt"/>
              </a:rPr>
              <a:t>20%  </a:t>
            </a:r>
            <a:r>
              <a:rPr lang="en-US" altLang="en-US" sz="3000" b="1" dirty="0" smtClean="0">
                <a:solidFill>
                  <a:schemeClr val="accent1"/>
                </a:solidFill>
                <a:latin typeface="+mj-lt"/>
              </a:rPr>
              <a:t>  </a:t>
            </a:r>
            <a:r>
              <a:rPr lang="en-US" altLang="en-US" sz="3000" b="1" dirty="0" smtClean="0">
                <a:solidFill>
                  <a:schemeClr val="bg1"/>
                </a:solidFill>
                <a:latin typeface="+mj-lt"/>
              </a:rPr>
              <a:t>Hear</a:t>
            </a:r>
            <a:endParaRPr lang="en-US" altLang="en-US" sz="3000" b="1" dirty="0">
              <a:solidFill>
                <a:schemeClr val="bg1"/>
              </a:solidFill>
              <a:latin typeface="+mj-lt"/>
            </a:endParaRPr>
          </a:p>
        </p:txBody>
      </p:sp>
      <p:sp>
        <p:nvSpPr>
          <p:cNvPr id="106522" name="Text Box 26"/>
          <p:cNvSpPr txBox="1">
            <a:spLocks noChangeArrowheads="1"/>
          </p:cNvSpPr>
          <p:nvPr/>
        </p:nvSpPr>
        <p:spPr bwMode="auto">
          <a:xfrm>
            <a:off x="1752600" y="1828800"/>
            <a:ext cx="4953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200" b="1" i="1" dirty="0">
                <a:solidFill>
                  <a:srgbClr val="33CC33"/>
                </a:solidFill>
                <a:latin typeface="+mj-lt"/>
              </a:rPr>
              <a:t>4-H is “Learn by Doing”</a:t>
            </a:r>
          </a:p>
        </p:txBody>
      </p:sp>
      <p:sp>
        <p:nvSpPr>
          <p:cNvPr id="43017" name="Text Box 27"/>
          <p:cNvSpPr txBox="1">
            <a:spLocks noChangeArrowheads="1"/>
          </p:cNvSpPr>
          <p:nvPr/>
        </p:nvSpPr>
        <p:spPr bwMode="auto">
          <a:xfrm>
            <a:off x="-240620" y="4287798"/>
            <a:ext cx="42792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dirty="0">
                <a:effectLst/>
                <a:latin typeface="+mj-lt"/>
              </a:rPr>
              <a:t>Effectiveness of learning increases as one moves up</a:t>
            </a:r>
            <a:r>
              <a:rPr lang="en-US" altLang="en-US" sz="2000" dirty="0">
                <a:effectLst/>
                <a:latin typeface="Comic Sans MS" pitchFamily="66" charset="0"/>
              </a:rPr>
              <a:t>.</a:t>
            </a:r>
          </a:p>
        </p:txBody>
      </p:sp>
      <p:sp>
        <p:nvSpPr>
          <p:cNvPr id="43018" name="Text Box 29"/>
          <p:cNvSpPr txBox="1">
            <a:spLocks noChangeArrowheads="1"/>
          </p:cNvSpPr>
          <p:nvPr/>
        </p:nvSpPr>
        <p:spPr bwMode="auto">
          <a:xfrm>
            <a:off x="6324600" y="4724400"/>
            <a:ext cx="1981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600" i="1" dirty="0">
                <a:effectLst/>
                <a:latin typeface="+mj-lt"/>
              </a:rPr>
              <a:t>Edgar Dale, 1969</a:t>
            </a:r>
          </a:p>
        </p:txBody>
      </p:sp>
    </p:spTree>
    <p:extLst>
      <p:ext uri="{BB962C8B-B14F-4D97-AF65-F5344CB8AC3E}">
        <p14:creationId xmlns:p14="http://schemas.microsoft.com/office/powerpoint/2010/main" val="23369845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2000"/>
                                  </p:stCondLst>
                                  <p:childTnLst>
                                    <p:set>
                                      <p:cBhvr>
                                        <p:cTn id="6" dur="1" fill="hold">
                                          <p:stCondLst>
                                            <p:cond delay="0"/>
                                          </p:stCondLst>
                                        </p:cTn>
                                        <p:tgtEl>
                                          <p:spTgt spid="106502"/>
                                        </p:tgtEl>
                                        <p:attrNameLst>
                                          <p:attrName>style.visibility</p:attrName>
                                        </p:attrNameLst>
                                      </p:cBhvr>
                                      <p:to>
                                        <p:strVal val="visible"/>
                                      </p:to>
                                    </p:set>
                                    <p:animEffect transition="in" filter="box(out)">
                                      <p:cBhvr>
                                        <p:cTn id="7" dur="500"/>
                                        <p:tgtEl>
                                          <p:spTgt spid="106502"/>
                                        </p:tgtEl>
                                      </p:cBhvr>
                                    </p:animEffect>
                                  </p:childTnLst>
                                </p:cTn>
                              </p:par>
                            </p:childTnLst>
                          </p:cTn>
                        </p:par>
                        <p:par>
                          <p:cTn id="8" fill="hold" nodeType="afterGroup">
                            <p:stCondLst>
                              <p:cond delay="2500"/>
                            </p:stCondLst>
                            <p:childTnLst>
                              <p:par>
                                <p:cTn id="9" presetID="4" presetClass="entr" presetSubtype="32" fill="hold" grpId="0" nodeType="afterEffect">
                                  <p:stCondLst>
                                    <p:cond delay="2000"/>
                                  </p:stCondLst>
                                  <p:childTnLst>
                                    <p:set>
                                      <p:cBhvr>
                                        <p:cTn id="10" dur="1" fill="hold">
                                          <p:stCondLst>
                                            <p:cond delay="0"/>
                                          </p:stCondLst>
                                        </p:cTn>
                                        <p:tgtEl>
                                          <p:spTgt spid="106501"/>
                                        </p:tgtEl>
                                        <p:attrNameLst>
                                          <p:attrName>style.visibility</p:attrName>
                                        </p:attrNameLst>
                                      </p:cBhvr>
                                      <p:to>
                                        <p:strVal val="visible"/>
                                      </p:to>
                                    </p:set>
                                    <p:animEffect transition="in" filter="box(out)">
                                      <p:cBhvr>
                                        <p:cTn id="11" dur="500"/>
                                        <p:tgtEl>
                                          <p:spTgt spid="106501"/>
                                        </p:tgtEl>
                                      </p:cBhvr>
                                    </p:animEffect>
                                  </p:childTnLst>
                                </p:cTn>
                              </p:par>
                            </p:childTnLst>
                          </p:cTn>
                        </p:par>
                        <p:par>
                          <p:cTn id="12" fill="hold" nodeType="afterGroup">
                            <p:stCondLst>
                              <p:cond delay="5000"/>
                            </p:stCondLst>
                            <p:childTnLst>
                              <p:par>
                                <p:cTn id="13" presetID="4" presetClass="entr" presetSubtype="32" fill="hold" grpId="0" nodeType="afterEffect">
                                  <p:stCondLst>
                                    <p:cond delay="0"/>
                                  </p:stCondLst>
                                  <p:childTnLst>
                                    <p:set>
                                      <p:cBhvr>
                                        <p:cTn id="14" dur="1" fill="hold">
                                          <p:stCondLst>
                                            <p:cond delay="0"/>
                                          </p:stCondLst>
                                        </p:cTn>
                                        <p:tgtEl>
                                          <p:spTgt spid="106522"/>
                                        </p:tgtEl>
                                        <p:attrNameLst>
                                          <p:attrName>style.visibility</p:attrName>
                                        </p:attrNameLst>
                                      </p:cBhvr>
                                      <p:to>
                                        <p:strVal val="visible"/>
                                      </p:to>
                                    </p:set>
                                    <p:animEffect transition="in" filter="box(out)">
                                      <p:cBhvr>
                                        <p:cTn id="15" dur="500"/>
                                        <p:tgtEl>
                                          <p:spTgt spid="106522"/>
                                        </p:tgtEl>
                                      </p:cBhvr>
                                    </p:animEffect>
                                  </p:childTnLst>
                                </p:cTn>
                              </p:par>
                            </p:childTnLst>
                          </p:cTn>
                        </p:par>
                        <p:par>
                          <p:cTn id="16" fill="hold" nodeType="afterGroup">
                            <p:stCondLst>
                              <p:cond delay="5500"/>
                            </p:stCondLst>
                            <p:childTnLst>
                              <p:par>
                                <p:cTn id="17" presetID="4" presetClass="entr" presetSubtype="32" fill="hold" grpId="0" nodeType="afterEffect">
                                  <p:stCondLst>
                                    <p:cond delay="2000"/>
                                  </p:stCondLst>
                                  <p:childTnLst>
                                    <p:set>
                                      <p:cBhvr>
                                        <p:cTn id="18" dur="1" fill="hold">
                                          <p:stCondLst>
                                            <p:cond delay="0"/>
                                          </p:stCondLst>
                                        </p:cTn>
                                        <p:tgtEl>
                                          <p:spTgt spid="106500"/>
                                        </p:tgtEl>
                                        <p:attrNameLst>
                                          <p:attrName>style.visibility</p:attrName>
                                        </p:attrNameLst>
                                      </p:cBhvr>
                                      <p:to>
                                        <p:strVal val="visible"/>
                                      </p:to>
                                    </p:set>
                                    <p:animEffect transition="in" filter="box(out)">
                                      <p:cBhvr>
                                        <p:cTn id="19" dur="500"/>
                                        <p:tgtEl>
                                          <p:spTgt spid="10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autoUpdateAnimBg="0"/>
      <p:bldP spid="106501" grpId="0" autoUpdateAnimBg="0"/>
      <p:bldP spid="106502" grpId="0" autoUpdateAnimBg="0"/>
      <p:bldP spid="106522"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053B7EF7-B7C8-43FA-BBDD-73CDF7D00537}" type="slidenum">
              <a:rPr lang="en-US" altLang="en-US" sz="1400" smtClean="0"/>
              <a:pPr/>
              <a:t>40</a:t>
            </a:fld>
            <a:endParaRPr lang="en-US" altLang="en-US" sz="1400" smtClean="0"/>
          </a:p>
        </p:txBody>
      </p:sp>
      <p:sp>
        <p:nvSpPr>
          <p:cNvPr id="291842" name="Rectangle 2"/>
          <p:cNvSpPr>
            <a:spLocks noChangeArrowheads="1"/>
          </p:cNvSpPr>
          <p:nvPr/>
        </p:nvSpPr>
        <p:spPr bwMode="auto">
          <a:xfrm>
            <a:off x="762000" y="1676400"/>
            <a:ext cx="8001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accent1"/>
              </a:buClr>
              <a:buFont typeface="Wingdings" pitchFamily="2" charset="2"/>
              <a:buNone/>
            </a:pPr>
            <a:r>
              <a:rPr lang="en-US" altLang="en-US" dirty="0">
                <a:solidFill>
                  <a:schemeClr val="hlink"/>
                </a:solidFill>
                <a:effectLst/>
                <a:latin typeface="+mj-lt"/>
              </a:rPr>
              <a:t>Writing a Speech continued…</a:t>
            </a:r>
          </a:p>
          <a:p>
            <a:pPr algn="l" eaLnBrk="1" hangingPunct="1">
              <a:spcBef>
                <a:spcPct val="20000"/>
              </a:spcBef>
              <a:buClr>
                <a:schemeClr val="accent1"/>
              </a:buClr>
              <a:buFont typeface="Wingdings" pitchFamily="2" charset="2"/>
              <a:buNone/>
            </a:pPr>
            <a:endParaRPr lang="en-US" altLang="en-US" sz="500" dirty="0">
              <a:solidFill>
                <a:schemeClr val="hlink"/>
              </a:solidFill>
              <a:effectLst/>
              <a:latin typeface="+mj-lt"/>
            </a:endParaRPr>
          </a:p>
          <a:p>
            <a:pPr algn="l" eaLnBrk="1" hangingPunct="1">
              <a:spcBef>
                <a:spcPct val="20000"/>
              </a:spcBef>
              <a:buClr>
                <a:schemeClr val="accent1"/>
              </a:buClr>
              <a:buFont typeface="Wingdings" pitchFamily="2" charset="2"/>
              <a:buNone/>
            </a:pPr>
            <a:r>
              <a:rPr lang="en-US" altLang="en-US" dirty="0">
                <a:solidFill>
                  <a:schemeClr val="accent2"/>
                </a:solidFill>
                <a:effectLst/>
                <a:latin typeface="+mj-lt"/>
              </a:rPr>
              <a:t>Step 7 – </a:t>
            </a:r>
            <a:r>
              <a:rPr lang="en-US" altLang="en-US" i="1" dirty="0">
                <a:solidFill>
                  <a:schemeClr val="accent2"/>
                </a:solidFill>
                <a:effectLst/>
                <a:latin typeface="+mj-lt"/>
              </a:rPr>
              <a:t>Consider Alternatives</a:t>
            </a:r>
            <a:r>
              <a:rPr lang="en-US" altLang="en-US" dirty="0">
                <a:effectLst/>
                <a:latin typeface="+mj-lt"/>
              </a:rPr>
              <a:t>  </a:t>
            </a:r>
          </a:p>
          <a:p>
            <a:pPr algn="l" eaLnBrk="1" hangingPunct="1">
              <a:spcBef>
                <a:spcPct val="20000"/>
              </a:spcBef>
              <a:buClr>
                <a:schemeClr val="accent1"/>
              </a:buClr>
              <a:buFont typeface="Wingdings" pitchFamily="2" charset="2"/>
              <a:buNone/>
            </a:pPr>
            <a:r>
              <a:rPr lang="en-US" altLang="en-US" dirty="0">
                <a:effectLst/>
                <a:latin typeface="+mj-lt"/>
              </a:rPr>
              <a:t>	“Present talk in November or January at club meeting, present talk to another club or class at school.”</a:t>
            </a:r>
            <a:endParaRPr lang="en-US" altLang="en-US" dirty="0">
              <a:solidFill>
                <a:schemeClr val="accent2"/>
              </a:solidFill>
              <a:effectLst/>
              <a:latin typeface="+mj-lt"/>
            </a:endParaRPr>
          </a:p>
          <a:p>
            <a:pPr algn="l" eaLnBrk="1" hangingPunct="1">
              <a:spcBef>
                <a:spcPct val="20000"/>
              </a:spcBef>
              <a:buClr>
                <a:schemeClr val="accent1"/>
              </a:buClr>
              <a:buFont typeface="Wingdings" pitchFamily="2" charset="2"/>
              <a:buNone/>
            </a:pPr>
            <a:r>
              <a:rPr lang="en-US" altLang="en-US" dirty="0">
                <a:solidFill>
                  <a:schemeClr val="accent2"/>
                </a:solidFill>
                <a:effectLst/>
                <a:latin typeface="+mj-lt"/>
              </a:rPr>
              <a:t>Step 8</a:t>
            </a:r>
            <a:r>
              <a:rPr lang="en-US" altLang="en-US" dirty="0">
                <a:effectLst/>
                <a:latin typeface="+mj-lt"/>
              </a:rPr>
              <a:t> </a:t>
            </a:r>
            <a:r>
              <a:rPr lang="en-US" altLang="en-US" dirty="0">
                <a:solidFill>
                  <a:schemeClr val="accent2"/>
                </a:solidFill>
                <a:effectLst/>
                <a:latin typeface="+mj-lt"/>
              </a:rPr>
              <a:t>– </a:t>
            </a:r>
            <a:r>
              <a:rPr lang="en-US" altLang="en-US" i="1" dirty="0">
                <a:solidFill>
                  <a:schemeClr val="accent2"/>
                </a:solidFill>
                <a:effectLst/>
                <a:latin typeface="+mj-lt"/>
              </a:rPr>
              <a:t>Put the Plan into Effect  </a:t>
            </a:r>
          </a:p>
          <a:p>
            <a:pPr algn="l" eaLnBrk="1" hangingPunct="1">
              <a:spcBef>
                <a:spcPct val="20000"/>
              </a:spcBef>
              <a:buClr>
                <a:schemeClr val="accent1"/>
              </a:buClr>
              <a:buFont typeface="Wingdings" pitchFamily="2" charset="2"/>
              <a:buNone/>
            </a:pPr>
            <a:r>
              <a:rPr lang="en-US" altLang="en-US" i="1" dirty="0">
                <a:solidFill>
                  <a:schemeClr val="accent2"/>
                </a:solidFill>
                <a:effectLst/>
                <a:latin typeface="+mj-lt"/>
              </a:rPr>
              <a:t>	</a:t>
            </a:r>
            <a:r>
              <a:rPr lang="en-US" altLang="en-US" dirty="0">
                <a:effectLst/>
                <a:latin typeface="+mj-lt"/>
              </a:rPr>
              <a:t>“Work </a:t>
            </a:r>
            <a:r>
              <a:rPr lang="en-US" altLang="en-US" i="1" dirty="0">
                <a:effectLst/>
                <a:latin typeface="+mj-lt"/>
              </a:rPr>
              <a:t>your</a:t>
            </a:r>
            <a:r>
              <a:rPr lang="en-US" altLang="en-US" dirty="0">
                <a:effectLst/>
                <a:latin typeface="+mj-lt"/>
              </a:rPr>
              <a:t> plan.”</a:t>
            </a:r>
          </a:p>
          <a:p>
            <a:pPr algn="l" eaLnBrk="1" hangingPunct="1">
              <a:spcBef>
                <a:spcPct val="20000"/>
              </a:spcBef>
              <a:buClr>
                <a:schemeClr val="accent1"/>
              </a:buClr>
              <a:buFont typeface="Wingdings" pitchFamily="2" charset="2"/>
              <a:buNone/>
            </a:pPr>
            <a:endParaRPr lang="en-US" altLang="en-US" dirty="0">
              <a:effectLst/>
              <a:latin typeface="Comic Sans MS" pitchFamily="66" charset="0"/>
            </a:endParaRPr>
          </a:p>
          <a:p>
            <a:pPr algn="l" eaLnBrk="1" hangingPunct="1">
              <a:spcBef>
                <a:spcPct val="20000"/>
              </a:spcBef>
              <a:buClr>
                <a:schemeClr val="accent1"/>
              </a:buClr>
              <a:buFont typeface="Wingdings" pitchFamily="2" charset="2"/>
              <a:buNone/>
            </a:pPr>
            <a:endParaRPr lang="en-US" altLang="en-US" sz="2800" dirty="0">
              <a:effectLst/>
              <a:latin typeface="Comic Sans MS" pitchFamily="66" charset="0"/>
            </a:endParaRPr>
          </a:p>
        </p:txBody>
      </p:sp>
      <p:sp>
        <p:nvSpPr>
          <p:cNvPr id="77829" name="Rectangle 4"/>
          <p:cNvSpPr>
            <a:spLocks noChangeArrowheads="1"/>
          </p:cNvSpPr>
          <p:nvPr/>
        </p:nvSpPr>
        <p:spPr bwMode="auto">
          <a:xfrm>
            <a:off x="609600" y="3810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latin typeface="+mn-lt"/>
              </a:rPr>
              <a:t>Start Small to </a:t>
            </a:r>
            <a:r>
              <a:rPr lang="en-US" altLang="en-US" sz="3600" b="1" dirty="0" smtClean="0">
                <a:solidFill>
                  <a:schemeClr val="accent6">
                    <a:lumMod val="75000"/>
                  </a:schemeClr>
                </a:solidFill>
                <a:latin typeface="+mn-lt"/>
              </a:rPr>
              <a:t>Teach</a:t>
            </a:r>
          </a:p>
          <a:p>
            <a:pPr eaLnBrk="1" hangingPunct="1"/>
            <a:r>
              <a:rPr lang="en-US" altLang="en-US" sz="3600" b="1" dirty="0" smtClean="0">
                <a:solidFill>
                  <a:schemeClr val="accent6">
                    <a:lumMod val="75000"/>
                  </a:schemeClr>
                </a:solidFill>
                <a:latin typeface="+mn-lt"/>
              </a:rPr>
              <a:t>Planning </a:t>
            </a:r>
            <a:r>
              <a:rPr lang="en-US" altLang="en-US" sz="3600" b="1" dirty="0">
                <a:solidFill>
                  <a:schemeClr val="accent6">
                    <a:lumMod val="75000"/>
                  </a:schemeClr>
                </a:solidFill>
                <a:latin typeface="+mn-lt"/>
              </a:rPr>
              <a:t>Concept</a:t>
            </a:r>
          </a:p>
        </p:txBody>
      </p:sp>
    </p:spTree>
    <p:extLst>
      <p:ext uri="{BB962C8B-B14F-4D97-AF65-F5344CB8AC3E}">
        <p14:creationId xmlns:p14="http://schemas.microsoft.com/office/powerpoint/2010/main" val="304576838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91842">
                                            <p:txEl>
                                              <p:pRg st="0" end="0"/>
                                            </p:txEl>
                                          </p:spTgt>
                                        </p:tgtEl>
                                        <p:attrNameLst>
                                          <p:attrName>style.visibility</p:attrName>
                                        </p:attrNameLst>
                                      </p:cBhvr>
                                      <p:to>
                                        <p:strVal val="visible"/>
                                      </p:to>
                                    </p:set>
                                    <p:animEffect transition="in" filter="box(out)">
                                      <p:cBhvr>
                                        <p:cTn id="7" dur="500"/>
                                        <p:tgtEl>
                                          <p:spTgt spid="2918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91842">
                                            <p:txEl>
                                              <p:pRg st="2" end="2"/>
                                            </p:txEl>
                                          </p:spTgt>
                                        </p:tgtEl>
                                        <p:attrNameLst>
                                          <p:attrName>style.visibility</p:attrName>
                                        </p:attrNameLst>
                                      </p:cBhvr>
                                      <p:to>
                                        <p:strVal val="visible"/>
                                      </p:to>
                                    </p:set>
                                    <p:animEffect transition="in" filter="box(out)">
                                      <p:cBhvr>
                                        <p:cTn id="12" dur="500"/>
                                        <p:tgtEl>
                                          <p:spTgt spid="29184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91842">
                                            <p:txEl>
                                              <p:pRg st="3" end="3"/>
                                            </p:txEl>
                                          </p:spTgt>
                                        </p:tgtEl>
                                        <p:attrNameLst>
                                          <p:attrName>style.visibility</p:attrName>
                                        </p:attrNameLst>
                                      </p:cBhvr>
                                      <p:to>
                                        <p:strVal val="visible"/>
                                      </p:to>
                                    </p:set>
                                    <p:animEffect transition="in" filter="box(out)">
                                      <p:cBhvr>
                                        <p:cTn id="17" dur="500"/>
                                        <p:tgtEl>
                                          <p:spTgt spid="29184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91842">
                                            <p:txEl>
                                              <p:pRg st="4" end="4"/>
                                            </p:txEl>
                                          </p:spTgt>
                                        </p:tgtEl>
                                        <p:attrNameLst>
                                          <p:attrName>style.visibility</p:attrName>
                                        </p:attrNameLst>
                                      </p:cBhvr>
                                      <p:to>
                                        <p:strVal val="visible"/>
                                      </p:to>
                                    </p:set>
                                    <p:animEffect transition="in" filter="box(out)">
                                      <p:cBhvr>
                                        <p:cTn id="22" dur="500"/>
                                        <p:tgtEl>
                                          <p:spTgt spid="29184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91842">
                                            <p:txEl>
                                              <p:pRg st="5" end="5"/>
                                            </p:txEl>
                                          </p:spTgt>
                                        </p:tgtEl>
                                        <p:attrNameLst>
                                          <p:attrName>style.visibility</p:attrName>
                                        </p:attrNameLst>
                                      </p:cBhvr>
                                      <p:to>
                                        <p:strVal val="visible"/>
                                      </p:to>
                                    </p:set>
                                    <p:animEffect transition="in" filter="box(out)">
                                      <p:cBhvr>
                                        <p:cTn id="27" dur="500"/>
                                        <p:tgtEl>
                                          <p:spTgt spid="2918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2"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04481568-77B2-4302-B037-978BAB2FC239}" type="slidenum">
              <a:rPr lang="en-US" altLang="en-US" sz="1400" smtClean="0"/>
              <a:pPr/>
              <a:t>41</a:t>
            </a:fld>
            <a:endParaRPr lang="en-US" altLang="en-US" sz="1400" smtClean="0"/>
          </a:p>
        </p:txBody>
      </p:sp>
      <p:sp>
        <p:nvSpPr>
          <p:cNvPr id="293890" name="Rectangle 2050"/>
          <p:cNvSpPr>
            <a:spLocks noChangeArrowheads="1"/>
          </p:cNvSpPr>
          <p:nvPr/>
        </p:nvSpPr>
        <p:spPr bwMode="auto">
          <a:xfrm>
            <a:off x="685800" y="1676400"/>
            <a:ext cx="8458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accent1"/>
              </a:buClr>
              <a:buFont typeface="Wingdings" pitchFamily="2" charset="2"/>
              <a:buNone/>
            </a:pPr>
            <a:r>
              <a:rPr lang="en-US" altLang="en-US" sz="2000" dirty="0">
                <a:solidFill>
                  <a:schemeClr val="hlink"/>
                </a:solidFill>
                <a:effectLst/>
                <a:latin typeface="+mj-lt"/>
              </a:rPr>
              <a:t>Writing a Speech continued…</a:t>
            </a:r>
          </a:p>
          <a:p>
            <a:pPr algn="l" eaLnBrk="1" hangingPunct="1">
              <a:spcBef>
                <a:spcPct val="20000"/>
              </a:spcBef>
              <a:buClr>
                <a:schemeClr val="accent1"/>
              </a:buClr>
              <a:buFont typeface="Wingdings" pitchFamily="2" charset="2"/>
              <a:buNone/>
            </a:pPr>
            <a:endParaRPr lang="en-US" altLang="en-US" sz="400" dirty="0">
              <a:solidFill>
                <a:schemeClr val="hlink"/>
              </a:solidFill>
              <a:effectLst/>
              <a:latin typeface="+mj-lt"/>
            </a:endParaRPr>
          </a:p>
          <a:p>
            <a:pPr algn="l" eaLnBrk="1" hangingPunct="1">
              <a:spcBef>
                <a:spcPct val="20000"/>
              </a:spcBef>
              <a:buClr>
                <a:schemeClr val="accent1"/>
              </a:buClr>
              <a:buFont typeface="Wingdings" pitchFamily="2" charset="2"/>
              <a:buNone/>
            </a:pPr>
            <a:r>
              <a:rPr lang="en-US" altLang="en-US" sz="2000" dirty="0">
                <a:solidFill>
                  <a:schemeClr val="accent2"/>
                </a:solidFill>
                <a:effectLst/>
                <a:latin typeface="+mj-lt"/>
              </a:rPr>
              <a:t>Step 9</a:t>
            </a:r>
            <a:r>
              <a:rPr lang="en-US" altLang="en-US" sz="2000" dirty="0">
                <a:effectLst/>
                <a:latin typeface="+mj-lt"/>
              </a:rPr>
              <a:t> </a:t>
            </a:r>
            <a:r>
              <a:rPr lang="en-US" altLang="en-US" sz="2000" dirty="0">
                <a:solidFill>
                  <a:schemeClr val="accent2"/>
                </a:solidFill>
                <a:effectLst/>
                <a:latin typeface="+mj-lt"/>
              </a:rPr>
              <a:t>– </a:t>
            </a:r>
            <a:r>
              <a:rPr lang="en-US" altLang="en-US" sz="2000" i="1" dirty="0">
                <a:solidFill>
                  <a:schemeClr val="accent2"/>
                </a:solidFill>
                <a:effectLst/>
                <a:latin typeface="+mj-lt"/>
              </a:rPr>
              <a:t>Test and Evaluate Step-by-Step</a:t>
            </a:r>
            <a:r>
              <a:rPr lang="en-US" altLang="en-US" sz="2000" dirty="0">
                <a:effectLst/>
                <a:latin typeface="+mj-lt"/>
              </a:rPr>
              <a:t> </a:t>
            </a:r>
          </a:p>
          <a:p>
            <a:pPr algn="l" eaLnBrk="1" hangingPunct="1">
              <a:spcBef>
                <a:spcPct val="20000"/>
              </a:spcBef>
              <a:buClr>
                <a:schemeClr val="accent1"/>
              </a:buClr>
              <a:buFont typeface="Wingdings" pitchFamily="2" charset="2"/>
              <a:buNone/>
            </a:pPr>
            <a:r>
              <a:rPr lang="en-US" altLang="en-US" sz="2000" dirty="0">
                <a:effectLst/>
                <a:latin typeface="+mj-lt"/>
              </a:rPr>
              <a:t>	“If a step is not completed ask: Why and make adjustments to bring yourself back on track.”</a:t>
            </a:r>
          </a:p>
          <a:p>
            <a:pPr algn="l" eaLnBrk="1" hangingPunct="1">
              <a:spcBef>
                <a:spcPct val="20000"/>
              </a:spcBef>
              <a:buClr>
                <a:schemeClr val="accent1"/>
              </a:buClr>
              <a:buFont typeface="Wingdings" pitchFamily="2" charset="2"/>
              <a:buNone/>
            </a:pPr>
            <a:r>
              <a:rPr lang="en-US" altLang="en-US" sz="2000" dirty="0">
                <a:solidFill>
                  <a:schemeClr val="accent2"/>
                </a:solidFill>
                <a:effectLst/>
                <a:latin typeface="+mj-lt"/>
              </a:rPr>
              <a:t>Step 10 – </a:t>
            </a:r>
            <a:r>
              <a:rPr lang="en-US" altLang="en-US" sz="2000" i="1" dirty="0">
                <a:solidFill>
                  <a:schemeClr val="accent2"/>
                </a:solidFill>
                <a:effectLst/>
                <a:latin typeface="+mj-lt"/>
              </a:rPr>
              <a:t>Follow-Through</a:t>
            </a:r>
            <a:r>
              <a:rPr lang="en-US" altLang="en-US" sz="2000" dirty="0">
                <a:effectLst/>
                <a:latin typeface="+mj-lt"/>
              </a:rPr>
              <a:t>  </a:t>
            </a:r>
          </a:p>
          <a:p>
            <a:pPr algn="l" eaLnBrk="1" hangingPunct="1">
              <a:spcBef>
                <a:spcPct val="20000"/>
              </a:spcBef>
              <a:buClr>
                <a:schemeClr val="accent1"/>
              </a:buClr>
              <a:buFont typeface="Wingdings" pitchFamily="2" charset="2"/>
              <a:buNone/>
            </a:pPr>
            <a:r>
              <a:rPr lang="en-US" altLang="en-US" sz="2000" dirty="0">
                <a:effectLst/>
                <a:latin typeface="+mj-lt"/>
              </a:rPr>
              <a:t>	“Do what you set out to do.”</a:t>
            </a:r>
            <a:endParaRPr lang="en-US" altLang="en-US" sz="2000" dirty="0">
              <a:solidFill>
                <a:schemeClr val="accent2"/>
              </a:solidFill>
              <a:effectLst/>
              <a:latin typeface="+mj-lt"/>
            </a:endParaRPr>
          </a:p>
          <a:p>
            <a:pPr algn="l" eaLnBrk="1" hangingPunct="1">
              <a:spcBef>
                <a:spcPct val="20000"/>
              </a:spcBef>
              <a:buClr>
                <a:schemeClr val="accent1"/>
              </a:buClr>
              <a:buFont typeface="Wingdings" pitchFamily="2" charset="2"/>
              <a:buNone/>
            </a:pPr>
            <a:r>
              <a:rPr lang="en-US" altLang="en-US" sz="2000" dirty="0">
                <a:solidFill>
                  <a:schemeClr val="accent2"/>
                </a:solidFill>
                <a:effectLst/>
                <a:latin typeface="+mj-lt"/>
              </a:rPr>
              <a:t>Step 11</a:t>
            </a:r>
            <a:r>
              <a:rPr lang="en-US" altLang="en-US" sz="2000" dirty="0">
                <a:effectLst/>
                <a:latin typeface="+mj-lt"/>
              </a:rPr>
              <a:t> </a:t>
            </a:r>
            <a:r>
              <a:rPr lang="en-US" altLang="en-US" sz="2000" dirty="0">
                <a:solidFill>
                  <a:schemeClr val="accent2"/>
                </a:solidFill>
                <a:effectLst/>
                <a:latin typeface="+mj-lt"/>
              </a:rPr>
              <a:t>– </a:t>
            </a:r>
            <a:r>
              <a:rPr lang="en-US" altLang="en-US" sz="2000" i="1" dirty="0">
                <a:solidFill>
                  <a:schemeClr val="accent2"/>
                </a:solidFill>
                <a:effectLst/>
                <a:latin typeface="+mj-lt"/>
              </a:rPr>
              <a:t>Project Evaluation  </a:t>
            </a:r>
          </a:p>
          <a:p>
            <a:pPr algn="l" eaLnBrk="1" hangingPunct="1">
              <a:spcBef>
                <a:spcPct val="20000"/>
              </a:spcBef>
              <a:buClr>
                <a:schemeClr val="accent1"/>
              </a:buClr>
              <a:buFont typeface="Wingdings" pitchFamily="2" charset="2"/>
              <a:buNone/>
            </a:pPr>
            <a:r>
              <a:rPr lang="en-US" altLang="en-US" sz="2000" i="1" dirty="0">
                <a:solidFill>
                  <a:schemeClr val="accent2"/>
                </a:solidFill>
                <a:effectLst/>
                <a:latin typeface="+mj-lt"/>
              </a:rPr>
              <a:t>	</a:t>
            </a:r>
            <a:r>
              <a:rPr lang="en-US" altLang="en-US" sz="2000" dirty="0">
                <a:effectLst/>
                <a:latin typeface="+mj-lt"/>
              </a:rPr>
              <a:t>“When the plan is complete ask: What did I learn?  How would I do things differently?  What is my next goal?”</a:t>
            </a:r>
          </a:p>
        </p:txBody>
      </p:sp>
      <p:sp>
        <p:nvSpPr>
          <p:cNvPr id="78853" name="Rectangle 2052"/>
          <p:cNvSpPr>
            <a:spLocks noChangeArrowheads="1"/>
          </p:cNvSpPr>
          <p:nvPr/>
        </p:nvSpPr>
        <p:spPr bwMode="auto">
          <a:xfrm>
            <a:off x="609600" y="3810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latin typeface="+mn-lt"/>
              </a:rPr>
              <a:t>Start Small to </a:t>
            </a:r>
            <a:r>
              <a:rPr lang="en-US" altLang="en-US" sz="3600" b="1" dirty="0" smtClean="0">
                <a:solidFill>
                  <a:schemeClr val="accent6">
                    <a:lumMod val="75000"/>
                  </a:schemeClr>
                </a:solidFill>
                <a:latin typeface="+mn-lt"/>
              </a:rPr>
              <a:t>Teach</a:t>
            </a:r>
          </a:p>
          <a:p>
            <a:pPr eaLnBrk="1" hangingPunct="1"/>
            <a:r>
              <a:rPr lang="en-US" altLang="en-US" sz="3600" b="1" dirty="0" smtClean="0">
                <a:solidFill>
                  <a:schemeClr val="accent6">
                    <a:lumMod val="75000"/>
                  </a:schemeClr>
                </a:solidFill>
                <a:latin typeface="+mn-lt"/>
              </a:rPr>
              <a:t>Planning </a:t>
            </a:r>
            <a:r>
              <a:rPr lang="en-US" altLang="en-US" sz="3600" b="1" dirty="0">
                <a:solidFill>
                  <a:schemeClr val="accent6">
                    <a:lumMod val="75000"/>
                  </a:schemeClr>
                </a:solidFill>
                <a:latin typeface="+mn-lt"/>
              </a:rPr>
              <a:t>Concept</a:t>
            </a:r>
          </a:p>
        </p:txBody>
      </p:sp>
    </p:spTree>
    <p:extLst>
      <p:ext uri="{BB962C8B-B14F-4D97-AF65-F5344CB8AC3E}">
        <p14:creationId xmlns:p14="http://schemas.microsoft.com/office/powerpoint/2010/main" val="257297741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93890">
                                            <p:txEl>
                                              <p:pRg st="0" end="0"/>
                                            </p:txEl>
                                          </p:spTgt>
                                        </p:tgtEl>
                                        <p:attrNameLst>
                                          <p:attrName>style.visibility</p:attrName>
                                        </p:attrNameLst>
                                      </p:cBhvr>
                                      <p:to>
                                        <p:strVal val="visible"/>
                                      </p:to>
                                    </p:set>
                                    <p:animEffect transition="in" filter="box(out)">
                                      <p:cBhvr>
                                        <p:cTn id="7" dur="500"/>
                                        <p:tgtEl>
                                          <p:spTgt spid="2938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93890">
                                            <p:txEl>
                                              <p:pRg st="2" end="2"/>
                                            </p:txEl>
                                          </p:spTgt>
                                        </p:tgtEl>
                                        <p:attrNameLst>
                                          <p:attrName>style.visibility</p:attrName>
                                        </p:attrNameLst>
                                      </p:cBhvr>
                                      <p:to>
                                        <p:strVal val="visible"/>
                                      </p:to>
                                    </p:set>
                                    <p:animEffect transition="in" filter="box(out)">
                                      <p:cBhvr>
                                        <p:cTn id="12" dur="500"/>
                                        <p:tgtEl>
                                          <p:spTgt spid="29389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93890">
                                            <p:txEl>
                                              <p:pRg st="3" end="3"/>
                                            </p:txEl>
                                          </p:spTgt>
                                        </p:tgtEl>
                                        <p:attrNameLst>
                                          <p:attrName>style.visibility</p:attrName>
                                        </p:attrNameLst>
                                      </p:cBhvr>
                                      <p:to>
                                        <p:strVal val="visible"/>
                                      </p:to>
                                    </p:set>
                                    <p:animEffect transition="in" filter="box(out)">
                                      <p:cBhvr>
                                        <p:cTn id="17" dur="500"/>
                                        <p:tgtEl>
                                          <p:spTgt spid="29389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93890">
                                            <p:txEl>
                                              <p:pRg st="4" end="4"/>
                                            </p:txEl>
                                          </p:spTgt>
                                        </p:tgtEl>
                                        <p:attrNameLst>
                                          <p:attrName>style.visibility</p:attrName>
                                        </p:attrNameLst>
                                      </p:cBhvr>
                                      <p:to>
                                        <p:strVal val="visible"/>
                                      </p:to>
                                    </p:set>
                                    <p:animEffect transition="in" filter="box(out)">
                                      <p:cBhvr>
                                        <p:cTn id="22" dur="500"/>
                                        <p:tgtEl>
                                          <p:spTgt spid="29389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93890">
                                            <p:txEl>
                                              <p:pRg st="5" end="5"/>
                                            </p:txEl>
                                          </p:spTgt>
                                        </p:tgtEl>
                                        <p:attrNameLst>
                                          <p:attrName>style.visibility</p:attrName>
                                        </p:attrNameLst>
                                      </p:cBhvr>
                                      <p:to>
                                        <p:strVal val="visible"/>
                                      </p:to>
                                    </p:set>
                                    <p:animEffect transition="in" filter="box(out)">
                                      <p:cBhvr>
                                        <p:cTn id="27" dur="500"/>
                                        <p:tgtEl>
                                          <p:spTgt spid="293890">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93890">
                                            <p:txEl>
                                              <p:pRg st="6" end="6"/>
                                            </p:txEl>
                                          </p:spTgt>
                                        </p:tgtEl>
                                        <p:attrNameLst>
                                          <p:attrName>style.visibility</p:attrName>
                                        </p:attrNameLst>
                                      </p:cBhvr>
                                      <p:to>
                                        <p:strVal val="visible"/>
                                      </p:to>
                                    </p:set>
                                    <p:animEffect transition="in" filter="box(out)">
                                      <p:cBhvr>
                                        <p:cTn id="32" dur="500"/>
                                        <p:tgtEl>
                                          <p:spTgt spid="293890">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93890">
                                            <p:txEl>
                                              <p:pRg st="7" end="7"/>
                                            </p:txEl>
                                          </p:spTgt>
                                        </p:tgtEl>
                                        <p:attrNameLst>
                                          <p:attrName>style.visibility</p:attrName>
                                        </p:attrNameLst>
                                      </p:cBhvr>
                                      <p:to>
                                        <p:strVal val="visible"/>
                                      </p:to>
                                    </p:set>
                                    <p:animEffect transition="in" filter="box(out)">
                                      <p:cBhvr>
                                        <p:cTn id="37" dur="500"/>
                                        <p:tgtEl>
                                          <p:spTgt spid="29389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0"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CCFE9246-C87B-402A-93B6-A84933EEF779}" type="slidenum">
              <a:rPr lang="en-US" altLang="en-US" sz="1400" smtClean="0"/>
              <a:pPr/>
              <a:t>42</a:t>
            </a:fld>
            <a:endParaRPr lang="en-US" altLang="en-US" sz="1400" smtClean="0"/>
          </a:p>
        </p:txBody>
      </p:sp>
      <p:sp>
        <p:nvSpPr>
          <p:cNvPr id="302082" name="Rectangle 2"/>
          <p:cNvSpPr>
            <a:spLocks noChangeArrowheads="1"/>
          </p:cNvSpPr>
          <p:nvPr/>
        </p:nvSpPr>
        <p:spPr bwMode="auto">
          <a:xfrm>
            <a:off x="762000" y="1828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accent1"/>
              </a:buClr>
              <a:buFont typeface="Wingdings" pitchFamily="2" charset="2"/>
              <a:buNone/>
            </a:pPr>
            <a:r>
              <a:rPr lang="en-US" altLang="en-US" dirty="0">
                <a:effectLst/>
                <a:latin typeface="+mj-lt"/>
              </a:rPr>
              <a:t>As the learner grasps the concept of </a:t>
            </a:r>
          </a:p>
          <a:p>
            <a:pPr algn="l" eaLnBrk="1" hangingPunct="1">
              <a:spcBef>
                <a:spcPct val="20000"/>
              </a:spcBef>
              <a:buClr>
                <a:schemeClr val="accent1"/>
              </a:buClr>
              <a:buFont typeface="Wingdings" pitchFamily="2" charset="2"/>
              <a:buNone/>
            </a:pPr>
            <a:r>
              <a:rPr lang="en-US" altLang="en-US" dirty="0">
                <a:effectLst/>
                <a:latin typeface="+mj-lt"/>
              </a:rPr>
              <a:t>planning, have them apply it to other</a:t>
            </a:r>
          </a:p>
          <a:p>
            <a:pPr algn="l" eaLnBrk="1" hangingPunct="1">
              <a:spcBef>
                <a:spcPct val="20000"/>
              </a:spcBef>
              <a:buClr>
                <a:schemeClr val="accent1"/>
              </a:buClr>
              <a:buFont typeface="Wingdings" pitchFamily="2" charset="2"/>
              <a:buNone/>
            </a:pPr>
            <a:r>
              <a:rPr lang="en-US" altLang="en-US" dirty="0">
                <a:effectLst/>
                <a:latin typeface="+mj-lt"/>
              </a:rPr>
              <a:t>areas of the 4-H experience…</a:t>
            </a:r>
          </a:p>
          <a:p>
            <a:pPr algn="l" eaLnBrk="1" hangingPunct="1">
              <a:spcBef>
                <a:spcPct val="20000"/>
              </a:spcBef>
              <a:buClr>
                <a:schemeClr val="accent1"/>
              </a:buClr>
              <a:buFont typeface="Wingdings" pitchFamily="2" charset="2"/>
              <a:buNone/>
            </a:pPr>
            <a:endParaRPr lang="en-US" altLang="en-US" sz="1050" dirty="0">
              <a:effectLst/>
              <a:latin typeface="+mj-lt"/>
            </a:endParaRPr>
          </a:p>
          <a:p>
            <a:pPr lvl="1" algn="l" eaLnBrk="1" hangingPunct="1">
              <a:spcBef>
                <a:spcPct val="20000"/>
              </a:spcBef>
              <a:buClr>
                <a:schemeClr val="hlink"/>
              </a:buClr>
              <a:buFont typeface="Wingdings" panose="05000000000000000000" pitchFamily="2" charset="2"/>
              <a:buChar char="§"/>
            </a:pPr>
            <a:r>
              <a:rPr lang="en-US" altLang="en-US" dirty="0">
                <a:effectLst/>
                <a:latin typeface="+mj-lt"/>
              </a:rPr>
              <a:t>Planning their 4-H Project year</a:t>
            </a:r>
          </a:p>
          <a:p>
            <a:pPr lvl="1" algn="l" eaLnBrk="1" hangingPunct="1">
              <a:spcBef>
                <a:spcPct val="20000"/>
              </a:spcBef>
              <a:buClr>
                <a:schemeClr val="hlink"/>
              </a:buClr>
              <a:buFont typeface="Wingdings" panose="05000000000000000000" pitchFamily="2" charset="2"/>
              <a:buChar char="§"/>
            </a:pPr>
            <a:r>
              <a:rPr lang="en-US" altLang="en-US" dirty="0">
                <a:effectLst/>
                <a:latin typeface="+mj-lt"/>
              </a:rPr>
              <a:t>Serving on a club committee</a:t>
            </a:r>
          </a:p>
          <a:p>
            <a:pPr lvl="1" algn="l" eaLnBrk="1" hangingPunct="1">
              <a:spcBef>
                <a:spcPct val="20000"/>
              </a:spcBef>
              <a:buClr>
                <a:schemeClr val="hlink"/>
              </a:buClr>
              <a:buFont typeface="Wingdings" panose="05000000000000000000" pitchFamily="2" charset="2"/>
              <a:buChar char="§"/>
            </a:pPr>
            <a:r>
              <a:rPr lang="en-US" altLang="en-US" dirty="0">
                <a:effectLst/>
                <a:latin typeface="+mj-lt"/>
              </a:rPr>
              <a:t>Being a club officer</a:t>
            </a:r>
          </a:p>
          <a:p>
            <a:pPr lvl="1" algn="l" eaLnBrk="1" hangingPunct="1">
              <a:spcBef>
                <a:spcPct val="20000"/>
              </a:spcBef>
              <a:buClr>
                <a:schemeClr val="hlink"/>
              </a:buClr>
              <a:buFont typeface="Wingdings" panose="05000000000000000000" pitchFamily="2" charset="2"/>
              <a:buChar char="§"/>
            </a:pPr>
            <a:r>
              <a:rPr lang="en-US" altLang="en-US" dirty="0">
                <a:effectLst/>
                <a:latin typeface="+mj-lt"/>
              </a:rPr>
              <a:t>Serving on a county committee</a:t>
            </a:r>
          </a:p>
          <a:p>
            <a:pPr algn="l" eaLnBrk="1" hangingPunct="1">
              <a:spcBef>
                <a:spcPct val="20000"/>
              </a:spcBef>
              <a:buClr>
                <a:schemeClr val="accent1"/>
              </a:buClr>
              <a:buFont typeface="Wingdings" panose="05000000000000000000" pitchFamily="2" charset="2"/>
              <a:buChar char="§"/>
            </a:pPr>
            <a:endParaRPr lang="en-US" altLang="en-US" sz="2000" dirty="0">
              <a:effectLst/>
              <a:latin typeface="Comic Sans MS" pitchFamily="66" charset="0"/>
            </a:endParaRPr>
          </a:p>
        </p:txBody>
      </p:sp>
      <p:sp>
        <p:nvSpPr>
          <p:cNvPr id="79877" name="Rectangle 4"/>
          <p:cNvSpPr>
            <a:spLocks noChangeArrowheads="1"/>
          </p:cNvSpPr>
          <p:nvPr/>
        </p:nvSpPr>
        <p:spPr bwMode="auto">
          <a:xfrm>
            <a:off x="609600" y="3810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latin typeface="+mn-lt"/>
              </a:rPr>
              <a:t>Expanding the</a:t>
            </a:r>
          </a:p>
          <a:p>
            <a:pPr eaLnBrk="1" hangingPunct="1"/>
            <a:r>
              <a:rPr lang="en-US" altLang="en-US" sz="3600" b="1" dirty="0">
                <a:solidFill>
                  <a:schemeClr val="accent6">
                    <a:lumMod val="75000"/>
                  </a:schemeClr>
                </a:solidFill>
                <a:latin typeface="+mn-lt"/>
              </a:rPr>
              <a:t> Planning Process </a:t>
            </a:r>
          </a:p>
        </p:txBody>
      </p:sp>
    </p:spTree>
    <p:extLst>
      <p:ext uri="{BB962C8B-B14F-4D97-AF65-F5344CB8AC3E}">
        <p14:creationId xmlns:p14="http://schemas.microsoft.com/office/powerpoint/2010/main" val="183377474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2082">
                                            <p:txEl>
                                              <p:pRg st="0" end="0"/>
                                            </p:txEl>
                                          </p:spTgt>
                                        </p:tgtEl>
                                        <p:attrNameLst>
                                          <p:attrName>style.visibility</p:attrName>
                                        </p:attrNameLst>
                                      </p:cBhvr>
                                      <p:to>
                                        <p:strVal val="visible"/>
                                      </p:to>
                                    </p:set>
                                    <p:animEffect transition="in" filter="box(out)">
                                      <p:cBhvr>
                                        <p:cTn id="7" dur="500"/>
                                        <p:tgtEl>
                                          <p:spTgt spid="3020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02082">
                                            <p:txEl>
                                              <p:pRg st="1" end="1"/>
                                            </p:txEl>
                                          </p:spTgt>
                                        </p:tgtEl>
                                        <p:attrNameLst>
                                          <p:attrName>style.visibility</p:attrName>
                                        </p:attrNameLst>
                                      </p:cBhvr>
                                      <p:to>
                                        <p:strVal val="visible"/>
                                      </p:to>
                                    </p:set>
                                    <p:animEffect transition="in" filter="box(out)">
                                      <p:cBhvr>
                                        <p:cTn id="12" dur="500"/>
                                        <p:tgtEl>
                                          <p:spTgt spid="30208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02082">
                                            <p:txEl>
                                              <p:pRg st="2" end="2"/>
                                            </p:txEl>
                                          </p:spTgt>
                                        </p:tgtEl>
                                        <p:attrNameLst>
                                          <p:attrName>style.visibility</p:attrName>
                                        </p:attrNameLst>
                                      </p:cBhvr>
                                      <p:to>
                                        <p:strVal val="visible"/>
                                      </p:to>
                                    </p:set>
                                    <p:animEffect transition="in" filter="box(out)">
                                      <p:cBhvr>
                                        <p:cTn id="17" dur="500"/>
                                        <p:tgtEl>
                                          <p:spTgt spid="302082">
                                            <p:txEl>
                                              <p:pRg st="2" end="2"/>
                                            </p:txEl>
                                          </p:spTgt>
                                        </p:tgtEl>
                                      </p:cBhvr>
                                    </p:animEffect>
                                  </p:childTnLst>
                                </p:cTn>
                              </p:par>
                              <p:par>
                                <p:cTn id="18" presetID="4" presetClass="entr" presetSubtype="32" fill="hold" grpId="0" nodeType="withEffect">
                                  <p:stCondLst>
                                    <p:cond delay="0"/>
                                  </p:stCondLst>
                                  <p:childTnLst>
                                    <p:set>
                                      <p:cBhvr>
                                        <p:cTn id="19" dur="1" fill="hold">
                                          <p:stCondLst>
                                            <p:cond delay="0"/>
                                          </p:stCondLst>
                                        </p:cTn>
                                        <p:tgtEl>
                                          <p:spTgt spid="302082">
                                            <p:txEl>
                                              <p:pRg st="4" end="4"/>
                                            </p:txEl>
                                          </p:spTgt>
                                        </p:tgtEl>
                                        <p:attrNameLst>
                                          <p:attrName>style.visibility</p:attrName>
                                        </p:attrNameLst>
                                      </p:cBhvr>
                                      <p:to>
                                        <p:strVal val="visible"/>
                                      </p:to>
                                    </p:set>
                                    <p:animEffect transition="in" filter="box(out)">
                                      <p:cBhvr>
                                        <p:cTn id="20" dur="500"/>
                                        <p:tgtEl>
                                          <p:spTgt spid="302082">
                                            <p:txEl>
                                              <p:pRg st="4" end="4"/>
                                            </p:txEl>
                                          </p:spTgt>
                                        </p:tgtEl>
                                      </p:cBhvr>
                                    </p:animEffect>
                                  </p:childTnLst>
                                </p:cTn>
                              </p:par>
                              <p:par>
                                <p:cTn id="21" presetID="4" presetClass="entr" presetSubtype="32" fill="hold" grpId="0" nodeType="withEffect">
                                  <p:stCondLst>
                                    <p:cond delay="0"/>
                                  </p:stCondLst>
                                  <p:childTnLst>
                                    <p:set>
                                      <p:cBhvr>
                                        <p:cTn id="22" dur="1" fill="hold">
                                          <p:stCondLst>
                                            <p:cond delay="0"/>
                                          </p:stCondLst>
                                        </p:cTn>
                                        <p:tgtEl>
                                          <p:spTgt spid="302082">
                                            <p:txEl>
                                              <p:pRg st="5" end="5"/>
                                            </p:txEl>
                                          </p:spTgt>
                                        </p:tgtEl>
                                        <p:attrNameLst>
                                          <p:attrName>style.visibility</p:attrName>
                                        </p:attrNameLst>
                                      </p:cBhvr>
                                      <p:to>
                                        <p:strVal val="visible"/>
                                      </p:to>
                                    </p:set>
                                    <p:animEffect transition="in" filter="box(out)">
                                      <p:cBhvr>
                                        <p:cTn id="23" dur="500"/>
                                        <p:tgtEl>
                                          <p:spTgt spid="302082">
                                            <p:txEl>
                                              <p:pRg st="5" end="5"/>
                                            </p:txEl>
                                          </p:spTgt>
                                        </p:tgtEl>
                                      </p:cBhvr>
                                    </p:animEffect>
                                  </p:childTnLst>
                                </p:cTn>
                              </p:par>
                              <p:par>
                                <p:cTn id="24" presetID="4" presetClass="entr" presetSubtype="32" fill="hold" grpId="0" nodeType="withEffect">
                                  <p:stCondLst>
                                    <p:cond delay="0"/>
                                  </p:stCondLst>
                                  <p:childTnLst>
                                    <p:set>
                                      <p:cBhvr>
                                        <p:cTn id="25" dur="1" fill="hold">
                                          <p:stCondLst>
                                            <p:cond delay="0"/>
                                          </p:stCondLst>
                                        </p:cTn>
                                        <p:tgtEl>
                                          <p:spTgt spid="302082">
                                            <p:txEl>
                                              <p:pRg st="6" end="6"/>
                                            </p:txEl>
                                          </p:spTgt>
                                        </p:tgtEl>
                                        <p:attrNameLst>
                                          <p:attrName>style.visibility</p:attrName>
                                        </p:attrNameLst>
                                      </p:cBhvr>
                                      <p:to>
                                        <p:strVal val="visible"/>
                                      </p:to>
                                    </p:set>
                                    <p:animEffect transition="in" filter="box(out)">
                                      <p:cBhvr>
                                        <p:cTn id="26" dur="500"/>
                                        <p:tgtEl>
                                          <p:spTgt spid="302082">
                                            <p:txEl>
                                              <p:pRg st="6" end="6"/>
                                            </p:txEl>
                                          </p:spTgt>
                                        </p:tgtEl>
                                      </p:cBhvr>
                                    </p:animEffect>
                                  </p:childTnLst>
                                </p:cTn>
                              </p:par>
                              <p:par>
                                <p:cTn id="27" presetID="4" presetClass="entr" presetSubtype="32" fill="hold" grpId="0" nodeType="withEffect">
                                  <p:stCondLst>
                                    <p:cond delay="0"/>
                                  </p:stCondLst>
                                  <p:childTnLst>
                                    <p:set>
                                      <p:cBhvr>
                                        <p:cTn id="28" dur="1" fill="hold">
                                          <p:stCondLst>
                                            <p:cond delay="0"/>
                                          </p:stCondLst>
                                        </p:cTn>
                                        <p:tgtEl>
                                          <p:spTgt spid="302082">
                                            <p:txEl>
                                              <p:pRg st="7" end="7"/>
                                            </p:txEl>
                                          </p:spTgt>
                                        </p:tgtEl>
                                        <p:attrNameLst>
                                          <p:attrName>style.visibility</p:attrName>
                                        </p:attrNameLst>
                                      </p:cBhvr>
                                      <p:to>
                                        <p:strVal val="visible"/>
                                      </p:to>
                                    </p:set>
                                    <p:animEffect transition="in" filter="box(out)">
                                      <p:cBhvr>
                                        <p:cTn id="29" dur="500"/>
                                        <p:tgtEl>
                                          <p:spTgt spid="30208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2"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064ADAA6-8A56-4C7E-BC1A-C85DCCCE293A}" type="slidenum">
              <a:rPr lang="en-US" altLang="en-US" sz="1400" smtClean="0"/>
              <a:pPr/>
              <a:t>43</a:t>
            </a:fld>
            <a:endParaRPr lang="en-US" altLang="en-US" sz="1400" smtClean="0"/>
          </a:p>
        </p:txBody>
      </p:sp>
      <p:sp>
        <p:nvSpPr>
          <p:cNvPr id="80922" name="Rectangle 4"/>
          <p:cNvSpPr>
            <a:spLocks noChangeArrowheads="1"/>
          </p:cNvSpPr>
          <p:nvPr/>
        </p:nvSpPr>
        <p:spPr bwMode="auto">
          <a:xfrm>
            <a:off x="609600" y="2286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latin typeface="+mn-lt"/>
              </a:rPr>
              <a:t>“Plan the Work”</a:t>
            </a:r>
          </a:p>
        </p:txBody>
      </p:sp>
      <p:graphicFrame>
        <p:nvGraphicFramePr>
          <p:cNvPr id="132159" name="Group 63"/>
          <p:cNvGraphicFramePr>
            <a:graphicFrameLocks noGrp="1"/>
          </p:cNvGraphicFramePr>
          <p:nvPr>
            <p:extLst>
              <p:ext uri="{D42A27DB-BD31-4B8C-83A1-F6EECF244321}">
                <p14:modId xmlns:p14="http://schemas.microsoft.com/office/powerpoint/2010/main" val="2445514137"/>
              </p:ext>
            </p:extLst>
          </p:nvPr>
        </p:nvGraphicFramePr>
        <p:xfrm>
          <a:off x="228600" y="1447800"/>
          <a:ext cx="8686800" cy="3547856"/>
        </p:xfrm>
        <a:graphic>
          <a:graphicData uri="http://schemas.openxmlformats.org/drawingml/2006/table">
            <a:tbl>
              <a:tblPr/>
              <a:tblGrid>
                <a:gridCol w="2233748">
                  <a:extLst>
                    <a:ext uri="{9D8B030D-6E8A-4147-A177-3AD203B41FA5}">
                      <a16:colId xmlns:a16="http://schemas.microsoft.com/office/drawing/2014/main" val="20000"/>
                    </a:ext>
                  </a:extLst>
                </a:gridCol>
                <a:gridCol w="2109652">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2171700">
                  <a:extLst>
                    <a:ext uri="{9D8B030D-6E8A-4147-A177-3AD203B41FA5}">
                      <a16:colId xmlns:a16="http://schemas.microsoft.com/office/drawing/2014/main" val="20003"/>
                    </a:ext>
                  </a:extLst>
                </a:gridCol>
              </a:tblGrid>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2"/>
                          </a:solidFill>
                          <a:effectLst/>
                          <a:latin typeface="+mj-lt"/>
                        </a:rPr>
                        <a:t>January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mj-lt"/>
                        </a:rPr>
                        <a:t>Healthy Living Fair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3 projects – </a:t>
                      </a:r>
                      <a:r>
                        <a:rPr kumimoji="0" lang="en-US" sz="1600" b="0" i="1" u="none" strike="noStrike" cap="none" normalizeH="0" baseline="0" dirty="0" smtClean="0">
                          <a:ln>
                            <a:noFill/>
                          </a:ln>
                          <a:solidFill>
                            <a:schemeClr val="tx1"/>
                          </a:solidFill>
                          <a:effectLst/>
                          <a:latin typeface="+mj-lt"/>
                        </a:rPr>
                        <a:t>1 poster, 1 craft, 1 food</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2"/>
                          </a:solidFill>
                          <a:effectLst/>
                          <a:latin typeface="+mj-lt"/>
                        </a:rPr>
                        <a:t>February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mj-lt"/>
                        </a:rPr>
                        <a:t>Public Speaking Event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1 project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2"/>
                          </a:solidFill>
                          <a:effectLst/>
                          <a:latin typeface="+mj-lt"/>
                        </a:rPr>
                        <a:t>March</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j-lt"/>
                        </a:rPr>
                        <a:t>Leadership Project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j-lt"/>
                        </a:rPr>
                        <a:t>1 project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2"/>
                          </a:solidFill>
                          <a:effectLst/>
                          <a:latin typeface="+mj-lt"/>
                        </a:rPr>
                        <a:t>April</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j-lt"/>
                        </a:rPr>
                        <a:t>Community Service Project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j-lt"/>
                        </a:rPr>
                        <a:t>1 project</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3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2"/>
                          </a:solidFill>
                          <a:effectLst/>
                          <a:latin typeface="+mj-lt"/>
                        </a:rPr>
                        <a:t>May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j-lt"/>
                        </a:rPr>
                        <a:t>Complete medal form/record book</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2"/>
                          </a:solidFill>
                          <a:effectLst/>
                          <a:latin typeface="+mj-lt"/>
                        </a:rPr>
                        <a:t>June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Attend Workshop</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2 projects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2"/>
                          </a:solidFill>
                          <a:effectLst/>
                          <a:latin typeface="+mj-lt"/>
                        </a:rPr>
                        <a:t>July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mj-lt"/>
                        </a:rPr>
                        <a:t>4-H Camp</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2 projects –</a:t>
                      </a:r>
                      <a:r>
                        <a:rPr kumimoji="0" lang="en-US" sz="1600" b="0" i="1" u="none" strike="noStrike" cap="none" normalizeH="0" baseline="0" dirty="0" smtClean="0">
                          <a:ln>
                            <a:noFill/>
                          </a:ln>
                          <a:solidFill>
                            <a:schemeClr val="tx1"/>
                          </a:solidFill>
                          <a:effectLst/>
                          <a:latin typeface="+mj-lt"/>
                        </a:rPr>
                        <a:t>crafts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2"/>
                          </a:solidFill>
                          <a:effectLst/>
                          <a:latin typeface="+mj-lt"/>
                        </a:rPr>
                        <a:t>August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Attend </a:t>
                      </a:r>
                      <a:r>
                        <a:rPr kumimoji="0" lang="en-US" sz="1600" b="0" i="1" u="none" strike="noStrike" cap="none" normalizeH="0" baseline="0" dirty="0" smtClean="0">
                          <a:ln>
                            <a:noFill/>
                          </a:ln>
                          <a:solidFill>
                            <a:schemeClr val="tx1"/>
                          </a:solidFill>
                          <a:effectLst/>
                          <a:latin typeface="+mj-lt"/>
                        </a:rPr>
                        <a:t>Awards Program</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2 projects</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2167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2"/>
                          </a:solidFill>
                          <a:effectLst/>
                          <a:latin typeface="+mj-lt"/>
                        </a:rPr>
                        <a:t>September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mj-lt"/>
                        </a:rPr>
                        <a:t>County Fair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j-lt"/>
                        </a:rPr>
                        <a:t>12 exhibits for Fair</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2"/>
                          </a:solidFill>
                          <a:effectLst/>
                          <a:latin typeface="+mj-lt"/>
                        </a:rPr>
                        <a:t>October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Leadership Project - </a:t>
                      </a:r>
                      <a:r>
                        <a:rPr kumimoji="0" lang="en-US" sz="1600" b="0" i="1" u="none" strike="noStrike" cap="none" normalizeH="0" baseline="0" dirty="0" smtClean="0">
                          <a:ln>
                            <a:noFill/>
                          </a:ln>
                          <a:solidFill>
                            <a:schemeClr val="tx1"/>
                          </a:solidFill>
                          <a:effectLst/>
                          <a:latin typeface="+mj-lt"/>
                        </a:rPr>
                        <a:t>4-H Promo event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Tour</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2"/>
                          </a:solidFill>
                          <a:effectLst/>
                          <a:latin typeface="+mj-lt"/>
                        </a:rPr>
                        <a:t>November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Community Service Project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1 project - </a:t>
                      </a:r>
                      <a:r>
                        <a:rPr kumimoji="0" lang="en-US" sz="1600" b="0" i="1" u="none" strike="noStrike" cap="none" normalizeH="0" baseline="0" dirty="0" smtClean="0">
                          <a:ln>
                            <a:noFill/>
                          </a:ln>
                          <a:solidFill>
                            <a:schemeClr val="tx1"/>
                          </a:solidFill>
                          <a:effectLst/>
                          <a:latin typeface="+mj-lt"/>
                        </a:rPr>
                        <a:t>speech</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2"/>
                          </a:solidFill>
                          <a:effectLst/>
                          <a:latin typeface="+mj-lt"/>
                        </a:rPr>
                        <a:t>December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Present speech at club meeting.</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5127668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32159"/>
                                        </p:tgtEl>
                                        <p:attrNameLst>
                                          <p:attrName>style.visibility</p:attrName>
                                        </p:attrNameLst>
                                      </p:cBhvr>
                                      <p:to>
                                        <p:strVal val="visible"/>
                                      </p:to>
                                    </p:set>
                                    <p:animEffect transition="in" filter="box(out)">
                                      <p:cBhvr>
                                        <p:cTn id="7" dur="500"/>
                                        <p:tgtEl>
                                          <p:spTgt spid="132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5719AD78-EA35-4535-936C-66F47201772E}" type="slidenum">
              <a:rPr lang="en-US" altLang="en-US" sz="1400" smtClean="0"/>
              <a:pPr/>
              <a:t>44</a:t>
            </a:fld>
            <a:endParaRPr lang="en-US" altLang="en-US" sz="1400" smtClean="0"/>
          </a:p>
        </p:txBody>
      </p:sp>
      <p:sp>
        <p:nvSpPr>
          <p:cNvPr id="459778" name="Rectangle 2"/>
          <p:cNvSpPr>
            <a:spLocks noChangeArrowheads="1"/>
          </p:cNvSpPr>
          <p:nvPr/>
        </p:nvSpPr>
        <p:spPr bwMode="auto">
          <a:xfrm>
            <a:off x="609600" y="1524000"/>
            <a:ext cx="7848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None/>
            </a:pPr>
            <a:r>
              <a:rPr lang="en-US" altLang="en-US" sz="2000" dirty="0">
                <a:solidFill>
                  <a:schemeClr val="accent2"/>
                </a:solidFill>
                <a:effectLst/>
                <a:latin typeface="+mj-lt"/>
              </a:rPr>
              <a:t>4-H Project Work:  </a:t>
            </a:r>
            <a:r>
              <a:rPr lang="en-US" altLang="en-US" sz="2000" dirty="0">
                <a:effectLst/>
                <a:latin typeface="+mj-lt"/>
              </a:rPr>
              <a:t>Horticulture</a:t>
            </a:r>
          </a:p>
          <a:p>
            <a:pPr algn="l" eaLnBrk="1" hangingPunct="1">
              <a:spcBef>
                <a:spcPct val="20000"/>
              </a:spcBef>
              <a:buClr>
                <a:schemeClr val="hlink"/>
              </a:buClr>
              <a:buFont typeface="Wingdings" pitchFamily="2" charset="2"/>
              <a:buNone/>
            </a:pPr>
            <a:r>
              <a:rPr lang="en-US" altLang="en-US" sz="1800" dirty="0">
                <a:solidFill>
                  <a:schemeClr val="accent2"/>
                </a:solidFill>
                <a:effectLst/>
                <a:latin typeface="+mj-lt"/>
              </a:rPr>
              <a:t>Projects related to Horticulture for the beginner:</a:t>
            </a:r>
          </a:p>
        </p:txBody>
      </p:sp>
      <p:sp>
        <p:nvSpPr>
          <p:cNvPr id="459780" name="Rectangle 4"/>
          <p:cNvSpPr>
            <a:spLocks noChangeArrowheads="1"/>
          </p:cNvSpPr>
          <p:nvPr/>
        </p:nvSpPr>
        <p:spPr bwMode="auto">
          <a:xfrm>
            <a:off x="609600" y="457200"/>
            <a:ext cx="80010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A Working Example</a:t>
            </a:r>
            <a:endParaRPr lang="en-US" sz="3600" b="1" dirty="0">
              <a:solidFill>
                <a:schemeClr val="accent6">
                  <a:lumMod val="75000"/>
                </a:schemeClr>
              </a:solidFill>
              <a:effectLst>
                <a:outerShdw blurRad="38100" dist="38100" dir="2700000" algn="tl">
                  <a:srgbClr val="000000"/>
                </a:outerShdw>
              </a:effectLst>
              <a:latin typeface="+mn-lt"/>
            </a:endParaRPr>
          </a:p>
        </p:txBody>
      </p:sp>
      <p:sp>
        <p:nvSpPr>
          <p:cNvPr id="459787" name="Text Box 11"/>
          <p:cNvSpPr txBox="1">
            <a:spLocks noChangeArrowheads="1"/>
          </p:cNvSpPr>
          <p:nvPr/>
        </p:nvSpPr>
        <p:spPr bwMode="auto">
          <a:xfrm>
            <a:off x="304800" y="2286000"/>
            <a:ext cx="4495800" cy="294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285750" indent="-285750" algn="l" eaLnBrk="1" hangingPunct="1">
              <a:spcBef>
                <a:spcPct val="20000"/>
              </a:spcBef>
              <a:buClr>
                <a:schemeClr val="hlink"/>
              </a:buClr>
              <a:buFont typeface="Wingdings" panose="05000000000000000000" pitchFamily="2" charset="2"/>
              <a:buChar char="§"/>
            </a:pPr>
            <a:r>
              <a:rPr lang="en-US" altLang="en-US" sz="1600" dirty="0">
                <a:effectLst/>
                <a:latin typeface="+mj-lt"/>
              </a:rPr>
              <a:t>Poster - Parts of a Wildflower Blossom</a:t>
            </a:r>
          </a:p>
          <a:p>
            <a:pPr marL="285750" indent="-285750" algn="l" eaLnBrk="1" hangingPunct="1">
              <a:spcBef>
                <a:spcPct val="20000"/>
              </a:spcBef>
              <a:buClr>
                <a:schemeClr val="hlink"/>
              </a:buClr>
              <a:buFont typeface="Wingdings" panose="05000000000000000000" pitchFamily="2" charset="2"/>
              <a:buChar char="§"/>
            </a:pPr>
            <a:r>
              <a:rPr lang="en-US" altLang="en-US" sz="1600" dirty="0">
                <a:effectLst/>
                <a:latin typeface="+mj-lt"/>
              </a:rPr>
              <a:t>Illustrated talk on the Pollination of a Flower</a:t>
            </a:r>
          </a:p>
          <a:p>
            <a:pPr marL="285750" indent="-285750" algn="l" eaLnBrk="1" hangingPunct="1">
              <a:spcBef>
                <a:spcPct val="20000"/>
              </a:spcBef>
              <a:buClr>
                <a:schemeClr val="hlink"/>
              </a:buClr>
              <a:buFont typeface="Wingdings" panose="05000000000000000000" pitchFamily="2" charset="2"/>
              <a:buChar char="§"/>
            </a:pPr>
            <a:r>
              <a:rPr lang="en-US" altLang="en-US" sz="1600" dirty="0">
                <a:effectLst/>
                <a:latin typeface="+mj-lt"/>
              </a:rPr>
              <a:t>Herbarium Cards</a:t>
            </a:r>
          </a:p>
          <a:p>
            <a:pPr marL="285750" indent="-285750" algn="l" eaLnBrk="1" hangingPunct="1">
              <a:spcBef>
                <a:spcPct val="20000"/>
              </a:spcBef>
              <a:buClr>
                <a:schemeClr val="hlink"/>
              </a:buClr>
              <a:buFont typeface="Wingdings" panose="05000000000000000000" pitchFamily="2" charset="2"/>
              <a:buChar char="§"/>
            </a:pPr>
            <a:r>
              <a:rPr lang="en-US" altLang="en-US" sz="1600" dirty="0">
                <a:effectLst/>
                <a:latin typeface="+mj-lt"/>
              </a:rPr>
              <a:t>Landscaping Home Grounds</a:t>
            </a:r>
          </a:p>
          <a:p>
            <a:pPr marL="285750" indent="-285750" algn="l" eaLnBrk="1" hangingPunct="1">
              <a:spcBef>
                <a:spcPct val="20000"/>
              </a:spcBef>
              <a:buClr>
                <a:schemeClr val="hlink"/>
              </a:buClr>
              <a:buFont typeface="Wingdings" panose="05000000000000000000" pitchFamily="2" charset="2"/>
              <a:buChar char="§"/>
            </a:pPr>
            <a:r>
              <a:rPr lang="en-US" altLang="en-US" sz="1600" dirty="0">
                <a:effectLst/>
                <a:latin typeface="+mj-lt"/>
              </a:rPr>
              <a:t>Grow Onions, Peppers and Tomatoes</a:t>
            </a:r>
          </a:p>
          <a:p>
            <a:pPr marL="285750" indent="-285750" algn="l" eaLnBrk="1" hangingPunct="1">
              <a:spcBef>
                <a:spcPct val="20000"/>
              </a:spcBef>
              <a:buClr>
                <a:schemeClr val="hlink"/>
              </a:buClr>
              <a:buFont typeface="Wingdings" panose="05000000000000000000" pitchFamily="2" charset="2"/>
              <a:buChar char="§"/>
            </a:pPr>
            <a:r>
              <a:rPr lang="en-US" altLang="en-US" sz="1600" dirty="0" err="1">
                <a:effectLst/>
                <a:latin typeface="+mj-lt"/>
              </a:rPr>
              <a:t>Vermi</a:t>
            </a:r>
            <a:r>
              <a:rPr lang="en-US" altLang="en-US" sz="1600" dirty="0">
                <a:effectLst/>
                <a:latin typeface="+mj-lt"/>
              </a:rPr>
              <a:t> Composting</a:t>
            </a:r>
          </a:p>
          <a:p>
            <a:pPr marL="285750" indent="-285750" algn="l" eaLnBrk="1" hangingPunct="1">
              <a:spcBef>
                <a:spcPct val="20000"/>
              </a:spcBef>
              <a:buClr>
                <a:schemeClr val="hlink"/>
              </a:buClr>
              <a:buFont typeface="Wingdings" panose="05000000000000000000" pitchFamily="2" charset="2"/>
              <a:buChar char="§"/>
            </a:pPr>
            <a:r>
              <a:rPr lang="en-US" altLang="en-US" sz="1600" dirty="0">
                <a:effectLst/>
                <a:latin typeface="+mj-lt"/>
              </a:rPr>
              <a:t>Tree Leaf Collection</a:t>
            </a:r>
          </a:p>
          <a:p>
            <a:pPr marL="285750" indent="-285750" algn="l" eaLnBrk="1" hangingPunct="1">
              <a:spcBef>
                <a:spcPct val="20000"/>
              </a:spcBef>
              <a:buClr>
                <a:schemeClr val="hlink"/>
              </a:buClr>
              <a:buFont typeface="Wingdings" panose="05000000000000000000" pitchFamily="2" charset="2"/>
              <a:buChar char="§"/>
            </a:pPr>
            <a:r>
              <a:rPr lang="en-US" altLang="en-US" sz="1600" dirty="0">
                <a:effectLst/>
                <a:latin typeface="+mj-lt"/>
              </a:rPr>
              <a:t>Insect Collection</a:t>
            </a:r>
          </a:p>
          <a:p>
            <a:pPr marL="285750" indent="-285750" algn="l" eaLnBrk="1" hangingPunct="1">
              <a:spcBef>
                <a:spcPct val="20000"/>
              </a:spcBef>
              <a:buClr>
                <a:schemeClr val="hlink"/>
              </a:buClr>
              <a:buFont typeface="Wingdings" panose="05000000000000000000" pitchFamily="2" charset="2"/>
              <a:buChar char="§"/>
            </a:pPr>
            <a:r>
              <a:rPr lang="en-US" altLang="en-US" sz="1600" dirty="0">
                <a:effectLst/>
                <a:latin typeface="+mj-lt"/>
              </a:rPr>
              <a:t>25 Topical Postmarks</a:t>
            </a:r>
          </a:p>
        </p:txBody>
      </p:sp>
      <p:sp>
        <p:nvSpPr>
          <p:cNvPr id="459788" name="Text Box 12"/>
          <p:cNvSpPr txBox="1">
            <a:spLocks noChangeArrowheads="1"/>
          </p:cNvSpPr>
          <p:nvPr/>
        </p:nvSpPr>
        <p:spPr bwMode="auto">
          <a:xfrm>
            <a:off x="4572000" y="2286000"/>
            <a:ext cx="4343400" cy="289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285750" indent="-285750" algn="l" eaLnBrk="1" hangingPunct="1">
              <a:spcBef>
                <a:spcPct val="20000"/>
              </a:spcBef>
              <a:buClr>
                <a:schemeClr val="hlink"/>
              </a:buClr>
              <a:buFont typeface="Wingdings" panose="05000000000000000000" pitchFamily="2" charset="2"/>
              <a:buChar char="§"/>
            </a:pPr>
            <a:r>
              <a:rPr lang="en-US" altLang="en-US" sz="1600" dirty="0">
                <a:effectLst/>
                <a:latin typeface="+mj-lt"/>
              </a:rPr>
              <a:t>Poster on Recipe Modification for Healthful Eating</a:t>
            </a:r>
          </a:p>
          <a:p>
            <a:pPr marL="285750" indent="-285750" algn="l" eaLnBrk="1" hangingPunct="1">
              <a:spcBef>
                <a:spcPct val="20000"/>
              </a:spcBef>
              <a:buClr>
                <a:schemeClr val="hlink"/>
              </a:buClr>
              <a:buFont typeface="Wingdings" panose="05000000000000000000" pitchFamily="2" charset="2"/>
              <a:buChar char="§"/>
            </a:pPr>
            <a:r>
              <a:rPr lang="en-US" altLang="en-US" sz="1600" dirty="0">
                <a:effectLst/>
                <a:latin typeface="+mj-lt"/>
              </a:rPr>
              <a:t>Canned Tomatoes</a:t>
            </a:r>
          </a:p>
          <a:p>
            <a:pPr marL="285750" indent="-285750" algn="l" eaLnBrk="1" hangingPunct="1">
              <a:spcBef>
                <a:spcPct val="20000"/>
              </a:spcBef>
              <a:buClr>
                <a:schemeClr val="hlink"/>
              </a:buClr>
              <a:buFont typeface="Wingdings" panose="05000000000000000000" pitchFamily="2" charset="2"/>
              <a:buChar char="§"/>
            </a:pPr>
            <a:r>
              <a:rPr lang="en-US" altLang="en-US" sz="1600" dirty="0">
                <a:effectLst/>
                <a:latin typeface="+mj-lt"/>
              </a:rPr>
              <a:t>Hanging Storage Unit</a:t>
            </a:r>
          </a:p>
          <a:p>
            <a:pPr marL="285750" indent="-285750" algn="l" eaLnBrk="1" hangingPunct="1">
              <a:spcBef>
                <a:spcPct val="20000"/>
              </a:spcBef>
              <a:buClr>
                <a:schemeClr val="hlink"/>
              </a:buClr>
              <a:buFont typeface="Wingdings" panose="05000000000000000000" pitchFamily="2" charset="2"/>
              <a:buChar char="§"/>
            </a:pPr>
            <a:r>
              <a:rPr lang="en-US" altLang="en-US" sz="1600" dirty="0">
                <a:effectLst/>
                <a:latin typeface="+mj-lt"/>
              </a:rPr>
              <a:t>Work Apron or Tote Bag</a:t>
            </a:r>
          </a:p>
          <a:p>
            <a:pPr marL="285750" indent="-285750" algn="l" eaLnBrk="1" hangingPunct="1">
              <a:spcBef>
                <a:spcPct val="20000"/>
              </a:spcBef>
              <a:buClr>
                <a:schemeClr val="hlink"/>
              </a:buClr>
              <a:buFont typeface="Wingdings" panose="05000000000000000000" pitchFamily="2" charset="2"/>
              <a:buChar char="§"/>
            </a:pPr>
            <a:r>
              <a:rPr lang="en-US" altLang="en-US" sz="1600" dirty="0">
                <a:effectLst/>
                <a:latin typeface="+mj-lt"/>
              </a:rPr>
              <a:t>Flat Flyer or Brochure</a:t>
            </a:r>
          </a:p>
          <a:p>
            <a:pPr marL="285750" indent="-285750" algn="l" eaLnBrk="1" hangingPunct="1">
              <a:spcBef>
                <a:spcPct val="20000"/>
              </a:spcBef>
              <a:buClr>
                <a:schemeClr val="hlink"/>
              </a:buClr>
              <a:buFont typeface="Wingdings" panose="05000000000000000000" pitchFamily="2" charset="2"/>
              <a:buChar char="§"/>
            </a:pPr>
            <a:r>
              <a:rPr lang="en-US" altLang="en-US" sz="1600" dirty="0">
                <a:effectLst/>
                <a:latin typeface="+mj-lt"/>
              </a:rPr>
              <a:t>Display on Botany and Zoological Sciences</a:t>
            </a:r>
          </a:p>
          <a:p>
            <a:pPr marL="285750" indent="-285750" algn="l" eaLnBrk="1" hangingPunct="1">
              <a:spcBef>
                <a:spcPct val="20000"/>
              </a:spcBef>
              <a:buClr>
                <a:schemeClr val="hlink"/>
              </a:buClr>
              <a:buFont typeface="Wingdings" panose="05000000000000000000" pitchFamily="2" charset="2"/>
              <a:buChar char="§"/>
            </a:pPr>
            <a:r>
              <a:rPr lang="en-US" altLang="en-US" sz="1600" dirty="0">
                <a:effectLst/>
                <a:latin typeface="+mj-lt"/>
              </a:rPr>
              <a:t>Jr. Nature Craft and Candle</a:t>
            </a:r>
          </a:p>
          <a:p>
            <a:pPr marL="285750" indent="-285750" algn="l" eaLnBrk="1" hangingPunct="1">
              <a:spcBef>
                <a:spcPct val="20000"/>
              </a:spcBef>
              <a:buClr>
                <a:schemeClr val="hlink"/>
              </a:buClr>
              <a:buFont typeface="Wingdings" panose="05000000000000000000" pitchFamily="2" charset="2"/>
              <a:buChar char="§"/>
            </a:pPr>
            <a:r>
              <a:rPr lang="en-US" altLang="en-US" sz="1600" dirty="0">
                <a:effectLst/>
                <a:latin typeface="+mj-lt"/>
              </a:rPr>
              <a:t>Photos of Plant Life and Scenery</a:t>
            </a:r>
          </a:p>
        </p:txBody>
      </p:sp>
    </p:spTree>
    <p:extLst>
      <p:ext uri="{BB962C8B-B14F-4D97-AF65-F5344CB8AC3E}">
        <p14:creationId xmlns:p14="http://schemas.microsoft.com/office/powerpoint/2010/main" val="276581623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59778">
                                            <p:txEl>
                                              <p:pRg st="0" end="0"/>
                                            </p:txEl>
                                          </p:spTgt>
                                        </p:tgtEl>
                                        <p:attrNameLst>
                                          <p:attrName>style.visibility</p:attrName>
                                        </p:attrNameLst>
                                      </p:cBhvr>
                                      <p:to>
                                        <p:strVal val="visible"/>
                                      </p:to>
                                    </p:set>
                                    <p:animEffect transition="in" filter="box(out)">
                                      <p:cBhvr>
                                        <p:cTn id="7" dur="500"/>
                                        <p:tgtEl>
                                          <p:spTgt spid="4597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59778">
                                            <p:txEl>
                                              <p:pRg st="1" end="1"/>
                                            </p:txEl>
                                          </p:spTgt>
                                        </p:tgtEl>
                                        <p:attrNameLst>
                                          <p:attrName>style.visibility</p:attrName>
                                        </p:attrNameLst>
                                      </p:cBhvr>
                                      <p:to>
                                        <p:strVal val="visible"/>
                                      </p:to>
                                    </p:set>
                                    <p:animEffect transition="in" filter="box(out)">
                                      <p:cBhvr>
                                        <p:cTn id="12" dur="500"/>
                                        <p:tgtEl>
                                          <p:spTgt spid="45977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59787">
                                            <p:txEl>
                                              <p:pRg st="0" end="0"/>
                                            </p:txEl>
                                          </p:spTgt>
                                        </p:tgtEl>
                                        <p:attrNameLst>
                                          <p:attrName>style.visibility</p:attrName>
                                        </p:attrNameLst>
                                      </p:cBhvr>
                                      <p:to>
                                        <p:strVal val="visible"/>
                                      </p:to>
                                    </p:set>
                                    <p:animEffect transition="in" filter="box(out)">
                                      <p:cBhvr>
                                        <p:cTn id="17" dur="500"/>
                                        <p:tgtEl>
                                          <p:spTgt spid="45978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59787">
                                            <p:txEl>
                                              <p:pRg st="1" end="1"/>
                                            </p:txEl>
                                          </p:spTgt>
                                        </p:tgtEl>
                                        <p:attrNameLst>
                                          <p:attrName>style.visibility</p:attrName>
                                        </p:attrNameLst>
                                      </p:cBhvr>
                                      <p:to>
                                        <p:strVal val="visible"/>
                                      </p:to>
                                    </p:set>
                                    <p:animEffect transition="in" filter="box(out)">
                                      <p:cBhvr>
                                        <p:cTn id="22" dur="500"/>
                                        <p:tgtEl>
                                          <p:spTgt spid="459787">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59787">
                                            <p:txEl>
                                              <p:pRg st="2" end="2"/>
                                            </p:txEl>
                                          </p:spTgt>
                                        </p:tgtEl>
                                        <p:attrNameLst>
                                          <p:attrName>style.visibility</p:attrName>
                                        </p:attrNameLst>
                                      </p:cBhvr>
                                      <p:to>
                                        <p:strVal val="visible"/>
                                      </p:to>
                                    </p:set>
                                    <p:animEffect transition="in" filter="box(out)">
                                      <p:cBhvr>
                                        <p:cTn id="27" dur="500"/>
                                        <p:tgtEl>
                                          <p:spTgt spid="459787">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59787">
                                            <p:txEl>
                                              <p:pRg st="3" end="3"/>
                                            </p:txEl>
                                          </p:spTgt>
                                        </p:tgtEl>
                                        <p:attrNameLst>
                                          <p:attrName>style.visibility</p:attrName>
                                        </p:attrNameLst>
                                      </p:cBhvr>
                                      <p:to>
                                        <p:strVal val="visible"/>
                                      </p:to>
                                    </p:set>
                                    <p:animEffect transition="in" filter="box(out)">
                                      <p:cBhvr>
                                        <p:cTn id="32" dur="500"/>
                                        <p:tgtEl>
                                          <p:spTgt spid="459787">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459787">
                                            <p:txEl>
                                              <p:pRg st="4" end="4"/>
                                            </p:txEl>
                                          </p:spTgt>
                                        </p:tgtEl>
                                        <p:attrNameLst>
                                          <p:attrName>style.visibility</p:attrName>
                                        </p:attrNameLst>
                                      </p:cBhvr>
                                      <p:to>
                                        <p:strVal val="visible"/>
                                      </p:to>
                                    </p:set>
                                    <p:animEffect transition="in" filter="box(out)">
                                      <p:cBhvr>
                                        <p:cTn id="37" dur="500"/>
                                        <p:tgtEl>
                                          <p:spTgt spid="459787">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459787">
                                            <p:txEl>
                                              <p:pRg st="5" end="5"/>
                                            </p:txEl>
                                          </p:spTgt>
                                        </p:tgtEl>
                                        <p:attrNameLst>
                                          <p:attrName>style.visibility</p:attrName>
                                        </p:attrNameLst>
                                      </p:cBhvr>
                                      <p:to>
                                        <p:strVal val="visible"/>
                                      </p:to>
                                    </p:set>
                                    <p:animEffect transition="in" filter="box(out)">
                                      <p:cBhvr>
                                        <p:cTn id="42" dur="500"/>
                                        <p:tgtEl>
                                          <p:spTgt spid="459787">
                                            <p:txEl>
                                              <p:pRg st="5" end="5"/>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459787">
                                            <p:txEl>
                                              <p:pRg st="6" end="6"/>
                                            </p:txEl>
                                          </p:spTgt>
                                        </p:tgtEl>
                                        <p:attrNameLst>
                                          <p:attrName>style.visibility</p:attrName>
                                        </p:attrNameLst>
                                      </p:cBhvr>
                                      <p:to>
                                        <p:strVal val="visible"/>
                                      </p:to>
                                    </p:set>
                                    <p:animEffect transition="in" filter="box(out)">
                                      <p:cBhvr>
                                        <p:cTn id="47" dur="500"/>
                                        <p:tgtEl>
                                          <p:spTgt spid="459787">
                                            <p:txEl>
                                              <p:pRg st="6" end="6"/>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459787">
                                            <p:txEl>
                                              <p:pRg st="7" end="7"/>
                                            </p:txEl>
                                          </p:spTgt>
                                        </p:tgtEl>
                                        <p:attrNameLst>
                                          <p:attrName>style.visibility</p:attrName>
                                        </p:attrNameLst>
                                      </p:cBhvr>
                                      <p:to>
                                        <p:strVal val="visible"/>
                                      </p:to>
                                    </p:set>
                                    <p:animEffect transition="in" filter="box(out)">
                                      <p:cBhvr>
                                        <p:cTn id="52" dur="500"/>
                                        <p:tgtEl>
                                          <p:spTgt spid="459787">
                                            <p:txEl>
                                              <p:pRg st="7" end="7"/>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459787">
                                            <p:txEl>
                                              <p:pRg st="8" end="8"/>
                                            </p:txEl>
                                          </p:spTgt>
                                        </p:tgtEl>
                                        <p:attrNameLst>
                                          <p:attrName>style.visibility</p:attrName>
                                        </p:attrNameLst>
                                      </p:cBhvr>
                                      <p:to>
                                        <p:strVal val="visible"/>
                                      </p:to>
                                    </p:set>
                                    <p:animEffect transition="in" filter="box(out)">
                                      <p:cBhvr>
                                        <p:cTn id="57" dur="500"/>
                                        <p:tgtEl>
                                          <p:spTgt spid="459787">
                                            <p:txEl>
                                              <p:pRg st="8" end="8"/>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32" fill="hold" grpId="0" nodeType="clickEffect">
                                  <p:stCondLst>
                                    <p:cond delay="0"/>
                                  </p:stCondLst>
                                  <p:childTnLst>
                                    <p:set>
                                      <p:cBhvr>
                                        <p:cTn id="61" dur="1" fill="hold">
                                          <p:stCondLst>
                                            <p:cond delay="0"/>
                                          </p:stCondLst>
                                        </p:cTn>
                                        <p:tgtEl>
                                          <p:spTgt spid="459788">
                                            <p:txEl>
                                              <p:pRg st="0" end="0"/>
                                            </p:txEl>
                                          </p:spTgt>
                                        </p:tgtEl>
                                        <p:attrNameLst>
                                          <p:attrName>style.visibility</p:attrName>
                                        </p:attrNameLst>
                                      </p:cBhvr>
                                      <p:to>
                                        <p:strVal val="visible"/>
                                      </p:to>
                                    </p:set>
                                    <p:animEffect transition="in" filter="box(out)">
                                      <p:cBhvr>
                                        <p:cTn id="62" dur="500"/>
                                        <p:tgtEl>
                                          <p:spTgt spid="459788">
                                            <p:txEl>
                                              <p:pRg st="0" end="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32" fill="hold" grpId="0" nodeType="clickEffect">
                                  <p:stCondLst>
                                    <p:cond delay="0"/>
                                  </p:stCondLst>
                                  <p:childTnLst>
                                    <p:set>
                                      <p:cBhvr>
                                        <p:cTn id="66" dur="1" fill="hold">
                                          <p:stCondLst>
                                            <p:cond delay="0"/>
                                          </p:stCondLst>
                                        </p:cTn>
                                        <p:tgtEl>
                                          <p:spTgt spid="459788">
                                            <p:txEl>
                                              <p:pRg st="1" end="1"/>
                                            </p:txEl>
                                          </p:spTgt>
                                        </p:tgtEl>
                                        <p:attrNameLst>
                                          <p:attrName>style.visibility</p:attrName>
                                        </p:attrNameLst>
                                      </p:cBhvr>
                                      <p:to>
                                        <p:strVal val="visible"/>
                                      </p:to>
                                    </p:set>
                                    <p:animEffect transition="in" filter="box(out)">
                                      <p:cBhvr>
                                        <p:cTn id="67" dur="500"/>
                                        <p:tgtEl>
                                          <p:spTgt spid="459788">
                                            <p:txEl>
                                              <p:pRg st="1" end="1"/>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32" fill="hold" grpId="0" nodeType="clickEffect">
                                  <p:stCondLst>
                                    <p:cond delay="0"/>
                                  </p:stCondLst>
                                  <p:childTnLst>
                                    <p:set>
                                      <p:cBhvr>
                                        <p:cTn id="71" dur="1" fill="hold">
                                          <p:stCondLst>
                                            <p:cond delay="0"/>
                                          </p:stCondLst>
                                        </p:cTn>
                                        <p:tgtEl>
                                          <p:spTgt spid="459788">
                                            <p:txEl>
                                              <p:pRg st="2" end="2"/>
                                            </p:txEl>
                                          </p:spTgt>
                                        </p:tgtEl>
                                        <p:attrNameLst>
                                          <p:attrName>style.visibility</p:attrName>
                                        </p:attrNameLst>
                                      </p:cBhvr>
                                      <p:to>
                                        <p:strVal val="visible"/>
                                      </p:to>
                                    </p:set>
                                    <p:animEffect transition="in" filter="box(out)">
                                      <p:cBhvr>
                                        <p:cTn id="72" dur="500"/>
                                        <p:tgtEl>
                                          <p:spTgt spid="459788">
                                            <p:txEl>
                                              <p:pRg st="2" end="2"/>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32" fill="hold" grpId="0" nodeType="clickEffect">
                                  <p:stCondLst>
                                    <p:cond delay="0"/>
                                  </p:stCondLst>
                                  <p:childTnLst>
                                    <p:set>
                                      <p:cBhvr>
                                        <p:cTn id="76" dur="1" fill="hold">
                                          <p:stCondLst>
                                            <p:cond delay="0"/>
                                          </p:stCondLst>
                                        </p:cTn>
                                        <p:tgtEl>
                                          <p:spTgt spid="459788">
                                            <p:txEl>
                                              <p:pRg st="3" end="3"/>
                                            </p:txEl>
                                          </p:spTgt>
                                        </p:tgtEl>
                                        <p:attrNameLst>
                                          <p:attrName>style.visibility</p:attrName>
                                        </p:attrNameLst>
                                      </p:cBhvr>
                                      <p:to>
                                        <p:strVal val="visible"/>
                                      </p:to>
                                    </p:set>
                                    <p:animEffect transition="in" filter="box(out)">
                                      <p:cBhvr>
                                        <p:cTn id="77" dur="500"/>
                                        <p:tgtEl>
                                          <p:spTgt spid="459788">
                                            <p:txEl>
                                              <p:pRg st="3" end="3"/>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32" fill="hold" grpId="0" nodeType="clickEffect">
                                  <p:stCondLst>
                                    <p:cond delay="0"/>
                                  </p:stCondLst>
                                  <p:childTnLst>
                                    <p:set>
                                      <p:cBhvr>
                                        <p:cTn id="81" dur="1" fill="hold">
                                          <p:stCondLst>
                                            <p:cond delay="0"/>
                                          </p:stCondLst>
                                        </p:cTn>
                                        <p:tgtEl>
                                          <p:spTgt spid="459788">
                                            <p:txEl>
                                              <p:pRg st="4" end="4"/>
                                            </p:txEl>
                                          </p:spTgt>
                                        </p:tgtEl>
                                        <p:attrNameLst>
                                          <p:attrName>style.visibility</p:attrName>
                                        </p:attrNameLst>
                                      </p:cBhvr>
                                      <p:to>
                                        <p:strVal val="visible"/>
                                      </p:to>
                                    </p:set>
                                    <p:animEffect transition="in" filter="box(out)">
                                      <p:cBhvr>
                                        <p:cTn id="82" dur="500"/>
                                        <p:tgtEl>
                                          <p:spTgt spid="459788">
                                            <p:txEl>
                                              <p:pRg st="4" end="4"/>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32" fill="hold" grpId="0" nodeType="clickEffect">
                                  <p:stCondLst>
                                    <p:cond delay="0"/>
                                  </p:stCondLst>
                                  <p:childTnLst>
                                    <p:set>
                                      <p:cBhvr>
                                        <p:cTn id="86" dur="1" fill="hold">
                                          <p:stCondLst>
                                            <p:cond delay="0"/>
                                          </p:stCondLst>
                                        </p:cTn>
                                        <p:tgtEl>
                                          <p:spTgt spid="459788">
                                            <p:txEl>
                                              <p:pRg st="5" end="5"/>
                                            </p:txEl>
                                          </p:spTgt>
                                        </p:tgtEl>
                                        <p:attrNameLst>
                                          <p:attrName>style.visibility</p:attrName>
                                        </p:attrNameLst>
                                      </p:cBhvr>
                                      <p:to>
                                        <p:strVal val="visible"/>
                                      </p:to>
                                    </p:set>
                                    <p:animEffect transition="in" filter="box(out)">
                                      <p:cBhvr>
                                        <p:cTn id="87" dur="500"/>
                                        <p:tgtEl>
                                          <p:spTgt spid="459788">
                                            <p:txEl>
                                              <p:pRg st="5" end="5"/>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4" presetClass="entr" presetSubtype="32" fill="hold" grpId="0" nodeType="clickEffect">
                                  <p:stCondLst>
                                    <p:cond delay="0"/>
                                  </p:stCondLst>
                                  <p:childTnLst>
                                    <p:set>
                                      <p:cBhvr>
                                        <p:cTn id="91" dur="1" fill="hold">
                                          <p:stCondLst>
                                            <p:cond delay="0"/>
                                          </p:stCondLst>
                                        </p:cTn>
                                        <p:tgtEl>
                                          <p:spTgt spid="459788">
                                            <p:txEl>
                                              <p:pRg st="6" end="6"/>
                                            </p:txEl>
                                          </p:spTgt>
                                        </p:tgtEl>
                                        <p:attrNameLst>
                                          <p:attrName>style.visibility</p:attrName>
                                        </p:attrNameLst>
                                      </p:cBhvr>
                                      <p:to>
                                        <p:strVal val="visible"/>
                                      </p:to>
                                    </p:set>
                                    <p:animEffect transition="in" filter="box(out)">
                                      <p:cBhvr>
                                        <p:cTn id="92" dur="500"/>
                                        <p:tgtEl>
                                          <p:spTgt spid="459788">
                                            <p:txEl>
                                              <p:pRg st="6" end="6"/>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4" presetClass="entr" presetSubtype="32" fill="hold" grpId="0" nodeType="clickEffect">
                                  <p:stCondLst>
                                    <p:cond delay="0"/>
                                  </p:stCondLst>
                                  <p:childTnLst>
                                    <p:set>
                                      <p:cBhvr>
                                        <p:cTn id="96" dur="1" fill="hold">
                                          <p:stCondLst>
                                            <p:cond delay="0"/>
                                          </p:stCondLst>
                                        </p:cTn>
                                        <p:tgtEl>
                                          <p:spTgt spid="459788">
                                            <p:txEl>
                                              <p:pRg st="7" end="7"/>
                                            </p:txEl>
                                          </p:spTgt>
                                        </p:tgtEl>
                                        <p:attrNameLst>
                                          <p:attrName>style.visibility</p:attrName>
                                        </p:attrNameLst>
                                      </p:cBhvr>
                                      <p:to>
                                        <p:strVal val="visible"/>
                                      </p:to>
                                    </p:set>
                                    <p:animEffect transition="in" filter="box(out)">
                                      <p:cBhvr>
                                        <p:cTn id="97" dur="500"/>
                                        <p:tgtEl>
                                          <p:spTgt spid="45978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8" grpId="0" build="p" autoUpdateAnimBg="0"/>
      <p:bldP spid="459787" grpId="0" build="p" autoUpdateAnimBg="0"/>
      <p:bldP spid="459788"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F9D30D2-D81C-4BB9-B4A2-5EF2E4FA9B40}" type="slidenum">
              <a:rPr lang="en-US" altLang="en-US" sz="1400" smtClean="0"/>
              <a:pPr/>
              <a:t>45</a:t>
            </a:fld>
            <a:endParaRPr lang="en-US" altLang="en-US" sz="1400" smtClean="0"/>
          </a:p>
        </p:txBody>
      </p:sp>
      <p:sp>
        <p:nvSpPr>
          <p:cNvPr id="461826" name="Rectangle 1026"/>
          <p:cNvSpPr>
            <a:spLocks noChangeArrowheads="1"/>
          </p:cNvSpPr>
          <p:nvPr/>
        </p:nvSpPr>
        <p:spPr bwMode="auto">
          <a:xfrm>
            <a:off x="304800" y="1676400"/>
            <a:ext cx="4495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anose="05000000000000000000" pitchFamily="2" charset="2"/>
              <a:buChar char="§"/>
            </a:pPr>
            <a:r>
              <a:rPr lang="en-US" altLang="en-US" sz="1600" dirty="0">
                <a:effectLst/>
                <a:latin typeface="+mj-lt"/>
              </a:rPr>
              <a:t>Horticulture:</a:t>
            </a:r>
            <a:r>
              <a:rPr lang="en-US" altLang="en-US" sz="1600" dirty="0">
                <a:solidFill>
                  <a:schemeClr val="accent2"/>
                </a:solidFill>
                <a:effectLst/>
                <a:latin typeface="+mj-lt"/>
              </a:rPr>
              <a:t>  Herbarium Cards, Landscaping Home Grounds, Onions, Peppers, Tomatoes</a:t>
            </a:r>
          </a:p>
          <a:p>
            <a:pPr algn="l" eaLnBrk="1" hangingPunct="1">
              <a:spcBef>
                <a:spcPct val="20000"/>
              </a:spcBef>
              <a:buClr>
                <a:schemeClr val="hlink"/>
              </a:buClr>
              <a:buFont typeface="Wingdings" panose="05000000000000000000" pitchFamily="2" charset="2"/>
              <a:buChar char="§"/>
            </a:pPr>
            <a:r>
              <a:rPr lang="en-US" altLang="en-US" sz="1600" dirty="0">
                <a:effectLst/>
                <a:latin typeface="+mj-lt"/>
              </a:rPr>
              <a:t>4-H Wildlife:</a:t>
            </a:r>
            <a:r>
              <a:rPr lang="en-US" altLang="en-US" sz="1600" dirty="0">
                <a:solidFill>
                  <a:schemeClr val="accent2"/>
                </a:solidFill>
                <a:effectLst/>
                <a:latin typeface="+mj-lt"/>
              </a:rPr>
              <a:t> Wildflower Study - Poster of Parts of a Wildflower Blossom</a:t>
            </a:r>
          </a:p>
          <a:p>
            <a:pPr algn="l" eaLnBrk="1" hangingPunct="1">
              <a:spcBef>
                <a:spcPct val="20000"/>
              </a:spcBef>
              <a:buClr>
                <a:schemeClr val="hlink"/>
              </a:buClr>
              <a:buFont typeface="Wingdings" panose="05000000000000000000" pitchFamily="2" charset="2"/>
              <a:buChar char="§"/>
            </a:pPr>
            <a:r>
              <a:rPr lang="en-US" altLang="en-US" sz="1600" dirty="0">
                <a:effectLst/>
                <a:latin typeface="+mj-lt"/>
              </a:rPr>
              <a:t>Environmental Stewardship:</a:t>
            </a:r>
            <a:r>
              <a:rPr lang="en-US" altLang="en-US" sz="1600" dirty="0">
                <a:solidFill>
                  <a:schemeClr val="accent2"/>
                </a:solidFill>
                <a:effectLst/>
                <a:latin typeface="+mj-lt"/>
              </a:rPr>
              <a:t> </a:t>
            </a:r>
            <a:r>
              <a:rPr lang="en-US" altLang="en-US" sz="1600" dirty="0" err="1">
                <a:solidFill>
                  <a:schemeClr val="accent2"/>
                </a:solidFill>
                <a:effectLst/>
                <a:latin typeface="+mj-lt"/>
              </a:rPr>
              <a:t>Vermi</a:t>
            </a:r>
            <a:r>
              <a:rPr lang="en-US" altLang="en-US" sz="1600" dirty="0">
                <a:solidFill>
                  <a:schemeClr val="accent2"/>
                </a:solidFill>
                <a:effectLst/>
                <a:latin typeface="+mj-lt"/>
              </a:rPr>
              <a:t> Composting</a:t>
            </a:r>
          </a:p>
          <a:p>
            <a:pPr algn="l" eaLnBrk="1" hangingPunct="1">
              <a:spcBef>
                <a:spcPct val="20000"/>
              </a:spcBef>
              <a:buClr>
                <a:schemeClr val="hlink"/>
              </a:buClr>
              <a:buFont typeface="Wingdings" panose="05000000000000000000" pitchFamily="2" charset="2"/>
              <a:buChar char="§"/>
            </a:pPr>
            <a:r>
              <a:rPr lang="en-US" altLang="en-US" sz="1600" dirty="0">
                <a:effectLst/>
                <a:latin typeface="+mj-lt"/>
              </a:rPr>
              <a:t>Forestry:</a:t>
            </a:r>
            <a:r>
              <a:rPr lang="en-US" altLang="en-US" sz="1600" dirty="0">
                <a:solidFill>
                  <a:schemeClr val="accent2"/>
                </a:solidFill>
                <a:effectLst/>
                <a:latin typeface="+mj-lt"/>
              </a:rPr>
              <a:t> Tree Leaf Collection</a:t>
            </a:r>
          </a:p>
          <a:p>
            <a:pPr algn="l" eaLnBrk="1" hangingPunct="1">
              <a:spcBef>
                <a:spcPct val="20000"/>
              </a:spcBef>
              <a:buClr>
                <a:schemeClr val="hlink"/>
              </a:buClr>
              <a:buFont typeface="Wingdings" panose="05000000000000000000" pitchFamily="2" charset="2"/>
              <a:buChar char="§"/>
            </a:pPr>
            <a:r>
              <a:rPr lang="en-US" altLang="en-US" sz="1600" dirty="0">
                <a:effectLst/>
                <a:latin typeface="+mj-lt"/>
              </a:rPr>
              <a:t>Entomology:</a:t>
            </a:r>
            <a:r>
              <a:rPr lang="en-US" altLang="en-US" sz="1600" dirty="0">
                <a:solidFill>
                  <a:schemeClr val="accent2"/>
                </a:solidFill>
                <a:effectLst/>
                <a:latin typeface="+mj-lt"/>
              </a:rPr>
              <a:t> Insect Collection</a:t>
            </a:r>
          </a:p>
          <a:p>
            <a:pPr algn="l" eaLnBrk="1" hangingPunct="1">
              <a:spcBef>
                <a:spcPct val="20000"/>
              </a:spcBef>
              <a:buClr>
                <a:schemeClr val="hlink"/>
              </a:buClr>
              <a:buFont typeface="Wingdings" panose="05000000000000000000" pitchFamily="2" charset="2"/>
              <a:buChar char="§"/>
            </a:pPr>
            <a:r>
              <a:rPr lang="en-US" altLang="en-US" sz="1600" dirty="0">
                <a:effectLst/>
                <a:latin typeface="+mj-lt"/>
              </a:rPr>
              <a:t>Postmarks:</a:t>
            </a:r>
            <a:r>
              <a:rPr lang="en-US" altLang="en-US" sz="1600" dirty="0">
                <a:solidFill>
                  <a:schemeClr val="accent2"/>
                </a:solidFill>
                <a:effectLst/>
                <a:latin typeface="+mj-lt"/>
              </a:rPr>
              <a:t> 25 Topical</a:t>
            </a:r>
          </a:p>
          <a:p>
            <a:pPr algn="l" eaLnBrk="1" hangingPunct="1">
              <a:spcBef>
                <a:spcPct val="20000"/>
              </a:spcBef>
              <a:buClr>
                <a:schemeClr val="hlink"/>
              </a:buClr>
              <a:buFont typeface="Wingdings" panose="05000000000000000000" pitchFamily="2" charset="2"/>
              <a:buChar char="§"/>
            </a:pPr>
            <a:r>
              <a:rPr lang="en-US" altLang="en-US" sz="1600" dirty="0">
                <a:effectLst/>
                <a:latin typeface="+mj-lt"/>
              </a:rPr>
              <a:t>Nutrition:</a:t>
            </a:r>
            <a:r>
              <a:rPr lang="en-US" altLang="en-US" sz="1600" dirty="0">
                <a:solidFill>
                  <a:schemeClr val="accent2"/>
                </a:solidFill>
                <a:effectLst/>
                <a:latin typeface="+mj-lt"/>
              </a:rPr>
              <a:t> Poster on Recipe Modification for Healthful Eating</a:t>
            </a:r>
          </a:p>
        </p:txBody>
      </p:sp>
      <p:sp>
        <p:nvSpPr>
          <p:cNvPr id="461828" name="Rectangle 1028"/>
          <p:cNvSpPr>
            <a:spLocks noChangeArrowheads="1"/>
          </p:cNvSpPr>
          <p:nvPr/>
        </p:nvSpPr>
        <p:spPr bwMode="auto">
          <a:xfrm>
            <a:off x="457200" y="381000"/>
            <a:ext cx="8153400" cy="9906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An Example of Piggybacking a Horticulture Project</a:t>
            </a:r>
            <a:endParaRPr lang="en-US" sz="3600" b="1" dirty="0">
              <a:solidFill>
                <a:schemeClr val="accent6">
                  <a:lumMod val="75000"/>
                </a:schemeClr>
              </a:solidFill>
              <a:effectLst>
                <a:outerShdw blurRad="38100" dist="38100" dir="2700000" algn="tl">
                  <a:srgbClr val="000000"/>
                </a:outerShdw>
              </a:effectLst>
              <a:latin typeface="+mn-lt"/>
            </a:endParaRPr>
          </a:p>
        </p:txBody>
      </p:sp>
      <p:sp>
        <p:nvSpPr>
          <p:cNvPr id="461831" name="Rectangle 1031"/>
          <p:cNvSpPr>
            <a:spLocks noChangeArrowheads="1"/>
          </p:cNvSpPr>
          <p:nvPr/>
        </p:nvSpPr>
        <p:spPr bwMode="auto">
          <a:xfrm>
            <a:off x="4800600" y="1676400"/>
            <a:ext cx="434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anose="05000000000000000000" pitchFamily="2" charset="2"/>
              <a:buChar char="§"/>
            </a:pPr>
            <a:r>
              <a:rPr lang="en-US" altLang="en-US" sz="1600" dirty="0">
                <a:effectLst/>
                <a:latin typeface="+mj-lt"/>
              </a:rPr>
              <a:t>Food Preservation:</a:t>
            </a:r>
            <a:r>
              <a:rPr lang="en-US" altLang="en-US" sz="1600" dirty="0">
                <a:solidFill>
                  <a:schemeClr val="accent2"/>
                </a:solidFill>
                <a:effectLst/>
                <a:latin typeface="+mj-lt"/>
              </a:rPr>
              <a:t> Canned Tomatoes</a:t>
            </a:r>
          </a:p>
          <a:p>
            <a:pPr algn="l" eaLnBrk="1" hangingPunct="1">
              <a:spcBef>
                <a:spcPct val="20000"/>
              </a:spcBef>
              <a:buClr>
                <a:schemeClr val="hlink"/>
              </a:buClr>
              <a:buFont typeface="Wingdings" panose="05000000000000000000" pitchFamily="2" charset="2"/>
              <a:buChar char="§"/>
            </a:pPr>
            <a:r>
              <a:rPr lang="en-US" altLang="en-US" sz="1600" dirty="0">
                <a:effectLst/>
                <a:latin typeface="+mj-lt"/>
              </a:rPr>
              <a:t>Fabric and Fashion:</a:t>
            </a:r>
            <a:r>
              <a:rPr lang="en-US" altLang="en-US" sz="1600" dirty="0">
                <a:solidFill>
                  <a:schemeClr val="accent2"/>
                </a:solidFill>
                <a:effectLst/>
                <a:latin typeface="+mj-lt"/>
              </a:rPr>
              <a:t>  Home and Personal Living Space - Hanging Storage Unit; Construction – Work Apron or Tote Bag</a:t>
            </a:r>
          </a:p>
          <a:p>
            <a:pPr algn="l" eaLnBrk="1" hangingPunct="1">
              <a:spcBef>
                <a:spcPct val="20000"/>
              </a:spcBef>
              <a:buClr>
                <a:schemeClr val="hlink"/>
              </a:buClr>
              <a:buFont typeface="Wingdings" panose="05000000000000000000" pitchFamily="2" charset="2"/>
              <a:buChar char="§"/>
            </a:pPr>
            <a:r>
              <a:rPr lang="en-US" altLang="en-US" sz="1600" dirty="0">
                <a:effectLst/>
                <a:latin typeface="+mj-lt"/>
              </a:rPr>
              <a:t>Technology Exhibits:</a:t>
            </a:r>
            <a:r>
              <a:rPr lang="en-US" altLang="en-US" sz="1600" dirty="0">
                <a:solidFill>
                  <a:schemeClr val="accent2"/>
                </a:solidFill>
                <a:effectLst/>
                <a:latin typeface="+mj-lt"/>
              </a:rPr>
              <a:t> Flat Flyer or Brochure</a:t>
            </a:r>
          </a:p>
          <a:p>
            <a:pPr algn="l" eaLnBrk="1" hangingPunct="1">
              <a:spcBef>
                <a:spcPct val="20000"/>
              </a:spcBef>
              <a:buClr>
                <a:schemeClr val="hlink"/>
              </a:buClr>
              <a:buFont typeface="Wingdings" panose="05000000000000000000" pitchFamily="2" charset="2"/>
              <a:buChar char="§"/>
            </a:pPr>
            <a:r>
              <a:rPr lang="en-US" altLang="en-US" sz="1600" dirty="0">
                <a:effectLst/>
                <a:latin typeface="+mj-lt"/>
              </a:rPr>
              <a:t>Science Discovery:</a:t>
            </a:r>
            <a:r>
              <a:rPr lang="en-US" altLang="en-US" sz="1600" dirty="0">
                <a:solidFill>
                  <a:schemeClr val="accent2"/>
                </a:solidFill>
                <a:effectLst/>
                <a:latin typeface="+mj-lt"/>
              </a:rPr>
              <a:t> Display on Botany and Zoological Sciences</a:t>
            </a:r>
          </a:p>
          <a:p>
            <a:pPr algn="l" eaLnBrk="1" hangingPunct="1">
              <a:spcBef>
                <a:spcPct val="20000"/>
              </a:spcBef>
              <a:buClr>
                <a:schemeClr val="hlink"/>
              </a:buClr>
              <a:buFont typeface="Wingdings" panose="05000000000000000000" pitchFamily="2" charset="2"/>
              <a:buChar char="§"/>
            </a:pPr>
            <a:r>
              <a:rPr lang="en-US" altLang="en-US" sz="1600" dirty="0">
                <a:effectLst/>
                <a:latin typeface="+mj-lt"/>
              </a:rPr>
              <a:t>Leisure Education:</a:t>
            </a:r>
            <a:r>
              <a:rPr lang="en-US" altLang="en-US" sz="1600" dirty="0">
                <a:solidFill>
                  <a:schemeClr val="accent2"/>
                </a:solidFill>
                <a:effectLst/>
                <a:latin typeface="+mj-lt"/>
              </a:rPr>
              <a:t> Jr. Nature Craft or Candle</a:t>
            </a:r>
          </a:p>
          <a:p>
            <a:pPr algn="l" eaLnBrk="1" hangingPunct="1">
              <a:spcBef>
                <a:spcPct val="20000"/>
              </a:spcBef>
              <a:buClr>
                <a:schemeClr val="hlink"/>
              </a:buClr>
              <a:buFont typeface="Wingdings" panose="05000000000000000000" pitchFamily="2" charset="2"/>
              <a:buChar char="§"/>
            </a:pPr>
            <a:r>
              <a:rPr lang="en-US" altLang="en-US" sz="1600" dirty="0">
                <a:effectLst/>
                <a:latin typeface="+mj-lt"/>
              </a:rPr>
              <a:t>Photography:</a:t>
            </a:r>
            <a:r>
              <a:rPr lang="en-US" altLang="en-US" sz="1600" dirty="0">
                <a:solidFill>
                  <a:schemeClr val="accent2"/>
                </a:solidFill>
                <a:effectLst/>
                <a:latin typeface="+mj-lt"/>
              </a:rPr>
              <a:t> 4 Photos of Plant Life and Scenery</a:t>
            </a:r>
          </a:p>
        </p:txBody>
      </p:sp>
    </p:spTree>
    <p:extLst>
      <p:ext uri="{BB962C8B-B14F-4D97-AF65-F5344CB8AC3E}">
        <p14:creationId xmlns:p14="http://schemas.microsoft.com/office/powerpoint/2010/main" val="254105829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61826">
                                            <p:txEl>
                                              <p:pRg st="0" end="0"/>
                                            </p:txEl>
                                          </p:spTgt>
                                        </p:tgtEl>
                                        <p:attrNameLst>
                                          <p:attrName>style.visibility</p:attrName>
                                        </p:attrNameLst>
                                      </p:cBhvr>
                                      <p:to>
                                        <p:strVal val="visible"/>
                                      </p:to>
                                    </p:set>
                                    <p:animEffect transition="in" filter="box(out)">
                                      <p:cBhvr>
                                        <p:cTn id="7" dur="500"/>
                                        <p:tgtEl>
                                          <p:spTgt spid="4618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61826">
                                            <p:txEl>
                                              <p:pRg st="1" end="1"/>
                                            </p:txEl>
                                          </p:spTgt>
                                        </p:tgtEl>
                                        <p:attrNameLst>
                                          <p:attrName>style.visibility</p:attrName>
                                        </p:attrNameLst>
                                      </p:cBhvr>
                                      <p:to>
                                        <p:strVal val="visible"/>
                                      </p:to>
                                    </p:set>
                                    <p:animEffect transition="in" filter="box(out)">
                                      <p:cBhvr>
                                        <p:cTn id="12" dur="500"/>
                                        <p:tgtEl>
                                          <p:spTgt spid="4618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61826">
                                            <p:txEl>
                                              <p:pRg st="2" end="2"/>
                                            </p:txEl>
                                          </p:spTgt>
                                        </p:tgtEl>
                                        <p:attrNameLst>
                                          <p:attrName>style.visibility</p:attrName>
                                        </p:attrNameLst>
                                      </p:cBhvr>
                                      <p:to>
                                        <p:strVal val="visible"/>
                                      </p:to>
                                    </p:set>
                                    <p:animEffect transition="in" filter="box(out)">
                                      <p:cBhvr>
                                        <p:cTn id="17" dur="500"/>
                                        <p:tgtEl>
                                          <p:spTgt spid="46182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61826">
                                            <p:txEl>
                                              <p:pRg st="3" end="3"/>
                                            </p:txEl>
                                          </p:spTgt>
                                        </p:tgtEl>
                                        <p:attrNameLst>
                                          <p:attrName>style.visibility</p:attrName>
                                        </p:attrNameLst>
                                      </p:cBhvr>
                                      <p:to>
                                        <p:strVal val="visible"/>
                                      </p:to>
                                    </p:set>
                                    <p:animEffect transition="in" filter="box(out)">
                                      <p:cBhvr>
                                        <p:cTn id="22" dur="500"/>
                                        <p:tgtEl>
                                          <p:spTgt spid="46182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61826">
                                            <p:txEl>
                                              <p:pRg st="4" end="4"/>
                                            </p:txEl>
                                          </p:spTgt>
                                        </p:tgtEl>
                                        <p:attrNameLst>
                                          <p:attrName>style.visibility</p:attrName>
                                        </p:attrNameLst>
                                      </p:cBhvr>
                                      <p:to>
                                        <p:strVal val="visible"/>
                                      </p:to>
                                    </p:set>
                                    <p:animEffect transition="in" filter="box(out)">
                                      <p:cBhvr>
                                        <p:cTn id="27" dur="500"/>
                                        <p:tgtEl>
                                          <p:spTgt spid="46182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61826">
                                            <p:txEl>
                                              <p:pRg st="5" end="5"/>
                                            </p:txEl>
                                          </p:spTgt>
                                        </p:tgtEl>
                                        <p:attrNameLst>
                                          <p:attrName>style.visibility</p:attrName>
                                        </p:attrNameLst>
                                      </p:cBhvr>
                                      <p:to>
                                        <p:strVal val="visible"/>
                                      </p:to>
                                    </p:set>
                                    <p:animEffect transition="in" filter="box(out)">
                                      <p:cBhvr>
                                        <p:cTn id="32" dur="500"/>
                                        <p:tgtEl>
                                          <p:spTgt spid="46182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461826">
                                            <p:txEl>
                                              <p:pRg st="6" end="6"/>
                                            </p:txEl>
                                          </p:spTgt>
                                        </p:tgtEl>
                                        <p:attrNameLst>
                                          <p:attrName>style.visibility</p:attrName>
                                        </p:attrNameLst>
                                      </p:cBhvr>
                                      <p:to>
                                        <p:strVal val="visible"/>
                                      </p:to>
                                    </p:set>
                                    <p:animEffect transition="in" filter="box(out)">
                                      <p:cBhvr>
                                        <p:cTn id="37" dur="500"/>
                                        <p:tgtEl>
                                          <p:spTgt spid="46182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461831">
                                            <p:txEl>
                                              <p:pRg st="0" end="0"/>
                                            </p:txEl>
                                          </p:spTgt>
                                        </p:tgtEl>
                                        <p:attrNameLst>
                                          <p:attrName>style.visibility</p:attrName>
                                        </p:attrNameLst>
                                      </p:cBhvr>
                                      <p:to>
                                        <p:strVal val="visible"/>
                                      </p:to>
                                    </p:set>
                                    <p:animEffect transition="in" filter="box(out)">
                                      <p:cBhvr>
                                        <p:cTn id="42" dur="500"/>
                                        <p:tgtEl>
                                          <p:spTgt spid="461831">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461831">
                                            <p:txEl>
                                              <p:pRg st="1" end="1"/>
                                            </p:txEl>
                                          </p:spTgt>
                                        </p:tgtEl>
                                        <p:attrNameLst>
                                          <p:attrName>style.visibility</p:attrName>
                                        </p:attrNameLst>
                                      </p:cBhvr>
                                      <p:to>
                                        <p:strVal val="visible"/>
                                      </p:to>
                                    </p:set>
                                    <p:animEffect transition="in" filter="box(out)">
                                      <p:cBhvr>
                                        <p:cTn id="47" dur="500"/>
                                        <p:tgtEl>
                                          <p:spTgt spid="461831">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461831">
                                            <p:txEl>
                                              <p:pRg st="2" end="2"/>
                                            </p:txEl>
                                          </p:spTgt>
                                        </p:tgtEl>
                                        <p:attrNameLst>
                                          <p:attrName>style.visibility</p:attrName>
                                        </p:attrNameLst>
                                      </p:cBhvr>
                                      <p:to>
                                        <p:strVal val="visible"/>
                                      </p:to>
                                    </p:set>
                                    <p:animEffect transition="in" filter="box(out)">
                                      <p:cBhvr>
                                        <p:cTn id="52" dur="500"/>
                                        <p:tgtEl>
                                          <p:spTgt spid="461831">
                                            <p:txEl>
                                              <p:pRg st="2" end="2"/>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461831">
                                            <p:txEl>
                                              <p:pRg st="3" end="3"/>
                                            </p:txEl>
                                          </p:spTgt>
                                        </p:tgtEl>
                                        <p:attrNameLst>
                                          <p:attrName>style.visibility</p:attrName>
                                        </p:attrNameLst>
                                      </p:cBhvr>
                                      <p:to>
                                        <p:strVal val="visible"/>
                                      </p:to>
                                    </p:set>
                                    <p:animEffect transition="in" filter="box(out)">
                                      <p:cBhvr>
                                        <p:cTn id="57" dur="500"/>
                                        <p:tgtEl>
                                          <p:spTgt spid="461831">
                                            <p:txEl>
                                              <p:pRg st="3" end="3"/>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32" fill="hold" grpId="0" nodeType="clickEffect">
                                  <p:stCondLst>
                                    <p:cond delay="0"/>
                                  </p:stCondLst>
                                  <p:childTnLst>
                                    <p:set>
                                      <p:cBhvr>
                                        <p:cTn id="61" dur="1" fill="hold">
                                          <p:stCondLst>
                                            <p:cond delay="0"/>
                                          </p:stCondLst>
                                        </p:cTn>
                                        <p:tgtEl>
                                          <p:spTgt spid="461831">
                                            <p:txEl>
                                              <p:pRg st="4" end="4"/>
                                            </p:txEl>
                                          </p:spTgt>
                                        </p:tgtEl>
                                        <p:attrNameLst>
                                          <p:attrName>style.visibility</p:attrName>
                                        </p:attrNameLst>
                                      </p:cBhvr>
                                      <p:to>
                                        <p:strVal val="visible"/>
                                      </p:to>
                                    </p:set>
                                    <p:animEffect transition="in" filter="box(out)">
                                      <p:cBhvr>
                                        <p:cTn id="62" dur="500"/>
                                        <p:tgtEl>
                                          <p:spTgt spid="461831">
                                            <p:txEl>
                                              <p:pRg st="4" end="4"/>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32" fill="hold" grpId="0" nodeType="clickEffect">
                                  <p:stCondLst>
                                    <p:cond delay="0"/>
                                  </p:stCondLst>
                                  <p:childTnLst>
                                    <p:set>
                                      <p:cBhvr>
                                        <p:cTn id="66" dur="1" fill="hold">
                                          <p:stCondLst>
                                            <p:cond delay="0"/>
                                          </p:stCondLst>
                                        </p:cTn>
                                        <p:tgtEl>
                                          <p:spTgt spid="461831">
                                            <p:txEl>
                                              <p:pRg st="5" end="5"/>
                                            </p:txEl>
                                          </p:spTgt>
                                        </p:tgtEl>
                                        <p:attrNameLst>
                                          <p:attrName>style.visibility</p:attrName>
                                        </p:attrNameLst>
                                      </p:cBhvr>
                                      <p:to>
                                        <p:strVal val="visible"/>
                                      </p:to>
                                    </p:set>
                                    <p:animEffect transition="in" filter="box(out)">
                                      <p:cBhvr>
                                        <p:cTn id="67" dur="500"/>
                                        <p:tgtEl>
                                          <p:spTgt spid="4618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6" grpId="0" build="p" autoUpdateAnimBg="0"/>
      <p:bldP spid="461831"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E4D28D58-E85E-4464-A234-BC2BBF320617}" type="slidenum">
              <a:rPr lang="en-US" altLang="en-US" sz="1400" smtClean="0"/>
              <a:pPr/>
              <a:t>46</a:t>
            </a:fld>
            <a:endParaRPr lang="en-US" altLang="en-US" sz="1400" dirty="0" smtClean="0"/>
          </a:p>
        </p:txBody>
      </p:sp>
      <p:sp>
        <p:nvSpPr>
          <p:cNvPr id="125954" name="Rectangle 2"/>
          <p:cNvSpPr>
            <a:spLocks noChangeArrowheads="1"/>
          </p:cNvSpPr>
          <p:nvPr/>
        </p:nvSpPr>
        <p:spPr bwMode="auto">
          <a:xfrm>
            <a:off x="990600" y="1981200"/>
            <a:ext cx="7848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Char char="ü"/>
            </a:pPr>
            <a:endParaRPr lang="en-US" altLang="en-US" sz="3600" dirty="0">
              <a:latin typeface="Comic Sans MS" pitchFamily="66" charset="0"/>
            </a:endParaRPr>
          </a:p>
        </p:txBody>
      </p:sp>
      <p:sp>
        <p:nvSpPr>
          <p:cNvPr id="83974" name="Rectangle 4"/>
          <p:cNvSpPr>
            <a:spLocks noChangeArrowheads="1"/>
          </p:cNvSpPr>
          <p:nvPr/>
        </p:nvSpPr>
        <p:spPr bwMode="auto">
          <a:xfrm>
            <a:off x="609600" y="3810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latin typeface="+mn-lt"/>
              </a:rPr>
              <a:t>Working the Plan</a:t>
            </a:r>
          </a:p>
        </p:txBody>
      </p:sp>
      <p:sp>
        <p:nvSpPr>
          <p:cNvPr id="125959" name="Rectangle 7"/>
          <p:cNvSpPr>
            <a:spLocks noChangeArrowheads="1"/>
          </p:cNvSpPr>
          <p:nvPr/>
        </p:nvSpPr>
        <p:spPr bwMode="auto">
          <a:xfrm>
            <a:off x="762000" y="16764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None/>
            </a:pPr>
            <a:r>
              <a:rPr lang="en-US" altLang="en-US" sz="2800" dirty="0">
                <a:effectLst/>
                <a:latin typeface="+mj-lt"/>
              </a:rPr>
              <a:t>Ways to Complete Goals</a:t>
            </a:r>
          </a:p>
          <a:p>
            <a:pPr algn="l" eaLnBrk="1" hangingPunct="1">
              <a:spcBef>
                <a:spcPct val="20000"/>
              </a:spcBef>
              <a:buClr>
                <a:schemeClr val="hlink"/>
              </a:buClr>
              <a:buFont typeface="Wingdings" pitchFamily="2" charset="2"/>
              <a:buNone/>
            </a:pPr>
            <a:endParaRPr lang="en-US" altLang="en-US" sz="1100" dirty="0">
              <a:effectLst/>
              <a:latin typeface="+mj-lt"/>
            </a:endParaRPr>
          </a:p>
          <a:p>
            <a:pPr algn="l" eaLnBrk="1" hangingPunct="1">
              <a:spcBef>
                <a:spcPct val="20000"/>
              </a:spcBef>
              <a:buClr>
                <a:schemeClr val="hlink"/>
              </a:buClr>
              <a:buFont typeface="Wingdings" panose="05000000000000000000" pitchFamily="2" charset="2"/>
              <a:buChar char="§"/>
            </a:pPr>
            <a:r>
              <a:rPr lang="en-US" altLang="en-US" dirty="0">
                <a:effectLst/>
                <a:latin typeface="+mj-lt"/>
              </a:rPr>
              <a:t>Be dedicated to project work and make time for 4-H.</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Write down specific short and long-term goals.</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Use project manual, newsletter, fair book, yearbook, or other resources to learn subject matter and about activities and events.</a:t>
            </a:r>
          </a:p>
        </p:txBody>
      </p:sp>
    </p:spTree>
    <p:extLst>
      <p:ext uri="{BB962C8B-B14F-4D97-AF65-F5344CB8AC3E}">
        <p14:creationId xmlns:p14="http://schemas.microsoft.com/office/powerpoint/2010/main" val="114878547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nodePh="1">
                                  <p:stCondLst>
                                    <p:cond delay="0"/>
                                  </p:stCondLst>
                                  <p:endCondLst>
                                    <p:cond evt="begin" delay="0">
                                      <p:tn val="5"/>
                                    </p:cond>
                                  </p:endCondLst>
                                  <p:childTnLst>
                                    <p:set>
                                      <p:cBhvr>
                                        <p:cTn id="6" dur="1" fill="hold">
                                          <p:stCondLst>
                                            <p:cond delay="0"/>
                                          </p:stCondLst>
                                        </p:cTn>
                                        <p:tgtEl>
                                          <p:spTgt spid="125954">
                                            <p:txEl>
                                              <p:pRg st="0" end="0"/>
                                            </p:txEl>
                                          </p:spTgt>
                                        </p:tgtEl>
                                        <p:attrNameLst>
                                          <p:attrName>style.visibility</p:attrName>
                                        </p:attrNameLst>
                                      </p:cBhvr>
                                      <p:to>
                                        <p:strVal val="visible"/>
                                      </p:to>
                                    </p:set>
                                    <p:animEffect transition="in" filter="box(out)">
                                      <p:cBhvr>
                                        <p:cTn id="7" dur="500"/>
                                        <p:tgtEl>
                                          <p:spTgt spid="1259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5959">
                                            <p:txEl>
                                              <p:pRg st="0" end="0"/>
                                            </p:txEl>
                                          </p:spTgt>
                                        </p:tgtEl>
                                        <p:attrNameLst>
                                          <p:attrName>style.visibility</p:attrName>
                                        </p:attrNameLst>
                                      </p:cBhvr>
                                      <p:to>
                                        <p:strVal val="visible"/>
                                      </p:to>
                                    </p:set>
                                    <p:animEffect transition="in" filter="box(out)">
                                      <p:cBhvr>
                                        <p:cTn id="12" dur="500"/>
                                        <p:tgtEl>
                                          <p:spTgt spid="1259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25959">
                                            <p:txEl>
                                              <p:pRg st="2" end="2"/>
                                            </p:txEl>
                                          </p:spTgt>
                                        </p:tgtEl>
                                        <p:attrNameLst>
                                          <p:attrName>style.visibility</p:attrName>
                                        </p:attrNameLst>
                                      </p:cBhvr>
                                      <p:to>
                                        <p:strVal val="visible"/>
                                      </p:to>
                                    </p:set>
                                    <p:animEffect transition="in" filter="box(out)">
                                      <p:cBhvr>
                                        <p:cTn id="17" dur="500"/>
                                        <p:tgtEl>
                                          <p:spTgt spid="1259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25959">
                                            <p:txEl>
                                              <p:pRg st="3" end="3"/>
                                            </p:txEl>
                                          </p:spTgt>
                                        </p:tgtEl>
                                        <p:attrNameLst>
                                          <p:attrName>style.visibility</p:attrName>
                                        </p:attrNameLst>
                                      </p:cBhvr>
                                      <p:to>
                                        <p:strVal val="visible"/>
                                      </p:to>
                                    </p:set>
                                    <p:animEffect transition="in" filter="box(out)">
                                      <p:cBhvr>
                                        <p:cTn id="22" dur="500"/>
                                        <p:tgtEl>
                                          <p:spTgt spid="1259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25959">
                                            <p:txEl>
                                              <p:pRg st="4" end="4"/>
                                            </p:txEl>
                                          </p:spTgt>
                                        </p:tgtEl>
                                        <p:attrNameLst>
                                          <p:attrName>style.visibility</p:attrName>
                                        </p:attrNameLst>
                                      </p:cBhvr>
                                      <p:to>
                                        <p:strVal val="visible"/>
                                      </p:to>
                                    </p:set>
                                    <p:animEffect transition="in" filter="box(out)">
                                      <p:cBhvr>
                                        <p:cTn id="27" dur="500"/>
                                        <p:tgtEl>
                                          <p:spTgt spid="1259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build="p" autoUpdateAnimBg="0"/>
      <p:bldP spid="125959"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51E6F6D8-DF6D-4683-AAA1-DF819A1F1768}" type="slidenum">
              <a:rPr lang="en-US" altLang="en-US" sz="1400" smtClean="0"/>
              <a:pPr/>
              <a:t>47</a:t>
            </a:fld>
            <a:endParaRPr lang="en-US" altLang="en-US" sz="1400" dirty="0" smtClean="0"/>
          </a:p>
        </p:txBody>
      </p:sp>
      <p:sp>
        <p:nvSpPr>
          <p:cNvPr id="130050" name="Rectangle 1026"/>
          <p:cNvSpPr>
            <a:spLocks noChangeArrowheads="1"/>
          </p:cNvSpPr>
          <p:nvPr/>
        </p:nvSpPr>
        <p:spPr bwMode="auto">
          <a:xfrm>
            <a:off x="990600" y="1981200"/>
            <a:ext cx="7848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Char char="ü"/>
            </a:pPr>
            <a:endParaRPr lang="en-US" altLang="en-US" sz="3600" dirty="0">
              <a:latin typeface="Comic Sans MS" pitchFamily="66" charset="0"/>
            </a:endParaRPr>
          </a:p>
        </p:txBody>
      </p:sp>
      <p:sp>
        <p:nvSpPr>
          <p:cNvPr id="84998" name="Rectangle 1028"/>
          <p:cNvSpPr>
            <a:spLocks noChangeArrowheads="1"/>
          </p:cNvSpPr>
          <p:nvPr/>
        </p:nvSpPr>
        <p:spPr bwMode="auto">
          <a:xfrm>
            <a:off x="609600" y="3810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latin typeface="+mn-lt"/>
              </a:rPr>
              <a:t>Working the Plan</a:t>
            </a:r>
          </a:p>
        </p:txBody>
      </p:sp>
      <p:sp>
        <p:nvSpPr>
          <p:cNvPr id="130055" name="Rectangle 1031"/>
          <p:cNvSpPr>
            <a:spLocks noChangeArrowheads="1"/>
          </p:cNvSpPr>
          <p:nvPr/>
        </p:nvSpPr>
        <p:spPr bwMode="auto">
          <a:xfrm>
            <a:off x="762000" y="1676400"/>
            <a:ext cx="8001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None/>
            </a:pPr>
            <a:r>
              <a:rPr lang="en-US" altLang="en-US" sz="2800" dirty="0">
                <a:effectLst/>
                <a:latin typeface="+mj-lt"/>
              </a:rPr>
              <a:t>Ways to Complete Goals continued…</a:t>
            </a:r>
          </a:p>
          <a:p>
            <a:pPr algn="l" eaLnBrk="1" hangingPunct="1">
              <a:spcBef>
                <a:spcPct val="20000"/>
              </a:spcBef>
              <a:buClr>
                <a:schemeClr val="hlink"/>
              </a:buClr>
              <a:buFont typeface="Wingdings" pitchFamily="2" charset="2"/>
              <a:buNone/>
            </a:pPr>
            <a:endParaRPr lang="en-US" altLang="en-US" sz="1100" dirty="0">
              <a:effectLst/>
              <a:latin typeface="+mj-lt"/>
            </a:endParaRPr>
          </a:p>
          <a:p>
            <a:pPr algn="l" eaLnBrk="1" hangingPunct="1">
              <a:spcBef>
                <a:spcPct val="20000"/>
              </a:spcBef>
              <a:buClr>
                <a:schemeClr val="hlink"/>
              </a:buClr>
              <a:buFont typeface="Wingdings" panose="05000000000000000000" pitchFamily="2" charset="2"/>
              <a:buChar char="§"/>
            </a:pPr>
            <a:r>
              <a:rPr lang="en-US" altLang="en-US" dirty="0">
                <a:effectLst/>
                <a:latin typeface="+mj-lt"/>
              </a:rPr>
              <a:t>Attend local club meetings, project meetings or workshops to learn about project work and about how to prepare for and participate in county activities and events.</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Apply what is learned.</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Research, organize, prepare and present one oral presentation at local club meeting.</a:t>
            </a:r>
          </a:p>
        </p:txBody>
      </p:sp>
    </p:spTree>
    <p:extLst>
      <p:ext uri="{BB962C8B-B14F-4D97-AF65-F5344CB8AC3E}">
        <p14:creationId xmlns:p14="http://schemas.microsoft.com/office/powerpoint/2010/main" val="402418711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nodePh="1">
                                  <p:stCondLst>
                                    <p:cond delay="0"/>
                                  </p:stCondLst>
                                  <p:endCondLst>
                                    <p:cond evt="begin" delay="0">
                                      <p:tn val="5"/>
                                    </p:cond>
                                  </p:endCondLst>
                                  <p:childTnLst>
                                    <p:set>
                                      <p:cBhvr>
                                        <p:cTn id="6" dur="1" fill="hold">
                                          <p:stCondLst>
                                            <p:cond delay="0"/>
                                          </p:stCondLst>
                                        </p:cTn>
                                        <p:tgtEl>
                                          <p:spTgt spid="130050">
                                            <p:txEl>
                                              <p:pRg st="0" end="0"/>
                                            </p:txEl>
                                          </p:spTgt>
                                        </p:tgtEl>
                                        <p:attrNameLst>
                                          <p:attrName>style.visibility</p:attrName>
                                        </p:attrNameLst>
                                      </p:cBhvr>
                                      <p:to>
                                        <p:strVal val="visible"/>
                                      </p:to>
                                    </p:set>
                                    <p:animEffect transition="in" filter="box(out)">
                                      <p:cBhvr>
                                        <p:cTn id="7" dur="500"/>
                                        <p:tgtEl>
                                          <p:spTgt spid="1300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0055">
                                            <p:txEl>
                                              <p:pRg st="0" end="0"/>
                                            </p:txEl>
                                          </p:spTgt>
                                        </p:tgtEl>
                                        <p:attrNameLst>
                                          <p:attrName>style.visibility</p:attrName>
                                        </p:attrNameLst>
                                      </p:cBhvr>
                                      <p:to>
                                        <p:strVal val="visible"/>
                                      </p:to>
                                    </p:set>
                                    <p:animEffect transition="in" filter="box(out)">
                                      <p:cBhvr>
                                        <p:cTn id="12" dur="500"/>
                                        <p:tgtEl>
                                          <p:spTgt spid="1300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30055">
                                            <p:txEl>
                                              <p:pRg st="2" end="2"/>
                                            </p:txEl>
                                          </p:spTgt>
                                        </p:tgtEl>
                                        <p:attrNameLst>
                                          <p:attrName>style.visibility</p:attrName>
                                        </p:attrNameLst>
                                      </p:cBhvr>
                                      <p:to>
                                        <p:strVal val="visible"/>
                                      </p:to>
                                    </p:set>
                                    <p:animEffect transition="in" filter="box(out)">
                                      <p:cBhvr>
                                        <p:cTn id="17" dur="500"/>
                                        <p:tgtEl>
                                          <p:spTgt spid="1300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30055">
                                            <p:txEl>
                                              <p:pRg st="3" end="3"/>
                                            </p:txEl>
                                          </p:spTgt>
                                        </p:tgtEl>
                                        <p:attrNameLst>
                                          <p:attrName>style.visibility</p:attrName>
                                        </p:attrNameLst>
                                      </p:cBhvr>
                                      <p:to>
                                        <p:strVal val="visible"/>
                                      </p:to>
                                    </p:set>
                                    <p:animEffect transition="in" filter="box(out)">
                                      <p:cBhvr>
                                        <p:cTn id="22" dur="500"/>
                                        <p:tgtEl>
                                          <p:spTgt spid="1300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30055">
                                            <p:txEl>
                                              <p:pRg st="4" end="4"/>
                                            </p:txEl>
                                          </p:spTgt>
                                        </p:tgtEl>
                                        <p:attrNameLst>
                                          <p:attrName>style.visibility</p:attrName>
                                        </p:attrNameLst>
                                      </p:cBhvr>
                                      <p:to>
                                        <p:strVal val="visible"/>
                                      </p:to>
                                    </p:set>
                                    <p:animEffect transition="in" filter="box(out)">
                                      <p:cBhvr>
                                        <p:cTn id="27" dur="500"/>
                                        <p:tgtEl>
                                          <p:spTgt spid="1300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build="p" autoUpdateAnimBg="0"/>
      <p:bldP spid="130055"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2DC69852-DDE0-47D2-A679-4AC2049E7EE1}" type="slidenum">
              <a:rPr lang="en-US" altLang="en-US" sz="1400" smtClean="0"/>
              <a:pPr/>
              <a:t>48</a:t>
            </a:fld>
            <a:endParaRPr lang="en-US" altLang="en-US" sz="1400" dirty="0" smtClean="0"/>
          </a:p>
        </p:txBody>
      </p:sp>
      <p:sp>
        <p:nvSpPr>
          <p:cNvPr id="128002" name="Rectangle 1026"/>
          <p:cNvSpPr>
            <a:spLocks noChangeArrowheads="1"/>
          </p:cNvSpPr>
          <p:nvPr/>
        </p:nvSpPr>
        <p:spPr bwMode="auto">
          <a:xfrm>
            <a:off x="990600" y="1981200"/>
            <a:ext cx="7848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Char char="ü"/>
            </a:pPr>
            <a:endParaRPr lang="en-US" altLang="en-US" sz="3600" dirty="0">
              <a:latin typeface="Comic Sans MS" pitchFamily="66" charset="0"/>
            </a:endParaRPr>
          </a:p>
        </p:txBody>
      </p:sp>
      <p:sp>
        <p:nvSpPr>
          <p:cNvPr id="86022" name="Rectangle 1028"/>
          <p:cNvSpPr>
            <a:spLocks noChangeArrowheads="1"/>
          </p:cNvSpPr>
          <p:nvPr/>
        </p:nvSpPr>
        <p:spPr bwMode="auto">
          <a:xfrm>
            <a:off x="609600" y="3810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latin typeface="+mn-lt"/>
              </a:rPr>
              <a:t>Working the Plan</a:t>
            </a:r>
          </a:p>
        </p:txBody>
      </p:sp>
      <p:sp>
        <p:nvSpPr>
          <p:cNvPr id="128007" name="Rectangle 1031"/>
          <p:cNvSpPr>
            <a:spLocks noChangeArrowheads="1"/>
          </p:cNvSpPr>
          <p:nvPr/>
        </p:nvSpPr>
        <p:spPr bwMode="auto">
          <a:xfrm>
            <a:off x="762000" y="1676400"/>
            <a:ext cx="7696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None/>
            </a:pPr>
            <a:r>
              <a:rPr lang="en-US" altLang="en-US" sz="3200" dirty="0">
                <a:effectLst/>
                <a:latin typeface="+mj-lt"/>
              </a:rPr>
              <a:t>Ways to Complete Goals continued…</a:t>
            </a:r>
          </a:p>
          <a:p>
            <a:pPr algn="l" eaLnBrk="1" hangingPunct="1">
              <a:spcBef>
                <a:spcPct val="20000"/>
              </a:spcBef>
              <a:buClr>
                <a:schemeClr val="hlink"/>
              </a:buClr>
              <a:buFont typeface="Wingdings" pitchFamily="2" charset="2"/>
              <a:buNone/>
            </a:pPr>
            <a:endParaRPr lang="en-US" altLang="en-US" sz="1200" dirty="0">
              <a:effectLst/>
              <a:latin typeface="+mj-lt"/>
            </a:endParaRPr>
          </a:p>
          <a:p>
            <a:pPr marL="457200" indent="-457200" algn="l" eaLnBrk="1" hangingPunct="1">
              <a:spcBef>
                <a:spcPct val="20000"/>
              </a:spcBef>
              <a:buClr>
                <a:schemeClr val="hlink"/>
              </a:buClr>
              <a:buFont typeface="Wingdings" panose="05000000000000000000" pitchFamily="2" charset="2"/>
              <a:buChar char="§"/>
            </a:pPr>
            <a:r>
              <a:rPr lang="en-US" altLang="en-US" sz="2800" dirty="0">
                <a:effectLst/>
                <a:latin typeface="+mj-lt"/>
              </a:rPr>
              <a:t>Obtain entry/registration form(s), learn how to complete the form and turn form in by deadline.</a:t>
            </a:r>
          </a:p>
          <a:p>
            <a:pPr marL="457200" indent="-457200" algn="l" eaLnBrk="1" hangingPunct="1">
              <a:spcBef>
                <a:spcPct val="20000"/>
              </a:spcBef>
              <a:buClr>
                <a:schemeClr val="hlink"/>
              </a:buClr>
              <a:buFont typeface="Wingdings" panose="05000000000000000000" pitchFamily="2" charset="2"/>
              <a:buChar char="§"/>
            </a:pPr>
            <a:r>
              <a:rPr lang="en-US" altLang="en-US" sz="2800" dirty="0">
                <a:effectLst/>
                <a:latin typeface="+mj-lt"/>
              </a:rPr>
              <a:t>Ask </a:t>
            </a:r>
            <a:r>
              <a:rPr lang="en-US" altLang="en-US" sz="2800" u="sng" dirty="0">
                <a:effectLst/>
                <a:latin typeface="+mj-lt"/>
              </a:rPr>
              <a:t>a lot</a:t>
            </a:r>
            <a:r>
              <a:rPr lang="en-US" altLang="en-US" sz="2800" dirty="0">
                <a:effectLst/>
                <a:latin typeface="+mj-lt"/>
              </a:rPr>
              <a:t> of questions.</a:t>
            </a:r>
          </a:p>
          <a:p>
            <a:pPr marL="457200" indent="-457200" algn="l" eaLnBrk="1" hangingPunct="1">
              <a:spcBef>
                <a:spcPct val="20000"/>
              </a:spcBef>
              <a:buClr>
                <a:schemeClr val="hlink"/>
              </a:buClr>
              <a:buFont typeface="Wingdings" panose="05000000000000000000" pitchFamily="2" charset="2"/>
              <a:buChar char="§"/>
            </a:pPr>
            <a:r>
              <a:rPr lang="en-US" altLang="en-US" sz="2800" dirty="0">
                <a:effectLst/>
                <a:latin typeface="+mj-lt"/>
              </a:rPr>
              <a:t>Adjust for the unexpected.</a:t>
            </a:r>
          </a:p>
          <a:p>
            <a:pPr lvl="1" algn="l" eaLnBrk="1" hangingPunct="1">
              <a:spcBef>
                <a:spcPct val="20000"/>
              </a:spcBef>
              <a:buClr>
                <a:schemeClr val="hlink"/>
              </a:buClr>
              <a:buFontTx/>
              <a:buChar char="-"/>
            </a:pPr>
            <a:endParaRPr lang="en-US" altLang="en-US" sz="2800" dirty="0">
              <a:effectLst/>
              <a:latin typeface="Comic Sans MS" pitchFamily="66" charset="0"/>
            </a:endParaRPr>
          </a:p>
        </p:txBody>
      </p:sp>
    </p:spTree>
    <p:extLst>
      <p:ext uri="{BB962C8B-B14F-4D97-AF65-F5344CB8AC3E}">
        <p14:creationId xmlns:p14="http://schemas.microsoft.com/office/powerpoint/2010/main" val="357465839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nodePh="1">
                                  <p:stCondLst>
                                    <p:cond delay="0"/>
                                  </p:stCondLst>
                                  <p:endCondLst>
                                    <p:cond evt="begin" delay="0">
                                      <p:tn val="5"/>
                                    </p:cond>
                                  </p:endCondLst>
                                  <p:childTnLst>
                                    <p:set>
                                      <p:cBhvr>
                                        <p:cTn id="6" dur="1" fill="hold">
                                          <p:stCondLst>
                                            <p:cond delay="0"/>
                                          </p:stCondLst>
                                        </p:cTn>
                                        <p:tgtEl>
                                          <p:spTgt spid="128002">
                                            <p:txEl>
                                              <p:pRg st="0" end="0"/>
                                            </p:txEl>
                                          </p:spTgt>
                                        </p:tgtEl>
                                        <p:attrNameLst>
                                          <p:attrName>style.visibility</p:attrName>
                                        </p:attrNameLst>
                                      </p:cBhvr>
                                      <p:to>
                                        <p:strVal val="visible"/>
                                      </p:to>
                                    </p:set>
                                    <p:animEffect transition="in" filter="box(out)">
                                      <p:cBhvr>
                                        <p:cTn id="7" dur="500"/>
                                        <p:tgtEl>
                                          <p:spTgt spid="1280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8007">
                                            <p:txEl>
                                              <p:pRg st="0" end="0"/>
                                            </p:txEl>
                                          </p:spTgt>
                                        </p:tgtEl>
                                        <p:attrNameLst>
                                          <p:attrName>style.visibility</p:attrName>
                                        </p:attrNameLst>
                                      </p:cBhvr>
                                      <p:to>
                                        <p:strVal val="visible"/>
                                      </p:to>
                                    </p:set>
                                    <p:animEffect transition="in" filter="box(out)">
                                      <p:cBhvr>
                                        <p:cTn id="12" dur="500"/>
                                        <p:tgtEl>
                                          <p:spTgt spid="1280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28007">
                                            <p:txEl>
                                              <p:pRg st="2" end="2"/>
                                            </p:txEl>
                                          </p:spTgt>
                                        </p:tgtEl>
                                        <p:attrNameLst>
                                          <p:attrName>style.visibility</p:attrName>
                                        </p:attrNameLst>
                                      </p:cBhvr>
                                      <p:to>
                                        <p:strVal val="visible"/>
                                      </p:to>
                                    </p:set>
                                    <p:animEffect transition="in" filter="box(out)">
                                      <p:cBhvr>
                                        <p:cTn id="17" dur="500"/>
                                        <p:tgtEl>
                                          <p:spTgt spid="1280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28007">
                                            <p:txEl>
                                              <p:pRg st="3" end="3"/>
                                            </p:txEl>
                                          </p:spTgt>
                                        </p:tgtEl>
                                        <p:attrNameLst>
                                          <p:attrName>style.visibility</p:attrName>
                                        </p:attrNameLst>
                                      </p:cBhvr>
                                      <p:to>
                                        <p:strVal val="visible"/>
                                      </p:to>
                                    </p:set>
                                    <p:animEffect transition="in" filter="box(out)">
                                      <p:cBhvr>
                                        <p:cTn id="22" dur="500"/>
                                        <p:tgtEl>
                                          <p:spTgt spid="1280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28007">
                                            <p:txEl>
                                              <p:pRg st="4" end="4"/>
                                            </p:txEl>
                                          </p:spTgt>
                                        </p:tgtEl>
                                        <p:attrNameLst>
                                          <p:attrName>style.visibility</p:attrName>
                                        </p:attrNameLst>
                                      </p:cBhvr>
                                      <p:to>
                                        <p:strVal val="visible"/>
                                      </p:to>
                                    </p:set>
                                    <p:animEffect transition="in" filter="box(out)">
                                      <p:cBhvr>
                                        <p:cTn id="27" dur="500"/>
                                        <p:tgtEl>
                                          <p:spTgt spid="1280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build="p" autoUpdateAnimBg="0"/>
      <p:bldP spid="128007"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866ADC89-5F4B-42F9-B9EE-5EF67410F93F}" type="slidenum">
              <a:rPr lang="en-US" altLang="en-US" sz="1400" smtClean="0"/>
              <a:pPr/>
              <a:t>49</a:t>
            </a:fld>
            <a:endParaRPr lang="en-US" altLang="en-US" sz="1400" dirty="0" smtClean="0"/>
          </a:p>
        </p:txBody>
      </p:sp>
      <p:sp>
        <p:nvSpPr>
          <p:cNvPr id="114690" name="Rectangle 2"/>
          <p:cNvSpPr>
            <a:spLocks noChangeArrowheads="1"/>
          </p:cNvSpPr>
          <p:nvPr/>
        </p:nvSpPr>
        <p:spPr bwMode="auto">
          <a:xfrm>
            <a:off x="685800" y="1905000"/>
            <a:ext cx="7848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AutoNum type="arabicPeriod"/>
            </a:pPr>
            <a:r>
              <a:rPr lang="en-US" altLang="en-US" sz="2800" dirty="0">
                <a:effectLst/>
                <a:latin typeface="+mj-lt"/>
              </a:rPr>
              <a:t>General project work shows lack of focus. </a:t>
            </a:r>
          </a:p>
          <a:p>
            <a:pPr algn="l" eaLnBrk="1" hangingPunct="1">
              <a:spcBef>
                <a:spcPct val="20000"/>
              </a:spcBef>
              <a:buClr>
                <a:schemeClr val="hlink"/>
              </a:buClr>
              <a:buFont typeface="Wingdings" pitchFamily="2" charset="2"/>
              <a:buAutoNum type="arabicPeriod"/>
            </a:pPr>
            <a:r>
              <a:rPr lang="en-US" altLang="en-US" sz="2800" dirty="0">
                <a:effectLst/>
                <a:latin typeface="+mj-lt"/>
              </a:rPr>
              <a:t>Lack of good solid project work.</a:t>
            </a:r>
          </a:p>
          <a:p>
            <a:pPr algn="l" eaLnBrk="1" hangingPunct="1">
              <a:spcBef>
                <a:spcPct val="20000"/>
              </a:spcBef>
              <a:buClr>
                <a:schemeClr val="hlink"/>
              </a:buClr>
              <a:buFont typeface="Wingdings" pitchFamily="2" charset="2"/>
              <a:buAutoNum type="arabicPeriod"/>
            </a:pPr>
            <a:r>
              <a:rPr lang="en-US" altLang="en-US" sz="2800" dirty="0">
                <a:effectLst/>
                <a:latin typeface="+mj-lt"/>
              </a:rPr>
              <a:t>Failure to show personal growth and application of project skills.</a:t>
            </a:r>
          </a:p>
          <a:p>
            <a:pPr algn="l" eaLnBrk="1" hangingPunct="1">
              <a:spcBef>
                <a:spcPct val="20000"/>
              </a:spcBef>
              <a:buClr>
                <a:schemeClr val="hlink"/>
              </a:buClr>
              <a:buFont typeface="Wingdings" pitchFamily="2" charset="2"/>
              <a:buAutoNum type="arabicPeriod"/>
            </a:pPr>
            <a:r>
              <a:rPr lang="en-US" altLang="en-US" sz="2800" dirty="0">
                <a:effectLst/>
                <a:latin typeface="+mj-lt"/>
              </a:rPr>
              <a:t>Balance between project leadership and other leadership.</a:t>
            </a:r>
          </a:p>
          <a:p>
            <a:pPr algn="l" eaLnBrk="1" hangingPunct="1">
              <a:spcBef>
                <a:spcPct val="20000"/>
              </a:spcBef>
              <a:buClr>
                <a:schemeClr val="hlink"/>
              </a:buClr>
              <a:buFont typeface="Wingdings" pitchFamily="2" charset="2"/>
              <a:buAutoNum type="arabicPeriod"/>
            </a:pPr>
            <a:endParaRPr lang="en-US" altLang="en-US" sz="2800" dirty="0">
              <a:effectLst/>
            </a:endParaRPr>
          </a:p>
        </p:txBody>
      </p:sp>
      <p:sp>
        <p:nvSpPr>
          <p:cNvPr id="87045" name="Rectangle 4"/>
          <p:cNvSpPr>
            <a:spLocks noChangeArrowheads="1"/>
          </p:cNvSpPr>
          <p:nvPr/>
        </p:nvSpPr>
        <p:spPr bwMode="auto">
          <a:xfrm>
            <a:off x="609600" y="3810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latin typeface="+mn-lt"/>
              </a:rPr>
              <a:t>Where 4-H Project Work</a:t>
            </a:r>
          </a:p>
          <a:p>
            <a:pPr eaLnBrk="1" hangingPunct="1"/>
            <a:r>
              <a:rPr lang="en-US" altLang="en-US" sz="3600" b="1" dirty="0">
                <a:solidFill>
                  <a:schemeClr val="accent6">
                    <a:lumMod val="75000"/>
                  </a:schemeClr>
                </a:solidFill>
                <a:latin typeface="+mn-lt"/>
              </a:rPr>
              <a:t>Comes Up Short</a:t>
            </a:r>
          </a:p>
        </p:txBody>
      </p:sp>
    </p:spTree>
    <p:extLst>
      <p:ext uri="{BB962C8B-B14F-4D97-AF65-F5344CB8AC3E}">
        <p14:creationId xmlns:p14="http://schemas.microsoft.com/office/powerpoint/2010/main" val="95699482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4690">
                                            <p:txEl>
                                              <p:pRg st="0" end="0"/>
                                            </p:txEl>
                                          </p:spTgt>
                                        </p:tgtEl>
                                        <p:attrNameLst>
                                          <p:attrName>style.visibility</p:attrName>
                                        </p:attrNameLst>
                                      </p:cBhvr>
                                      <p:to>
                                        <p:strVal val="visible"/>
                                      </p:to>
                                    </p:set>
                                    <p:animEffect transition="in" filter="box(out)">
                                      <p:cBhvr>
                                        <p:cTn id="7" dur="500"/>
                                        <p:tgtEl>
                                          <p:spTgt spid="1146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4690">
                                            <p:txEl>
                                              <p:pRg st="1" end="1"/>
                                            </p:txEl>
                                          </p:spTgt>
                                        </p:tgtEl>
                                        <p:attrNameLst>
                                          <p:attrName>style.visibility</p:attrName>
                                        </p:attrNameLst>
                                      </p:cBhvr>
                                      <p:to>
                                        <p:strVal val="visible"/>
                                      </p:to>
                                    </p:set>
                                    <p:animEffect transition="in" filter="box(out)">
                                      <p:cBhvr>
                                        <p:cTn id="12" dur="500"/>
                                        <p:tgtEl>
                                          <p:spTgt spid="1146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14690">
                                            <p:txEl>
                                              <p:pRg st="2" end="2"/>
                                            </p:txEl>
                                          </p:spTgt>
                                        </p:tgtEl>
                                        <p:attrNameLst>
                                          <p:attrName>style.visibility</p:attrName>
                                        </p:attrNameLst>
                                      </p:cBhvr>
                                      <p:to>
                                        <p:strVal val="visible"/>
                                      </p:to>
                                    </p:set>
                                    <p:animEffect transition="in" filter="box(out)">
                                      <p:cBhvr>
                                        <p:cTn id="17" dur="500"/>
                                        <p:tgtEl>
                                          <p:spTgt spid="11469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14690">
                                            <p:txEl>
                                              <p:pRg st="3" end="3"/>
                                            </p:txEl>
                                          </p:spTgt>
                                        </p:tgtEl>
                                        <p:attrNameLst>
                                          <p:attrName>style.visibility</p:attrName>
                                        </p:attrNameLst>
                                      </p:cBhvr>
                                      <p:to>
                                        <p:strVal val="visible"/>
                                      </p:to>
                                    </p:set>
                                    <p:animEffect transition="in" filter="box(out)">
                                      <p:cBhvr>
                                        <p:cTn id="22" dur="500"/>
                                        <p:tgtEl>
                                          <p:spTgt spid="1146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740AFA5-19E9-4895-8B5A-28A50B4F845C}" type="slidenum">
              <a:rPr lang="en-US" altLang="en-US" sz="1400" smtClean="0"/>
              <a:pPr/>
              <a:t>5</a:t>
            </a:fld>
            <a:endParaRPr lang="en-US" altLang="en-US" sz="1400" smtClean="0"/>
          </a:p>
        </p:txBody>
      </p:sp>
      <p:sp>
        <p:nvSpPr>
          <p:cNvPr id="108548" name="Text Box 4"/>
          <p:cNvSpPr txBox="1">
            <a:spLocks noChangeArrowheads="1"/>
          </p:cNvSpPr>
          <p:nvPr/>
        </p:nvSpPr>
        <p:spPr bwMode="auto">
          <a:xfrm>
            <a:off x="304800" y="183207"/>
            <a:ext cx="3856038"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ts val="600"/>
              </a:spcBef>
            </a:pPr>
            <a:r>
              <a:rPr lang="en-US" altLang="en-US" sz="1600" b="1" dirty="0">
                <a:effectLst/>
                <a:latin typeface="+mj-lt"/>
              </a:rPr>
              <a:t>4-H Project Work</a:t>
            </a:r>
          </a:p>
          <a:p>
            <a:pPr>
              <a:spcBef>
                <a:spcPts val="600"/>
              </a:spcBef>
            </a:pPr>
            <a:r>
              <a:rPr lang="en-US" altLang="en-US" sz="1600" b="1" dirty="0">
                <a:solidFill>
                  <a:schemeClr val="accent2"/>
                </a:solidFill>
                <a:effectLst/>
                <a:latin typeface="+mj-lt"/>
              </a:rPr>
              <a:t>Working with Models</a:t>
            </a:r>
          </a:p>
          <a:p>
            <a:pPr>
              <a:spcBef>
                <a:spcPts val="600"/>
              </a:spcBef>
            </a:pPr>
            <a:r>
              <a:rPr lang="en-US" altLang="en-US" sz="1600" b="1" dirty="0">
                <a:solidFill>
                  <a:schemeClr val="tx2"/>
                </a:solidFill>
                <a:effectLst/>
                <a:latin typeface="+mj-lt"/>
              </a:rPr>
              <a:t>Judging or Skit</a:t>
            </a:r>
          </a:p>
          <a:p>
            <a:pPr>
              <a:spcBef>
                <a:spcPts val="600"/>
              </a:spcBef>
            </a:pPr>
            <a:r>
              <a:rPr lang="en-US" altLang="en-US" sz="1600" b="1" dirty="0">
                <a:solidFill>
                  <a:schemeClr val="hlink"/>
                </a:solidFill>
                <a:effectLst/>
                <a:latin typeface="+mj-lt"/>
              </a:rPr>
              <a:t>Discussion</a:t>
            </a:r>
          </a:p>
          <a:p>
            <a:pPr>
              <a:spcBef>
                <a:spcPts val="600"/>
              </a:spcBef>
            </a:pPr>
            <a:r>
              <a:rPr lang="en-US" altLang="en-US" sz="1600" b="1" dirty="0">
                <a:effectLst/>
                <a:latin typeface="+mj-lt"/>
              </a:rPr>
              <a:t>Demonstration</a:t>
            </a:r>
          </a:p>
          <a:p>
            <a:pPr>
              <a:spcBef>
                <a:spcPts val="600"/>
              </a:spcBef>
            </a:pPr>
            <a:r>
              <a:rPr lang="en-US" altLang="en-US" sz="1600" b="1" dirty="0">
                <a:solidFill>
                  <a:schemeClr val="accent2"/>
                </a:solidFill>
                <a:effectLst/>
                <a:latin typeface="+mj-lt"/>
              </a:rPr>
              <a:t>Field Trip – Tour</a:t>
            </a:r>
          </a:p>
          <a:p>
            <a:pPr>
              <a:lnSpc>
                <a:spcPct val="110000"/>
              </a:lnSpc>
              <a:spcBef>
                <a:spcPts val="600"/>
              </a:spcBef>
            </a:pPr>
            <a:r>
              <a:rPr lang="en-US" altLang="en-US" sz="1600" b="1" dirty="0">
                <a:solidFill>
                  <a:schemeClr val="tx2"/>
                </a:solidFill>
                <a:effectLst/>
                <a:latin typeface="+mj-lt"/>
              </a:rPr>
              <a:t>Exhibits – </a:t>
            </a:r>
            <a:r>
              <a:rPr lang="en-US" altLang="en-US" sz="1600" b="1" dirty="0" smtClean="0">
                <a:solidFill>
                  <a:schemeClr val="tx2"/>
                </a:solidFill>
                <a:effectLst/>
                <a:latin typeface="+mj-lt"/>
              </a:rPr>
              <a:t>Displays</a:t>
            </a:r>
            <a:endParaRPr lang="en-US" altLang="en-US" sz="1800" b="1" dirty="0" smtClean="0">
              <a:solidFill>
                <a:schemeClr val="tx2"/>
              </a:solidFill>
              <a:effectLst/>
              <a:latin typeface="+mj-lt"/>
            </a:endParaRPr>
          </a:p>
          <a:p>
            <a:pPr>
              <a:lnSpc>
                <a:spcPct val="180000"/>
              </a:lnSpc>
              <a:spcBef>
                <a:spcPts val="600"/>
              </a:spcBef>
              <a:spcAft>
                <a:spcPts val="600"/>
              </a:spcAft>
            </a:pPr>
            <a:r>
              <a:rPr lang="en-US" altLang="en-US" sz="1600" b="1" dirty="0" smtClean="0">
                <a:solidFill>
                  <a:schemeClr val="hlink"/>
                </a:solidFill>
                <a:effectLst/>
                <a:latin typeface="+mj-lt"/>
              </a:rPr>
              <a:t>TV</a:t>
            </a:r>
            <a:r>
              <a:rPr lang="en-US" altLang="en-US" sz="1600" b="1" dirty="0">
                <a:solidFill>
                  <a:schemeClr val="hlink"/>
                </a:solidFill>
                <a:effectLst/>
                <a:latin typeface="+mj-lt"/>
              </a:rPr>
              <a:t>, </a:t>
            </a:r>
            <a:r>
              <a:rPr lang="en-US" altLang="en-US" sz="1600" b="1" dirty="0" smtClean="0">
                <a:solidFill>
                  <a:schemeClr val="hlink"/>
                </a:solidFill>
                <a:effectLst/>
                <a:latin typeface="+mj-lt"/>
              </a:rPr>
              <a:t>Video, </a:t>
            </a:r>
            <a:r>
              <a:rPr lang="en-US" altLang="en-US" sz="1600" b="1" dirty="0">
                <a:solidFill>
                  <a:schemeClr val="hlink"/>
                </a:solidFill>
                <a:effectLst/>
                <a:latin typeface="+mj-lt"/>
              </a:rPr>
              <a:t>Internet</a:t>
            </a:r>
          </a:p>
          <a:p>
            <a:pPr>
              <a:spcBef>
                <a:spcPts val="0"/>
              </a:spcBef>
              <a:spcAft>
                <a:spcPts val="600"/>
              </a:spcAft>
            </a:pPr>
            <a:endParaRPr lang="en-US" altLang="en-US" sz="1600" b="1" dirty="0" smtClean="0">
              <a:solidFill>
                <a:schemeClr val="accent2"/>
              </a:solidFill>
              <a:effectLst/>
              <a:latin typeface="+mj-lt"/>
            </a:endParaRPr>
          </a:p>
          <a:p>
            <a:pPr>
              <a:lnSpc>
                <a:spcPct val="190000"/>
              </a:lnSpc>
              <a:spcBef>
                <a:spcPts val="0"/>
              </a:spcBef>
              <a:spcAft>
                <a:spcPts val="600"/>
              </a:spcAft>
            </a:pPr>
            <a:r>
              <a:rPr lang="en-US" altLang="en-US" sz="1600" b="1" dirty="0" smtClean="0">
                <a:solidFill>
                  <a:schemeClr val="tx2"/>
                </a:solidFill>
                <a:effectLst/>
                <a:latin typeface="+mj-lt"/>
              </a:rPr>
              <a:t>Illustrated </a:t>
            </a:r>
            <a:r>
              <a:rPr lang="en-US" altLang="en-US" sz="1600" b="1" dirty="0">
                <a:solidFill>
                  <a:schemeClr val="tx2"/>
                </a:solidFill>
                <a:effectLst/>
                <a:latin typeface="+mj-lt"/>
              </a:rPr>
              <a:t>Talks, Posters</a:t>
            </a:r>
          </a:p>
          <a:p>
            <a:pPr>
              <a:lnSpc>
                <a:spcPct val="110000"/>
              </a:lnSpc>
              <a:spcBef>
                <a:spcPts val="0"/>
              </a:spcBef>
              <a:spcAft>
                <a:spcPts val="600"/>
              </a:spcAft>
            </a:pPr>
            <a:endParaRPr lang="en-US" altLang="en-US" sz="600" b="1" dirty="0" smtClean="0">
              <a:solidFill>
                <a:schemeClr val="tx2"/>
              </a:solidFill>
              <a:effectLst/>
              <a:latin typeface="+mj-lt"/>
            </a:endParaRPr>
          </a:p>
          <a:p>
            <a:pPr>
              <a:lnSpc>
                <a:spcPct val="110000"/>
              </a:lnSpc>
              <a:spcBef>
                <a:spcPts val="0"/>
              </a:spcBef>
              <a:spcAft>
                <a:spcPts val="600"/>
              </a:spcAft>
            </a:pPr>
            <a:endParaRPr lang="en-US" altLang="en-US" sz="600" b="1" dirty="0" smtClean="0">
              <a:solidFill>
                <a:srgbClr val="EB8803"/>
              </a:solidFill>
              <a:effectLst/>
              <a:latin typeface="+mj-lt"/>
            </a:endParaRPr>
          </a:p>
          <a:p>
            <a:pPr>
              <a:lnSpc>
                <a:spcPct val="110000"/>
              </a:lnSpc>
              <a:spcBef>
                <a:spcPts val="0"/>
              </a:spcBef>
              <a:spcAft>
                <a:spcPts val="600"/>
              </a:spcAft>
            </a:pPr>
            <a:r>
              <a:rPr lang="en-US" altLang="en-US" sz="1600" b="1" dirty="0" smtClean="0">
                <a:solidFill>
                  <a:srgbClr val="EB8803"/>
                </a:solidFill>
                <a:effectLst/>
                <a:latin typeface="+mj-lt"/>
              </a:rPr>
              <a:t>Talks</a:t>
            </a:r>
            <a:r>
              <a:rPr lang="en-US" altLang="en-US" sz="1600" b="1" dirty="0">
                <a:solidFill>
                  <a:srgbClr val="EB8803"/>
                </a:solidFill>
                <a:effectLst/>
                <a:latin typeface="+mj-lt"/>
              </a:rPr>
              <a:t>, Printed Material</a:t>
            </a:r>
          </a:p>
        </p:txBody>
      </p:sp>
      <p:sp>
        <p:nvSpPr>
          <p:cNvPr id="108549" name="Text Box 5"/>
          <p:cNvSpPr txBox="1">
            <a:spLocks noChangeArrowheads="1"/>
          </p:cNvSpPr>
          <p:nvPr/>
        </p:nvSpPr>
        <p:spPr bwMode="auto">
          <a:xfrm>
            <a:off x="4830763" y="183207"/>
            <a:ext cx="4237037" cy="4488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ts val="600"/>
              </a:spcBef>
            </a:pPr>
            <a:r>
              <a:rPr lang="en-US" altLang="en-US" sz="1600" b="1" dirty="0">
                <a:effectLst/>
                <a:latin typeface="+mj-lt"/>
              </a:rPr>
              <a:t>Prepare a Meal</a:t>
            </a:r>
          </a:p>
          <a:p>
            <a:pPr>
              <a:spcBef>
                <a:spcPts val="600"/>
              </a:spcBef>
            </a:pPr>
            <a:r>
              <a:rPr lang="en-US" altLang="en-US" sz="1600" b="1" dirty="0">
                <a:solidFill>
                  <a:schemeClr val="accent2"/>
                </a:solidFill>
                <a:effectLst/>
                <a:latin typeface="+mj-lt"/>
              </a:rPr>
              <a:t>Prepare Menu with Food Models</a:t>
            </a:r>
          </a:p>
          <a:p>
            <a:pPr>
              <a:spcBef>
                <a:spcPts val="600"/>
              </a:spcBef>
            </a:pPr>
            <a:r>
              <a:rPr lang="en-US" altLang="en-US" sz="1600" b="1" dirty="0">
                <a:solidFill>
                  <a:schemeClr val="tx2"/>
                </a:solidFill>
                <a:effectLst/>
                <a:latin typeface="+mj-lt"/>
              </a:rPr>
              <a:t>Food Judging Event</a:t>
            </a:r>
          </a:p>
          <a:p>
            <a:pPr>
              <a:spcBef>
                <a:spcPts val="600"/>
              </a:spcBef>
            </a:pPr>
            <a:r>
              <a:rPr lang="en-US" altLang="en-US" sz="1600" b="1" dirty="0">
                <a:solidFill>
                  <a:schemeClr val="hlink"/>
                </a:solidFill>
                <a:effectLst/>
                <a:latin typeface="+mj-lt"/>
              </a:rPr>
              <a:t>World Hunger Discussion</a:t>
            </a:r>
          </a:p>
          <a:p>
            <a:pPr>
              <a:spcBef>
                <a:spcPts val="600"/>
              </a:spcBef>
            </a:pPr>
            <a:r>
              <a:rPr lang="en-US" altLang="en-US" sz="1600" b="1" dirty="0">
                <a:effectLst/>
                <a:latin typeface="+mj-lt"/>
              </a:rPr>
              <a:t>Watches Demo by Educator</a:t>
            </a:r>
          </a:p>
          <a:p>
            <a:pPr>
              <a:spcBef>
                <a:spcPts val="600"/>
              </a:spcBef>
            </a:pPr>
            <a:r>
              <a:rPr lang="en-US" altLang="en-US" sz="1600" b="1" dirty="0">
                <a:solidFill>
                  <a:schemeClr val="accent2"/>
                </a:solidFill>
                <a:effectLst/>
                <a:latin typeface="+mj-lt"/>
              </a:rPr>
              <a:t>Tour Test Kitchen</a:t>
            </a:r>
          </a:p>
          <a:p>
            <a:pPr>
              <a:spcBef>
                <a:spcPts val="200"/>
              </a:spcBef>
            </a:pPr>
            <a:r>
              <a:rPr lang="en-US" altLang="en-US" sz="1600" b="1" dirty="0">
                <a:solidFill>
                  <a:schemeClr val="tx2"/>
                </a:solidFill>
                <a:effectLst/>
                <a:latin typeface="+mj-lt"/>
              </a:rPr>
              <a:t>Tour Exhibits at Nutrition Conference</a:t>
            </a:r>
          </a:p>
          <a:p>
            <a:pPr>
              <a:spcBef>
                <a:spcPts val="200"/>
              </a:spcBef>
            </a:pPr>
            <a:endParaRPr lang="en-US" altLang="en-US" sz="1600" b="1" dirty="0" smtClean="0">
              <a:solidFill>
                <a:schemeClr val="hlink"/>
              </a:solidFill>
              <a:effectLst/>
              <a:latin typeface="+mj-lt"/>
            </a:endParaRPr>
          </a:p>
          <a:p>
            <a:pPr>
              <a:spcBef>
                <a:spcPts val="200"/>
              </a:spcBef>
            </a:pPr>
            <a:r>
              <a:rPr lang="en-US" altLang="en-US" sz="1600" b="1" dirty="0" smtClean="0">
                <a:solidFill>
                  <a:schemeClr val="hlink"/>
                </a:solidFill>
                <a:effectLst/>
                <a:latin typeface="+mj-lt"/>
              </a:rPr>
              <a:t>Watch cable series “You </a:t>
            </a:r>
            <a:r>
              <a:rPr lang="en-US" altLang="en-US" sz="1600" b="1" dirty="0">
                <a:solidFill>
                  <a:schemeClr val="hlink"/>
                </a:solidFill>
                <a:effectLst/>
                <a:latin typeface="+mj-lt"/>
              </a:rPr>
              <a:t>Are What You Eat</a:t>
            </a:r>
            <a:r>
              <a:rPr lang="en-US" altLang="en-US" sz="1600" b="1" dirty="0" smtClean="0">
                <a:solidFill>
                  <a:schemeClr val="hlink"/>
                </a:solidFill>
                <a:effectLst/>
                <a:latin typeface="+mj-lt"/>
              </a:rPr>
              <a:t>”</a:t>
            </a:r>
          </a:p>
          <a:p>
            <a:pPr>
              <a:spcBef>
                <a:spcPts val="200"/>
              </a:spcBef>
            </a:pPr>
            <a:endParaRPr lang="en-US" altLang="en-US" sz="1600" b="1" dirty="0">
              <a:solidFill>
                <a:schemeClr val="hlink"/>
              </a:solidFill>
              <a:effectLst/>
              <a:latin typeface="+mj-lt"/>
            </a:endParaRPr>
          </a:p>
          <a:p>
            <a:pPr>
              <a:spcBef>
                <a:spcPts val="600"/>
              </a:spcBef>
            </a:pPr>
            <a:r>
              <a:rPr lang="en-US" altLang="en-US" sz="1600" b="1" dirty="0" smtClean="0">
                <a:solidFill>
                  <a:schemeClr val="tx2"/>
                </a:solidFill>
                <a:effectLst/>
                <a:latin typeface="+mj-lt"/>
              </a:rPr>
              <a:t>Poster </a:t>
            </a:r>
            <a:r>
              <a:rPr lang="en-US" altLang="en-US" sz="1600" b="1" dirty="0">
                <a:solidFill>
                  <a:schemeClr val="tx2"/>
                </a:solidFill>
                <a:effectLst/>
                <a:latin typeface="+mj-lt"/>
              </a:rPr>
              <a:t>of </a:t>
            </a:r>
            <a:r>
              <a:rPr lang="en-US" altLang="en-US" sz="1600" b="1" dirty="0" smtClean="0">
                <a:solidFill>
                  <a:schemeClr val="tx2"/>
                </a:solidFill>
                <a:effectLst/>
                <a:latin typeface="+mj-lt"/>
              </a:rPr>
              <a:t>My Plate</a:t>
            </a:r>
          </a:p>
          <a:p>
            <a:pPr>
              <a:spcBef>
                <a:spcPts val="600"/>
              </a:spcBef>
            </a:pPr>
            <a:endParaRPr lang="en-US" altLang="en-US" sz="1600" b="1" dirty="0">
              <a:solidFill>
                <a:schemeClr val="accent2"/>
              </a:solidFill>
              <a:effectLst/>
              <a:latin typeface="+mj-lt"/>
            </a:endParaRPr>
          </a:p>
          <a:p>
            <a:pPr>
              <a:lnSpc>
                <a:spcPct val="130000"/>
              </a:lnSpc>
              <a:spcBef>
                <a:spcPct val="50000"/>
              </a:spcBef>
            </a:pPr>
            <a:r>
              <a:rPr lang="en-US" altLang="en-US" sz="1600" b="1" dirty="0">
                <a:solidFill>
                  <a:srgbClr val="EB8803"/>
                </a:solidFill>
                <a:effectLst/>
                <a:latin typeface="+mj-lt"/>
              </a:rPr>
              <a:t>Read Southern Living Magazine</a:t>
            </a:r>
          </a:p>
        </p:txBody>
      </p:sp>
      <p:sp>
        <p:nvSpPr>
          <p:cNvPr id="44037" name="AutoShape 13"/>
          <p:cNvSpPr>
            <a:spLocks noChangeArrowheads="1"/>
          </p:cNvSpPr>
          <p:nvPr/>
        </p:nvSpPr>
        <p:spPr bwMode="auto">
          <a:xfrm>
            <a:off x="304800" y="0"/>
            <a:ext cx="8686800" cy="6400800"/>
          </a:xfrm>
          <a:prstGeom prst="triangle">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nvGrpSpPr>
          <p:cNvPr id="44038" name="Group 35"/>
          <p:cNvGrpSpPr>
            <a:grpSpLocks/>
          </p:cNvGrpSpPr>
          <p:nvPr/>
        </p:nvGrpSpPr>
        <p:grpSpPr bwMode="auto">
          <a:xfrm>
            <a:off x="311944" y="191078"/>
            <a:ext cx="8153400" cy="5025681"/>
            <a:chOff x="240" y="96"/>
            <a:chExt cx="5136" cy="3975"/>
          </a:xfrm>
        </p:grpSpPr>
        <p:sp>
          <p:nvSpPr>
            <p:cNvPr id="44045" name="AutoShape 14"/>
            <p:cNvSpPr>
              <a:spLocks noChangeArrowheads="1"/>
            </p:cNvSpPr>
            <p:nvPr/>
          </p:nvSpPr>
          <p:spPr bwMode="auto">
            <a:xfrm flipV="1">
              <a:off x="240" y="96"/>
              <a:ext cx="5136" cy="3840"/>
            </a:xfrm>
            <a:prstGeom prst="triangle">
              <a:avLst>
                <a:gd name="adj" fmla="val 50000"/>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4046" name="Line 15"/>
            <p:cNvSpPr>
              <a:spLocks noChangeShapeType="1"/>
            </p:cNvSpPr>
            <p:nvPr/>
          </p:nvSpPr>
          <p:spPr bwMode="auto">
            <a:xfrm>
              <a:off x="552" y="3245"/>
              <a:ext cx="4512"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7" name="Line 17"/>
            <p:cNvSpPr>
              <a:spLocks noChangeShapeType="1"/>
            </p:cNvSpPr>
            <p:nvPr/>
          </p:nvSpPr>
          <p:spPr bwMode="auto">
            <a:xfrm>
              <a:off x="624" y="1925"/>
              <a:ext cx="456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8" name="Text Box 18"/>
            <p:cNvSpPr txBox="1">
              <a:spLocks noChangeArrowheads="1"/>
            </p:cNvSpPr>
            <p:nvPr/>
          </p:nvSpPr>
          <p:spPr bwMode="auto">
            <a:xfrm>
              <a:off x="2539" y="3260"/>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dirty="0">
                  <a:solidFill>
                    <a:schemeClr val="accent6">
                      <a:lumMod val="50000"/>
                    </a:schemeClr>
                  </a:solidFill>
                  <a:effectLst/>
                  <a:latin typeface="Comic Sans MS" pitchFamily="66" charset="0"/>
                </a:rPr>
                <a:t>20 %</a:t>
              </a:r>
            </a:p>
          </p:txBody>
        </p:sp>
        <p:sp>
          <p:nvSpPr>
            <p:cNvPr id="44049" name="Text Box 19"/>
            <p:cNvSpPr txBox="1">
              <a:spLocks noChangeArrowheads="1"/>
            </p:cNvSpPr>
            <p:nvPr/>
          </p:nvSpPr>
          <p:spPr bwMode="auto">
            <a:xfrm>
              <a:off x="2352" y="246"/>
              <a:ext cx="10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dirty="0">
                  <a:solidFill>
                    <a:schemeClr val="accent6">
                      <a:lumMod val="50000"/>
                    </a:schemeClr>
                  </a:solidFill>
                  <a:effectLst/>
                  <a:latin typeface="+mj-lt"/>
                </a:rPr>
                <a:t>80-90 %</a:t>
              </a:r>
            </a:p>
          </p:txBody>
        </p:sp>
        <p:sp>
          <p:nvSpPr>
            <p:cNvPr id="44050" name="Text Box 20"/>
            <p:cNvSpPr txBox="1">
              <a:spLocks noChangeArrowheads="1"/>
            </p:cNvSpPr>
            <p:nvPr/>
          </p:nvSpPr>
          <p:spPr bwMode="auto">
            <a:xfrm>
              <a:off x="2544" y="1994"/>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dirty="0">
                  <a:solidFill>
                    <a:schemeClr val="accent6">
                      <a:lumMod val="50000"/>
                    </a:schemeClr>
                  </a:solidFill>
                  <a:effectLst/>
                  <a:latin typeface="+mj-lt"/>
                </a:rPr>
                <a:t>50 %</a:t>
              </a:r>
            </a:p>
          </p:txBody>
        </p:sp>
        <p:pic>
          <p:nvPicPr>
            <p:cNvPr id="44051" name="Picture 22" descr="hm0037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8" y="3682"/>
              <a:ext cx="297"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2" name="Picture 23" descr="na02125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0" y="672"/>
              <a:ext cx="334"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3" name="Picture 24" descr="sy01056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0" y="2536"/>
              <a:ext cx="473"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039" name="Picture 31" descr="hm0037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0113" y="3200400"/>
            <a:ext cx="4714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32" descr="sy01056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1400" y="1371600"/>
            <a:ext cx="75088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33" descr="hm0037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7713" y="1516062"/>
            <a:ext cx="4714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2" name="Text Box 36"/>
          <p:cNvSpPr txBox="1">
            <a:spLocks noChangeArrowheads="1"/>
          </p:cNvSpPr>
          <p:nvPr/>
        </p:nvSpPr>
        <p:spPr bwMode="auto">
          <a:xfrm>
            <a:off x="912813" y="4781490"/>
            <a:ext cx="7088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dirty="0">
                <a:solidFill>
                  <a:schemeClr val="hlink"/>
                </a:solidFill>
                <a:effectLst/>
                <a:latin typeface="+mj-lt"/>
              </a:rPr>
              <a:t>Applying the Cone       to </a:t>
            </a:r>
            <a:r>
              <a:rPr lang="en-US" altLang="en-US" sz="2000" b="1" dirty="0">
                <a:solidFill>
                  <a:schemeClr val="accent2"/>
                </a:solidFill>
                <a:effectLst/>
                <a:latin typeface="+mj-lt"/>
              </a:rPr>
              <a:t>4-H</a:t>
            </a:r>
            <a:r>
              <a:rPr lang="en-US" altLang="en-US" sz="2000" dirty="0">
                <a:solidFill>
                  <a:schemeClr val="hlink"/>
                </a:solidFill>
                <a:effectLst/>
                <a:latin typeface="+mj-lt"/>
              </a:rPr>
              <a:t> Project Work.</a:t>
            </a:r>
          </a:p>
        </p:txBody>
      </p:sp>
      <p:pic>
        <p:nvPicPr>
          <p:cNvPr id="44043" name="Picture 37" descr="COL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6308725"/>
            <a:ext cx="3429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Picture 38" descr="COL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0500" y="6308725"/>
            <a:ext cx="3429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2966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1000"/>
                                  </p:stCondLst>
                                  <p:childTnLst>
                                    <p:set>
                                      <p:cBhvr>
                                        <p:cTn id="6" dur="1" fill="hold">
                                          <p:stCondLst>
                                            <p:cond delay="0"/>
                                          </p:stCondLst>
                                        </p:cTn>
                                        <p:tgtEl>
                                          <p:spTgt spid="108548">
                                            <p:txEl>
                                              <p:pRg st="12" end="12"/>
                                            </p:txEl>
                                          </p:spTgt>
                                        </p:tgtEl>
                                        <p:attrNameLst>
                                          <p:attrName>style.visibility</p:attrName>
                                        </p:attrNameLst>
                                      </p:cBhvr>
                                      <p:to>
                                        <p:strVal val="visible"/>
                                      </p:to>
                                    </p:set>
                                    <p:animEffect transition="in" filter="box(out)">
                                      <p:cBhvr>
                                        <p:cTn id="7" dur="500"/>
                                        <p:tgtEl>
                                          <p:spTgt spid="108548">
                                            <p:txEl>
                                              <p:pRg st="12" end="12"/>
                                            </p:txEl>
                                          </p:spTgt>
                                        </p:tgtEl>
                                      </p:cBhvr>
                                    </p:animEffect>
                                  </p:childTnLst>
                                </p:cTn>
                              </p:par>
                            </p:childTnLst>
                          </p:cTn>
                        </p:par>
                        <p:par>
                          <p:cTn id="8" fill="hold">
                            <p:stCondLst>
                              <p:cond delay="1500"/>
                            </p:stCondLst>
                            <p:childTnLst>
                              <p:par>
                                <p:cTn id="9" presetID="4" presetClass="entr" presetSubtype="32" fill="hold" grpId="0" nodeType="afterEffect">
                                  <p:stCondLst>
                                    <p:cond delay="45000"/>
                                  </p:stCondLst>
                                  <p:childTnLst>
                                    <p:set>
                                      <p:cBhvr>
                                        <p:cTn id="10" dur="1" fill="hold">
                                          <p:stCondLst>
                                            <p:cond delay="0"/>
                                          </p:stCondLst>
                                        </p:cTn>
                                        <p:tgtEl>
                                          <p:spTgt spid="108548">
                                            <p:txEl>
                                              <p:pRg st="9" end="9"/>
                                            </p:txEl>
                                          </p:spTgt>
                                        </p:tgtEl>
                                        <p:attrNameLst>
                                          <p:attrName>style.visibility</p:attrName>
                                        </p:attrNameLst>
                                      </p:cBhvr>
                                      <p:to>
                                        <p:strVal val="visible"/>
                                      </p:to>
                                    </p:set>
                                    <p:animEffect transition="in" filter="box(out)">
                                      <p:cBhvr>
                                        <p:cTn id="11" dur="500"/>
                                        <p:tgtEl>
                                          <p:spTgt spid="108548">
                                            <p:txEl>
                                              <p:pRg st="9" end="9"/>
                                            </p:txEl>
                                          </p:spTgt>
                                        </p:tgtEl>
                                      </p:cBhvr>
                                    </p:animEffect>
                                  </p:childTnLst>
                                </p:cTn>
                              </p:par>
                            </p:childTnLst>
                          </p:cTn>
                        </p:par>
                        <p:par>
                          <p:cTn id="12" fill="hold" nodeType="afterGroup">
                            <p:stCondLst>
                              <p:cond delay="47000"/>
                            </p:stCondLst>
                            <p:childTnLst>
                              <p:par>
                                <p:cTn id="13" presetID="4" presetClass="entr" presetSubtype="32" fill="hold" grpId="0" nodeType="afterEffect">
                                  <p:stCondLst>
                                    <p:cond delay="45000"/>
                                  </p:stCondLst>
                                  <p:childTnLst>
                                    <p:set>
                                      <p:cBhvr>
                                        <p:cTn id="14" dur="1" fill="hold">
                                          <p:stCondLst>
                                            <p:cond delay="0"/>
                                          </p:stCondLst>
                                        </p:cTn>
                                        <p:tgtEl>
                                          <p:spTgt spid="108548">
                                            <p:txEl>
                                              <p:pRg st="7" end="7"/>
                                            </p:txEl>
                                          </p:spTgt>
                                        </p:tgtEl>
                                        <p:attrNameLst>
                                          <p:attrName>style.visibility</p:attrName>
                                        </p:attrNameLst>
                                      </p:cBhvr>
                                      <p:to>
                                        <p:strVal val="visible"/>
                                      </p:to>
                                    </p:set>
                                    <p:animEffect transition="in" filter="box(out)">
                                      <p:cBhvr>
                                        <p:cTn id="15" dur="500"/>
                                        <p:tgtEl>
                                          <p:spTgt spid="108548">
                                            <p:txEl>
                                              <p:pRg st="7" end="7"/>
                                            </p:txEl>
                                          </p:spTgt>
                                        </p:tgtEl>
                                      </p:cBhvr>
                                    </p:animEffect>
                                  </p:childTnLst>
                                </p:cTn>
                              </p:par>
                            </p:childTnLst>
                          </p:cTn>
                        </p:par>
                        <p:par>
                          <p:cTn id="16" fill="hold">
                            <p:stCondLst>
                              <p:cond delay="92500"/>
                            </p:stCondLst>
                            <p:childTnLst>
                              <p:par>
                                <p:cTn id="17" presetID="4" presetClass="entr" presetSubtype="32" fill="hold" grpId="0" nodeType="afterEffect">
                                  <p:stCondLst>
                                    <p:cond delay="45000"/>
                                  </p:stCondLst>
                                  <p:childTnLst>
                                    <p:set>
                                      <p:cBhvr>
                                        <p:cTn id="18" dur="1" fill="hold">
                                          <p:stCondLst>
                                            <p:cond delay="0"/>
                                          </p:stCondLst>
                                        </p:cTn>
                                        <p:tgtEl>
                                          <p:spTgt spid="108548">
                                            <p:txEl>
                                              <p:pRg st="6" end="6"/>
                                            </p:txEl>
                                          </p:spTgt>
                                        </p:tgtEl>
                                        <p:attrNameLst>
                                          <p:attrName>style.visibility</p:attrName>
                                        </p:attrNameLst>
                                      </p:cBhvr>
                                      <p:to>
                                        <p:strVal val="visible"/>
                                      </p:to>
                                    </p:set>
                                    <p:animEffect transition="in" filter="box(out)">
                                      <p:cBhvr>
                                        <p:cTn id="19" dur="500"/>
                                        <p:tgtEl>
                                          <p:spTgt spid="108548">
                                            <p:txEl>
                                              <p:pRg st="6" end="6"/>
                                            </p:txEl>
                                          </p:spTgt>
                                        </p:tgtEl>
                                      </p:cBhvr>
                                    </p:animEffect>
                                  </p:childTnLst>
                                </p:cTn>
                              </p:par>
                            </p:childTnLst>
                          </p:cTn>
                        </p:par>
                        <p:par>
                          <p:cTn id="20" fill="hold" nodeType="afterGroup">
                            <p:stCondLst>
                              <p:cond delay="138000"/>
                            </p:stCondLst>
                            <p:childTnLst>
                              <p:par>
                                <p:cTn id="21" presetID="4" presetClass="entr" presetSubtype="32" fill="hold" grpId="0" nodeType="afterEffect">
                                  <p:stCondLst>
                                    <p:cond delay="45000"/>
                                  </p:stCondLst>
                                  <p:childTnLst>
                                    <p:set>
                                      <p:cBhvr>
                                        <p:cTn id="22" dur="1" fill="hold">
                                          <p:stCondLst>
                                            <p:cond delay="0"/>
                                          </p:stCondLst>
                                        </p:cTn>
                                        <p:tgtEl>
                                          <p:spTgt spid="108548">
                                            <p:txEl>
                                              <p:pRg st="5" end="5"/>
                                            </p:txEl>
                                          </p:spTgt>
                                        </p:tgtEl>
                                        <p:attrNameLst>
                                          <p:attrName>style.visibility</p:attrName>
                                        </p:attrNameLst>
                                      </p:cBhvr>
                                      <p:to>
                                        <p:strVal val="visible"/>
                                      </p:to>
                                    </p:set>
                                    <p:animEffect transition="in" filter="box(out)">
                                      <p:cBhvr>
                                        <p:cTn id="23" dur="500"/>
                                        <p:tgtEl>
                                          <p:spTgt spid="108548">
                                            <p:txEl>
                                              <p:pRg st="5" end="5"/>
                                            </p:txEl>
                                          </p:spTgt>
                                        </p:tgtEl>
                                      </p:cBhvr>
                                    </p:animEffect>
                                  </p:childTnLst>
                                </p:cTn>
                              </p:par>
                            </p:childTnLst>
                          </p:cTn>
                        </p:par>
                        <p:par>
                          <p:cTn id="24" fill="hold" nodeType="afterGroup">
                            <p:stCondLst>
                              <p:cond delay="183500"/>
                            </p:stCondLst>
                            <p:childTnLst>
                              <p:par>
                                <p:cTn id="25" presetID="4" presetClass="entr" presetSubtype="32" fill="hold" grpId="0" nodeType="afterEffect">
                                  <p:stCondLst>
                                    <p:cond delay="45000"/>
                                  </p:stCondLst>
                                  <p:childTnLst>
                                    <p:set>
                                      <p:cBhvr>
                                        <p:cTn id="26" dur="1" fill="hold">
                                          <p:stCondLst>
                                            <p:cond delay="0"/>
                                          </p:stCondLst>
                                        </p:cTn>
                                        <p:tgtEl>
                                          <p:spTgt spid="108548">
                                            <p:txEl>
                                              <p:pRg st="4" end="4"/>
                                            </p:txEl>
                                          </p:spTgt>
                                        </p:tgtEl>
                                        <p:attrNameLst>
                                          <p:attrName>style.visibility</p:attrName>
                                        </p:attrNameLst>
                                      </p:cBhvr>
                                      <p:to>
                                        <p:strVal val="visible"/>
                                      </p:to>
                                    </p:set>
                                    <p:animEffect transition="in" filter="box(out)">
                                      <p:cBhvr>
                                        <p:cTn id="27" dur="500"/>
                                        <p:tgtEl>
                                          <p:spTgt spid="108548">
                                            <p:txEl>
                                              <p:pRg st="4" end="4"/>
                                            </p:txEl>
                                          </p:spTgt>
                                        </p:tgtEl>
                                      </p:cBhvr>
                                    </p:animEffect>
                                  </p:childTnLst>
                                </p:cTn>
                              </p:par>
                            </p:childTnLst>
                          </p:cTn>
                        </p:par>
                        <p:par>
                          <p:cTn id="28" fill="hold" nodeType="afterGroup">
                            <p:stCondLst>
                              <p:cond delay="229000"/>
                            </p:stCondLst>
                            <p:childTnLst>
                              <p:par>
                                <p:cTn id="29" presetID="4" presetClass="entr" presetSubtype="32" fill="hold" grpId="0" nodeType="afterEffect">
                                  <p:stCondLst>
                                    <p:cond delay="45000"/>
                                  </p:stCondLst>
                                  <p:childTnLst>
                                    <p:set>
                                      <p:cBhvr>
                                        <p:cTn id="30" dur="1" fill="hold">
                                          <p:stCondLst>
                                            <p:cond delay="0"/>
                                          </p:stCondLst>
                                        </p:cTn>
                                        <p:tgtEl>
                                          <p:spTgt spid="108548">
                                            <p:txEl>
                                              <p:pRg st="3" end="3"/>
                                            </p:txEl>
                                          </p:spTgt>
                                        </p:tgtEl>
                                        <p:attrNameLst>
                                          <p:attrName>style.visibility</p:attrName>
                                        </p:attrNameLst>
                                      </p:cBhvr>
                                      <p:to>
                                        <p:strVal val="visible"/>
                                      </p:to>
                                    </p:set>
                                    <p:animEffect transition="in" filter="box(out)">
                                      <p:cBhvr>
                                        <p:cTn id="31" dur="500"/>
                                        <p:tgtEl>
                                          <p:spTgt spid="108548">
                                            <p:txEl>
                                              <p:pRg st="3" end="3"/>
                                            </p:txEl>
                                          </p:spTgt>
                                        </p:tgtEl>
                                      </p:cBhvr>
                                    </p:animEffect>
                                  </p:childTnLst>
                                </p:cTn>
                              </p:par>
                            </p:childTnLst>
                          </p:cTn>
                        </p:par>
                        <p:par>
                          <p:cTn id="32" fill="hold" nodeType="afterGroup">
                            <p:stCondLst>
                              <p:cond delay="274500"/>
                            </p:stCondLst>
                            <p:childTnLst>
                              <p:par>
                                <p:cTn id="33" presetID="4" presetClass="entr" presetSubtype="32" fill="hold" grpId="0" nodeType="afterEffect">
                                  <p:stCondLst>
                                    <p:cond delay="45000"/>
                                  </p:stCondLst>
                                  <p:childTnLst>
                                    <p:set>
                                      <p:cBhvr>
                                        <p:cTn id="34" dur="1" fill="hold">
                                          <p:stCondLst>
                                            <p:cond delay="0"/>
                                          </p:stCondLst>
                                        </p:cTn>
                                        <p:tgtEl>
                                          <p:spTgt spid="108548">
                                            <p:txEl>
                                              <p:pRg st="2" end="2"/>
                                            </p:txEl>
                                          </p:spTgt>
                                        </p:tgtEl>
                                        <p:attrNameLst>
                                          <p:attrName>style.visibility</p:attrName>
                                        </p:attrNameLst>
                                      </p:cBhvr>
                                      <p:to>
                                        <p:strVal val="visible"/>
                                      </p:to>
                                    </p:set>
                                    <p:animEffect transition="in" filter="box(out)">
                                      <p:cBhvr>
                                        <p:cTn id="35" dur="500"/>
                                        <p:tgtEl>
                                          <p:spTgt spid="108548">
                                            <p:txEl>
                                              <p:pRg st="2" end="2"/>
                                            </p:txEl>
                                          </p:spTgt>
                                        </p:tgtEl>
                                      </p:cBhvr>
                                    </p:animEffect>
                                  </p:childTnLst>
                                </p:cTn>
                              </p:par>
                            </p:childTnLst>
                          </p:cTn>
                        </p:par>
                        <p:par>
                          <p:cTn id="36" fill="hold" nodeType="afterGroup">
                            <p:stCondLst>
                              <p:cond delay="320000"/>
                            </p:stCondLst>
                            <p:childTnLst>
                              <p:par>
                                <p:cTn id="37" presetID="4" presetClass="entr" presetSubtype="32" fill="hold" grpId="0" nodeType="afterEffect">
                                  <p:stCondLst>
                                    <p:cond delay="45000"/>
                                  </p:stCondLst>
                                  <p:childTnLst>
                                    <p:set>
                                      <p:cBhvr>
                                        <p:cTn id="38" dur="1" fill="hold">
                                          <p:stCondLst>
                                            <p:cond delay="0"/>
                                          </p:stCondLst>
                                        </p:cTn>
                                        <p:tgtEl>
                                          <p:spTgt spid="108548">
                                            <p:txEl>
                                              <p:pRg st="1" end="1"/>
                                            </p:txEl>
                                          </p:spTgt>
                                        </p:tgtEl>
                                        <p:attrNameLst>
                                          <p:attrName>style.visibility</p:attrName>
                                        </p:attrNameLst>
                                      </p:cBhvr>
                                      <p:to>
                                        <p:strVal val="visible"/>
                                      </p:to>
                                    </p:set>
                                    <p:animEffect transition="in" filter="box(out)">
                                      <p:cBhvr>
                                        <p:cTn id="39" dur="500"/>
                                        <p:tgtEl>
                                          <p:spTgt spid="108548">
                                            <p:txEl>
                                              <p:pRg st="1" end="1"/>
                                            </p:txEl>
                                          </p:spTgt>
                                        </p:tgtEl>
                                      </p:cBhvr>
                                    </p:animEffect>
                                  </p:childTnLst>
                                </p:cTn>
                              </p:par>
                            </p:childTnLst>
                          </p:cTn>
                        </p:par>
                        <p:par>
                          <p:cTn id="40" fill="hold" nodeType="afterGroup">
                            <p:stCondLst>
                              <p:cond delay="365500"/>
                            </p:stCondLst>
                            <p:childTnLst>
                              <p:par>
                                <p:cTn id="41" presetID="4" presetClass="entr" presetSubtype="32" fill="hold" grpId="0" nodeType="afterEffect">
                                  <p:stCondLst>
                                    <p:cond delay="45000"/>
                                  </p:stCondLst>
                                  <p:childTnLst>
                                    <p:set>
                                      <p:cBhvr>
                                        <p:cTn id="42" dur="1" fill="hold">
                                          <p:stCondLst>
                                            <p:cond delay="0"/>
                                          </p:stCondLst>
                                        </p:cTn>
                                        <p:tgtEl>
                                          <p:spTgt spid="108548">
                                            <p:txEl>
                                              <p:pRg st="0" end="0"/>
                                            </p:txEl>
                                          </p:spTgt>
                                        </p:tgtEl>
                                        <p:attrNameLst>
                                          <p:attrName>style.visibility</p:attrName>
                                        </p:attrNameLst>
                                      </p:cBhvr>
                                      <p:to>
                                        <p:strVal val="visible"/>
                                      </p:to>
                                    </p:set>
                                    <p:animEffect transition="in" filter="box(out)">
                                      <p:cBhvr>
                                        <p:cTn id="43" dur="500"/>
                                        <p:tgtEl>
                                          <p:spTgt spid="108548">
                                            <p:txEl>
                                              <p:pRg st="0" end="0"/>
                                            </p:txEl>
                                          </p:spTgt>
                                        </p:tgtEl>
                                      </p:cBhvr>
                                    </p:animEffect>
                                  </p:childTnLst>
                                </p:cTn>
                              </p:par>
                            </p:childTnLst>
                          </p:cTn>
                        </p:par>
                        <p:par>
                          <p:cTn id="44" fill="hold" nodeType="afterGroup">
                            <p:stCondLst>
                              <p:cond delay="411000"/>
                            </p:stCondLst>
                            <p:childTnLst>
                              <p:par>
                                <p:cTn id="45" presetID="4" presetClass="entr" presetSubtype="32" fill="hold" grpId="0" nodeType="afterEffect">
                                  <p:stCondLst>
                                    <p:cond delay="1000"/>
                                  </p:stCondLst>
                                  <p:childTnLst>
                                    <p:set>
                                      <p:cBhvr>
                                        <p:cTn id="46" dur="1" fill="hold">
                                          <p:stCondLst>
                                            <p:cond delay="0"/>
                                          </p:stCondLst>
                                        </p:cTn>
                                        <p:tgtEl>
                                          <p:spTgt spid="108549">
                                            <p:txEl>
                                              <p:pRg st="12" end="12"/>
                                            </p:txEl>
                                          </p:spTgt>
                                        </p:tgtEl>
                                        <p:attrNameLst>
                                          <p:attrName>style.visibility</p:attrName>
                                        </p:attrNameLst>
                                      </p:cBhvr>
                                      <p:to>
                                        <p:strVal val="visible"/>
                                      </p:to>
                                    </p:set>
                                    <p:animEffect transition="in" filter="box(out)">
                                      <p:cBhvr>
                                        <p:cTn id="47" dur="500"/>
                                        <p:tgtEl>
                                          <p:spTgt spid="108549">
                                            <p:txEl>
                                              <p:pRg st="12" end="12"/>
                                            </p:txEl>
                                          </p:spTgt>
                                        </p:tgtEl>
                                      </p:cBhvr>
                                    </p:animEffect>
                                  </p:childTnLst>
                                </p:cTn>
                              </p:par>
                            </p:childTnLst>
                          </p:cTn>
                        </p:par>
                        <p:par>
                          <p:cTn id="48" fill="hold">
                            <p:stCondLst>
                              <p:cond delay="412500"/>
                            </p:stCondLst>
                            <p:childTnLst>
                              <p:par>
                                <p:cTn id="49" presetID="4" presetClass="entr" presetSubtype="32" fill="hold" grpId="0" nodeType="afterEffect">
                                  <p:stCondLst>
                                    <p:cond delay="65000"/>
                                  </p:stCondLst>
                                  <p:childTnLst>
                                    <p:set>
                                      <p:cBhvr>
                                        <p:cTn id="50" dur="1" fill="hold">
                                          <p:stCondLst>
                                            <p:cond delay="0"/>
                                          </p:stCondLst>
                                        </p:cTn>
                                        <p:tgtEl>
                                          <p:spTgt spid="108549">
                                            <p:txEl>
                                              <p:pRg st="10" end="10"/>
                                            </p:txEl>
                                          </p:spTgt>
                                        </p:tgtEl>
                                        <p:attrNameLst>
                                          <p:attrName>style.visibility</p:attrName>
                                        </p:attrNameLst>
                                      </p:cBhvr>
                                      <p:to>
                                        <p:strVal val="visible"/>
                                      </p:to>
                                    </p:set>
                                    <p:animEffect transition="in" filter="box(out)">
                                      <p:cBhvr>
                                        <p:cTn id="51" dur="500"/>
                                        <p:tgtEl>
                                          <p:spTgt spid="108549">
                                            <p:txEl>
                                              <p:pRg st="10" end="10"/>
                                            </p:txEl>
                                          </p:spTgt>
                                        </p:tgtEl>
                                      </p:cBhvr>
                                    </p:animEffect>
                                  </p:childTnLst>
                                </p:cTn>
                              </p:par>
                            </p:childTnLst>
                          </p:cTn>
                        </p:par>
                        <p:par>
                          <p:cTn id="52" fill="hold">
                            <p:stCondLst>
                              <p:cond delay="478000"/>
                            </p:stCondLst>
                            <p:childTnLst>
                              <p:par>
                                <p:cTn id="53" presetID="4" presetClass="entr" presetSubtype="32" fill="hold" grpId="0" nodeType="afterEffect">
                                  <p:stCondLst>
                                    <p:cond delay="65000"/>
                                  </p:stCondLst>
                                  <p:childTnLst>
                                    <p:set>
                                      <p:cBhvr>
                                        <p:cTn id="54" dur="1" fill="hold">
                                          <p:stCondLst>
                                            <p:cond delay="0"/>
                                          </p:stCondLst>
                                        </p:cTn>
                                        <p:tgtEl>
                                          <p:spTgt spid="108549">
                                            <p:txEl>
                                              <p:pRg st="8" end="8"/>
                                            </p:txEl>
                                          </p:spTgt>
                                        </p:tgtEl>
                                        <p:attrNameLst>
                                          <p:attrName>style.visibility</p:attrName>
                                        </p:attrNameLst>
                                      </p:cBhvr>
                                      <p:to>
                                        <p:strVal val="visible"/>
                                      </p:to>
                                    </p:set>
                                    <p:animEffect transition="in" filter="box(out)">
                                      <p:cBhvr>
                                        <p:cTn id="55" dur="500"/>
                                        <p:tgtEl>
                                          <p:spTgt spid="108549">
                                            <p:txEl>
                                              <p:pRg st="8" end="8"/>
                                            </p:txEl>
                                          </p:spTgt>
                                        </p:tgtEl>
                                      </p:cBhvr>
                                    </p:animEffect>
                                  </p:childTnLst>
                                </p:cTn>
                              </p:par>
                            </p:childTnLst>
                          </p:cTn>
                        </p:par>
                        <p:par>
                          <p:cTn id="56" fill="hold" nodeType="afterGroup">
                            <p:stCondLst>
                              <p:cond delay="543500"/>
                            </p:stCondLst>
                            <p:childTnLst>
                              <p:par>
                                <p:cTn id="57" presetID="4" presetClass="entr" presetSubtype="32" fill="hold" grpId="0" nodeType="afterEffect">
                                  <p:stCondLst>
                                    <p:cond delay="65000"/>
                                  </p:stCondLst>
                                  <p:childTnLst>
                                    <p:set>
                                      <p:cBhvr>
                                        <p:cTn id="58" dur="1" fill="hold">
                                          <p:stCondLst>
                                            <p:cond delay="0"/>
                                          </p:stCondLst>
                                        </p:cTn>
                                        <p:tgtEl>
                                          <p:spTgt spid="108549">
                                            <p:txEl>
                                              <p:pRg st="6" end="6"/>
                                            </p:txEl>
                                          </p:spTgt>
                                        </p:tgtEl>
                                        <p:attrNameLst>
                                          <p:attrName>style.visibility</p:attrName>
                                        </p:attrNameLst>
                                      </p:cBhvr>
                                      <p:to>
                                        <p:strVal val="visible"/>
                                      </p:to>
                                    </p:set>
                                    <p:animEffect transition="in" filter="box(out)">
                                      <p:cBhvr>
                                        <p:cTn id="59" dur="500"/>
                                        <p:tgtEl>
                                          <p:spTgt spid="108549">
                                            <p:txEl>
                                              <p:pRg st="6" end="6"/>
                                            </p:txEl>
                                          </p:spTgt>
                                        </p:tgtEl>
                                      </p:cBhvr>
                                    </p:animEffect>
                                  </p:childTnLst>
                                </p:cTn>
                              </p:par>
                            </p:childTnLst>
                          </p:cTn>
                        </p:par>
                        <p:par>
                          <p:cTn id="60" fill="hold" nodeType="afterGroup">
                            <p:stCondLst>
                              <p:cond delay="609000"/>
                            </p:stCondLst>
                            <p:childTnLst>
                              <p:par>
                                <p:cTn id="61" presetID="4" presetClass="entr" presetSubtype="32" fill="hold" grpId="0" nodeType="afterEffect">
                                  <p:stCondLst>
                                    <p:cond delay="65000"/>
                                  </p:stCondLst>
                                  <p:childTnLst>
                                    <p:set>
                                      <p:cBhvr>
                                        <p:cTn id="62" dur="1" fill="hold">
                                          <p:stCondLst>
                                            <p:cond delay="0"/>
                                          </p:stCondLst>
                                        </p:cTn>
                                        <p:tgtEl>
                                          <p:spTgt spid="108549">
                                            <p:txEl>
                                              <p:pRg st="5" end="5"/>
                                            </p:txEl>
                                          </p:spTgt>
                                        </p:tgtEl>
                                        <p:attrNameLst>
                                          <p:attrName>style.visibility</p:attrName>
                                        </p:attrNameLst>
                                      </p:cBhvr>
                                      <p:to>
                                        <p:strVal val="visible"/>
                                      </p:to>
                                    </p:set>
                                    <p:animEffect transition="in" filter="box(out)">
                                      <p:cBhvr>
                                        <p:cTn id="63" dur="500"/>
                                        <p:tgtEl>
                                          <p:spTgt spid="108549">
                                            <p:txEl>
                                              <p:pRg st="5" end="5"/>
                                            </p:txEl>
                                          </p:spTgt>
                                        </p:tgtEl>
                                      </p:cBhvr>
                                    </p:animEffect>
                                  </p:childTnLst>
                                </p:cTn>
                              </p:par>
                            </p:childTnLst>
                          </p:cTn>
                        </p:par>
                        <p:par>
                          <p:cTn id="64" fill="hold" nodeType="afterGroup">
                            <p:stCondLst>
                              <p:cond delay="674500"/>
                            </p:stCondLst>
                            <p:childTnLst>
                              <p:par>
                                <p:cTn id="65" presetID="4" presetClass="entr" presetSubtype="32" fill="hold" grpId="0" nodeType="afterEffect">
                                  <p:stCondLst>
                                    <p:cond delay="65000"/>
                                  </p:stCondLst>
                                  <p:childTnLst>
                                    <p:set>
                                      <p:cBhvr>
                                        <p:cTn id="66" dur="1" fill="hold">
                                          <p:stCondLst>
                                            <p:cond delay="0"/>
                                          </p:stCondLst>
                                        </p:cTn>
                                        <p:tgtEl>
                                          <p:spTgt spid="108549">
                                            <p:txEl>
                                              <p:pRg st="4" end="4"/>
                                            </p:txEl>
                                          </p:spTgt>
                                        </p:tgtEl>
                                        <p:attrNameLst>
                                          <p:attrName>style.visibility</p:attrName>
                                        </p:attrNameLst>
                                      </p:cBhvr>
                                      <p:to>
                                        <p:strVal val="visible"/>
                                      </p:to>
                                    </p:set>
                                    <p:animEffect transition="in" filter="box(out)">
                                      <p:cBhvr>
                                        <p:cTn id="67" dur="500"/>
                                        <p:tgtEl>
                                          <p:spTgt spid="108549">
                                            <p:txEl>
                                              <p:pRg st="4" end="4"/>
                                            </p:txEl>
                                          </p:spTgt>
                                        </p:tgtEl>
                                      </p:cBhvr>
                                    </p:animEffect>
                                  </p:childTnLst>
                                </p:cTn>
                              </p:par>
                            </p:childTnLst>
                          </p:cTn>
                        </p:par>
                        <p:par>
                          <p:cTn id="68" fill="hold" nodeType="afterGroup">
                            <p:stCondLst>
                              <p:cond delay="740000"/>
                            </p:stCondLst>
                            <p:childTnLst>
                              <p:par>
                                <p:cTn id="69" presetID="4" presetClass="entr" presetSubtype="32" fill="hold" grpId="0" nodeType="afterEffect">
                                  <p:stCondLst>
                                    <p:cond delay="65000"/>
                                  </p:stCondLst>
                                  <p:childTnLst>
                                    <p:set>
                                      <p:cBhvr>
                                        <p:cTn id="70" dur="1" fill="hold">
                                          <p:stCondLst>
                                            <p:cond delay="0"/>
                                          </p:stCondLst>
                                        </p:cTn>
                                        <p:tgtEl>
                                          <p:spTgt spid="108549">
                                            <p:txEl>
                                              <p:pRg st="3" end="3"/>
                                            </p:txEl>
                                          </p:spTgt>
                                        </p:tgtEl>
                                        <p:attrNameLst>
                                          <p:attrName>style.visibility</p:attrName>
                                        </p:attrNameLst>
                                      </p:cBhvr>
                                      <p:to>
                                        <p:strVal val="visible"/>
                                      </p:to>
                                    </p:set>
                                    <p:animEffect transition="in" filter="box(out)">
                                      <p:cBhvr>
                                        <p:cTn id="71" dur="500"/>
                                        <p:tgtEl>
                                          <p:spTgt spid="108549">
                                            <p:txEl>
                                              <p:pRg st="3" end="3"/>
                                            </p:txEl>
                                          </p:spTgt>
                                        </p:tgtEl>
                                      </p:cBhvr>
                                    </p:animEffect>
                                  </p:childTnLst>
                                </p:cTn>
                              </p:par>
                            </p:childTnLst>
                          </p:cTn>
                        </p:par>
                        <p:par>
                          <p:cTn id="72" fill="hold" nodeType="afterGroup">
                            <p:stCondLst>
                              <p:cond delay="805500"/>
                            </p:stCondLst>
                            <p:childTnLst>
                              <p:par>
                                <p:cTn id="73" presetID="4" presetClass="entr" presetSubtype="32" fill="hold" grpId="0" nodeType="afterEffect">
                                  <p:stCondLst>
                                    <p:cond delay="65000"/>
                                  </p:stCondLst>
                                  <p:childTnLst>
                                    <p:set>
                                      <p:cBhvr>
                                        <p:cTn id="74" dur="1" fill="hold">
                                          <p:stCondLst>
                                            <p:cond delay="0"/>
                                          </p:stCondLst>
                                        </p:cTn>
                                        <p:tgtEl>
                                          <p:spTgt spid="108549">
                                            <p:txEl>
                                              <p:pRg st="2" end="2"/>
                                            </p:txEl>
                                          </p:spTgt>
                                        </p:tgtEl>
                                        <p:attrNameLst>
                                          <p:attrName>style.visibility</p:attrName>
                                        </p:attrNameLst>
                                      </p:cBhvr>
                                      <p:to>
                                        <p:strVal val="visible"/>
                                      </p:to>
                                    </p:set>
                                    <p:animEffect transition="in" filter="box(out)">
                                      <p:cBhvr>
                                        <p:cTn id="75" dur="500"/>
                                        <p:tgtEl>
                                          <p:spTgt spid="108549">
                                            <p:txEl>
                                              <p:pRg st="2" end="2"/>
                                            </p:txEl>
                                          </p:spTgt>
                                        </p:tgtEl>
                                      </p:cBhvr>
                                    </p:animEffect>
                                  </p:childTnLst>
                                </p:cTn>
                              </p:par>
                            </p:childTnLst>
                          </p:cTn>
                        </p:par>
                        <p:par>
                          <p:cTn id="76" fill="hold" nodeType="afterGroup">
                            <p:stCondLst>
                              <p:cond delay="871000"/>
                            </p:stCondLst>
                            <p:childTnLst>
                              <p:par>
                                <p:cTn id="77" presetID="4" presetClass="entr" presetSubtype="32" fill="hold" grpId="0" nodeType="afterEffect">
                                  <p:stCondLst>
                                    <p:cond delay="65000"/>
                                  </p:stCondLst>
                                  <p:childTnLst>
                                    <p:set>
                                      <p:cBhvr>
                                        <p:cTn id="78" dur="1" fill="hold">
                                          <p:stCondLst>
                                            <p:cond delay="0"/>
                                          </p:stCondLst>
                                        </p:cTn>
                                        <p:tgtEl>
                                          <p:spTgt spid="108549">
                                            <p:txEl>
                                              <p:pRg st="1" end="1"/>
                                            </p:txEl>
                                          </p:spTgt>
                                        </p:tgtEl>
                                        <p:attrNameLst>
                                          <p:attrName>style.visibility</p:attrName>
                                        </p:attrNameLst>
                                      </p:cBhvr>
                                      <p:to>
                                        <p:strVal val="visible"/>
                                      </p:to>
                                    </p:set>
                                    <p:animEffect transition="in" filter="box(out)">
                                      <p:cBhvr>
                                        <p:cTn id="79" dur="500"/>
                                        <p:tgtEl>
                                          <p:spTgt spid="108549">
                                            <p:txEl>
                                              <p:pRg st="1" end="1"/>
                                            </p:txEl>
                                          </p:spTgt>
                                        </p:tgtEl>
                                      </p:cBhvr>
                                    </p:animEffect>
                                  </p:childTnLst>
                                </p:cTn>
                              </p:par>
                            </p:childTnLst>
                          </p:cTn>
                        </p:par>
                        <p:par>
                          <p:cTn id="80" fill="hold" nodeType="afterGroup">
                            <p:stCondLst>
                              <p:cond delay="936500"/>
                            </p:stCondLst>
                            <p:childTnLst>
                              <p:par>
                                <p:cTn id="81" presetID="4" presetClass="entr" presetSubtype="32" fill="hold" grpId="0" nodeType="afterEffect">
                                  <p:stCondLst>
                                    <p:cond delay="65000"/>
                                  </p:stCondLst>
                                  <p:childTnLst>
                                    <p:set>
                                      <p:cBhvr>
                                        <p:cTn id="82" dur="1" fill="hold">
                                          <p:stCondLst>
                                            <p:cond delay="0"/>
                                          </p:stCondLst>
                                        </p:cTn>
                                        <p:tgtEl>
                                          <p:spTgt spid="108549">
                                            <p:txEl>
                                              <p:pRg st="0" end="0"/>
                                            </p:txEl>
                                          </p:spTgt>
                                        </p:tgtEl>
                                        <p:attrNameLst>
                                          <p:attrName>style.visibility</p:attrName>
                                        </p:attrNameLst>
                                      </p:cBhvr>
                                      <p:to>
                                        <p:strVal val="visible"/>
                                      </p:to>
                                    </p:set>
                                    <p:animEffect transition="in" filter="box(out)">
                                      <p:cBhvr>
                                        <p:cTn id="83" dur="500"/>
                                        <p:tgtEl>
                                          <p:spTgt spid="1085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build="p" autoUpdateAnimBg="0" rev="1" advAuto="1000"/>
      <p:bldP spid="108549" grpId="0" build="p" autoUpdateAnimBg="0" rev="1" advAuto="100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EDE71D45-04DC-4CFB-BF04-A31EB20F5187}" type="slidenum">
              <a:rPr lang="en-US" altLang="en-US" sz="1400" smtClean="0"/>
              <a:pPr/>
              <a:t>50</a:t>
            </a:fld>
            <a:endParaRPr lang="en-US" altLang="en-US" sz="1400" dirty="0" smtClean="0"/>
          </a:p>
        </p:txBody>
      </p:sp>
      <p:sp>
        <p:nvSpPr>
          <p:cNvPr id="117762" name="Rectangle 2"/>
          <p:cNvSpPr>
            <a:spLocks noChangeArrowheads="1"/>
          </p:cNvSpPr>
          <p:nvPr/>
        </p:nvSpPr>
        <p:spPr bwMode="auto">
          <a:xfrm>
            <a:off x="685800" y="1905000"/>
            <a:ext cx="4800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AutoNum type="arabicPeriod" startAt="5"/>
            </a:pPr>
            <a:r>
              <a:rPr lang="en-US" altLang="en-US" sz="2800" dirty="0">
                <a:effectLst/>
                <a:latin typeface="+mj-lt"/>
              </a:rPr>
              <a:t>Citizenship projects and activities that really make a difference in the community or in an individual’s life.</a:t>
            </a:r>
          </a:p>
          <a:p>
            <a:pPr algn="l" eaLnBrk="1" hangingPunct="1">
              <a:spcBef>
                <a:spcPct val="20000"/>
              </a:spcBef>
              <a:buClr>
                <a:schemeClr val="hlink"/>
              </a:buClr>
              <a:buFont typeface="Wingdings" pitchFamily="2" charset="2"/>
              <a:buAutoNum type="arabicPeriod" startAt="5"/>
            </a:pPr>
            <a:r>
              <a:rPr lang="en-US" altLang="en-US" sz="2800" dirty="0">
                <a:effectLst/>
                <a:latin typeface="+mj-lt"/>
              </a:rPr>
              <a:t>Too much repetition.</a:t>
            </a:r>
          </a:p>
        </p:txBody>
      </p:sp>
      <p:sp>
        <p:nvSpPr>
          <p:cNvPr id="88070" name="Rectangle 4"/>
          <p:cNvSpPr>
            <a:spLocks noChangeArrowheads="1"/>
          </p:cNvSpPr>
          <p:nvPr/>
        </p:nvSpPr>
        <p:spPr bwMode="auto">
          <a:xfrm>
            <a:off x="609600" y="3810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latin typeface="+mn-lt"/>
              </a:rPr>
              <a:t>Where 4-H Project Work</a:t>
            </a:r>
          </a:p>
          <a:p>
            <a:pPr eaLnBrk="1" hangingPunct="1"/>
            <a:r>
              <a:rPr lang="en-US" altLang="en-US" sz="3600" b="1" dirty="0">
                <a:solidFill>
                  <a:schemeClr val="accent6">
                    <a:lumMod val="75000"/>
                  </a:schemeClr>
                </a:solidFill>
                <a:latin typeface="+mn-lt"/>
              </a:rPr>
              <a:t>Comes Up Short</a:t>
            </a:r>
          </a:p>
        </p:txBody>
      </p:sp>
      <p:pic>
        <p:nvPicPr>
          <p:cNvPr id="88069" name="Picture 9" descr="BS0102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752600"/>
            <a:ext cx="29860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06508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7762">
                                            <p:txEl>
                                              <p:pRg st="0" end="0"/>
                                            </p:txEl>
                                          </p:spTgt>
                                        </p:tgtEl>
                                        <p:attrNameLst>
                                          <p:attrName>style.visibility</p:attrName>
                                        </p:attrNameLst>
                                      </p:cBhvr>
                                      <p:to>
                                        <p:strVal val="visible"/>
                                      </p:to>
                                    </p:set>
                                    <p:animEffect transition="in" filter="box(out)">
                                      <p:cBhvr>
                                        <p:cTn id="7" dur="500"/>
                                        <p:tgtEl>
                                          <p:spTgt spid="1177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7762">
                                            <p:txEl>
                                              <p:pRg st="1" end="1"/>
                                            </p:txEl>
                                          </p:spTgt>
                                        </p:tgtEl>
                                        <p:attrNameLst>
                                          <p:attrName>style.visibility</p:attrName>
                                        </p:attrNameLst>
                                      </p:cBhvr>
                                      <p:to>
                                        <p:strVal val="visible"/>
                                      </p:to>
                                    </p:set>
                                    <p:animEffect transition="in" filter="box(out)">
                                      <p:cBhvr>
                                        <p:cTn id="12" dur="500"/>
                                        <p:tgtEl>
                                          <p:spTgt spid="1177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5CC50E72-20D2-4A27-A4B4-32D798568778}" type="slidenum">
              <a:rPr lang="en-US" altLang="en-US" sz="1400" smtClean="0"/>
              <a:pPr/>
              <a:t>51</a:t>
            </a:fld>
            <a:endParaRPr lang="en-US" altLang="en-US" sz="1400" dirty="0" smtClean="0"/>
          </a:p>
        </p:txBody>
      </p:sp>
      <p:sp>
        <p:nvSpPr>
          <p:cNvPr id="89095" name="Rectangle 1027"/>
          <p:cNvSpPr>
            <a:spLocks noChangeArrowheads="1"/>
          </p:cNvSpPr>
          <p:nvPr/>
        </p:nvSpPr>
        <p:spPr bwMode="auto">
          <a:xfrm>
            <a:off x="609600" y="3810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latin typeface="+mn-lt"/>
              </a:rPr>
              <a:t>Seek Opportunities for Communications</a:t>
            </a:r>
          </a:p>
        </p:txBody>
      </p:sp>
      <p:sp>
        <p:nvSpPr>
          <p:cNvPr id="89092" name="Rectangle 1030"/>
          <p:cNvSpPr>
            <a:spLocks noChangeArrowheads="1"/>
          </p:cNvSpPr>
          <p:nvPr/>
        </p:nvSpPr>
        <p:spPr bwMode="auto">
          <a:xfrm>
            <a:off x="685800" y="1828800"/>
            <a:ext cx="8001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 indent="-5715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None/>
            </a:pPr>
            <a:r>
              <a:rPr lang="en-US" altLang="en-US" sz="2800" dirty="0">
                <a:effectLst/>
                <a:latin typeface="+mj-lt"/>
              </a:rPr>
              <a:t>Encourage the identification of </a:t>
            </a:r>
            <a:r>
              <a:rPr lang="en-US" altLang="en-US" sz="2800" dirty="0" smtClean="0">
                <a:effectLst/>
                <a:latin typeface="+mj-lt"/>
              </a:rPr>
              <a:t>and </a:t>
            </a:r>
            <a:r>
              <a:rPr lang="en-US" altLang="en-US" sz="2800" dirty="0">
                <a:effectLst/>
                <a:latin typeface="+mj-lt"/>
              </a:rPr>
              <a:t>opportunities for developing communication skills of all kinds.</a:t>
            </a:r>
          </a:p>
        </p:txBody>
      </p:sp>
      <p:sp>
        <p:nvSpPr>
          <p:cNvPr id="427015" name="Rectangle 1031"/>
          <p:cNvSpPr>
            <a:spLocks noChangeArrowheads="1"/>
          </p:cNvSpPr>
          <p:nvPr/>
        </p:nvSpPr>
        <p:spPr bwMode="auto">
          <a:xfrm>
            <a:off x="762000" y="3429000"/>
            <a:ext cx="3886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anose="05000000000000000000" pitchFamily="2" charset="2"/>
              <a:buChar char="§"/>
            </a:pPr>
            <a:r>
              <a:rPr lang="en-US" altLang="en-US" dirty="0">
                <a:effectLst/>
                <a:latin typeface="+mj-lt"/>
              </a:rPr>
              <a:t>Public Speaking</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Working Displays</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Displays</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Posters</a:t>
            </a:r>
          </a:p>
        </p:txBody>
      </p:sp>
      <p:sp>
        <p:nvSpPr>
          <p:cNvPr id="427016" name="Rectangle 1032"/>
          <p:cNvSpPr>
            <a:spLocks noChangeArrowheads="1"/>
          </p:cNvSpPr>
          <p:nvPr/>
        </p:nvSpPr>
        <p:spPr bwMode="auto">
          <a:xfrm>
            <a:off x="4648200" y="3429000"/>
            <a:ext cx="38862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anose="05000000000000000000" pitchFamily="2" charset="2"/>
              <a:buChar char="§"/>
            </a:pPr>
            <a:r>
              <a:rPr lang="en-US" altLang="en-US" dirty="0">
                <a:effectLst/>
                <a:latin typeface="+mj-lt"/>
              </a:rPr>
              <a:t>Photography</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Printed Materials</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Website</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PowerPoint</a:t>
            </a:r>
          </a:p>
        </p:txBody>
      </p:sp>
    </p:spTree>
    <p:extLst>
      <p:ext uri="{BB962C8B-B14F-4D97-AF65-F5344CB8AC3E}">
        <p14:creationId xmlns:p14="http://schemas.microsoft.com/office/powerpoint/2010/main" val="384134245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1000"/>
                                  </p:stCondLst>
                                  <p:childTnLst>
                                    <p:set>
                                      <p:cBhvr>
                                        <p:cTn id="6" dur="1" fill="hold">
                                          <p:stCondLst>
                                            <p:cond delay="0"/>
                                          </p:stCondLst>
                                        </p:cTn>
                                        <p:tgtEl>
                                          <p:spTgt spid="427015">
                                            <p:txEl>
                                              <p:pRg st="0" end="0"/>
                                            </p:txEl>
                                          </p:spTgt>
                                        </p:tgtEl>
                                        <p:attrNameLst>
                                          <p:attrName>style.visibility</p:attrName>
                                        </p:attrNameLst>
                                      </p:cBhvr>
                                      <p:to>
                                        <p:strVal val="visible"/>
                                      </p:to>
                                    </p:set>
                                    <p:animEffect transition="in" filter="box(out)">
                                      <p:cBhvr>
                                        <p:cTn id="7" dur="500"/>
                                        <p:tgtEl>
                                          <p:spTgt spid="427015">
                                            <p:txEl>
                                              <p:pRg st="0" end="0"/>
                                            </p:txEl>
                                          </p:spTgt>
                                        </p:tgtEl>
                                      </p:cBhvr>
                                    </p:animEffect>
                                  </p:childTnLst>
                                </p:cTn>
                              </p:par>
                            </p:childTnLst>
                          </p:cTn>
                        </p:par>
                        <p:par>
                          <p:cTn id="8" fill="hold" nodeType="afterGroup">
                            <p:stCondLst>
                              <p:cond delay="1500"/>
                            </p:stCondLst>
                            <p:childTnLst>
                              <p:par>
                                <p:cTn id="9" presetID="4" presetClass="entr" presetSubtype="32" fill="hold" grpId="0" nodeType="afterEffect">
                                  <p:stCondLst>
                                    <p:cond delay="1000"/>
                                  </p:stCondLst>
                                  <p:childTnLst>
                                    <p:set>
                                      <p:cBhvr>
                                        <p:cTn id="10" dur="1" fill="hold">
                                          <p:stCondLst>
                                            <p:cond delay="0"/>
                                          </p:stCondLst>
                                        </p:cTn>
                                        <p:tgtEl>
                                          <p:spTgt spid="427015">
                                            <p:txEl>
                                              <p:pRg st="1" end="1"/>
                                            </p:txEl>
                                          </p:spTgt>
                                        </p:tgtEl>
                                        <p:attrNameLst>
                                          <p:attrName>style.visibility</p:attrName>
                                        </p:attrNameLst>
                                      </p:cBhvr>
                                      <p:to>
                                        <p:strVal val="visible"/>
                                      </p:to>
                                    </p:set>
                                    <p:animEffect transition="in" filter="box(out)">
                                      <p:cBhvr>
                                        <p:cTn id="11" dur="500"/>
                                        <p:tgtEl>
                                          <p:spTgt spid="427015">
                                            <p:txEl>
                                              <p:pRg st="1" end="1"/>
                                            </p:txEl>
                                          </p:spTgt>
                                        </p:tgtEl>
                                      </p:cBhvr>
                                    </p:animEffect>
                                  </p:childTnLst>
                                </p:cTn>
                              </p:par>
                            </p:childTnLst>
                          </p:cTn>
                        </p:par>
                        <p:par>
                          <p:cTn id="12" fill="hold" nodeType="afterGroup">
                            <p:stCondLst>
                              <p:cond delay="3000"/>
                            </p:stCondLst>
                            <p:childTnLst>
                              <p:par>
                                <p:cTn id="13" presetID="4" presetClass="entr" presetSubtype="32" fill="hold" grpId="0" nodeType="afterEffect">
                                  <p:stCondLst>
                                    <p:cond delay="1000"/>
                                  </p:stCondLst>
                                  <p:childTnLst>
                                    <p:set>
                                      <p:cBhvr>
                                        <p:cTn id="14" dur="1" fill="hold">
                                          <p:stCondLst>
                                            <p:cond delay="0"/>
                                          </p:stCondLst>
                                        </p:cTn>
                                        <p:tgtEl>
                                          <p:spTgt spid="427015">
                                            <p:txEl>
                                              <p:pRg st="2" end="2"/>
                                            </p:txEl>
                                          </p:spTgt>
                                        </p:tgtEl>
                                        <p:attrNameLst>
                                          <p:attrName>style.visibility</p:attrName>
                                        </p:attrNameLst>
                                      </p:cBhvr>
                                      <p:to>
                                        <p:strVal val="visible"/>
                                      </p:to>
                                    </p:set>
                                    <p:animEffect transition="in" filter="box(out)">
                                      <p:cBhvr>
                                        <p:cTn id="15" dur="500"/>
                                        <p:tgtEl>
                                          <p:spTgt spid="427015">
                                            <p:txEl>
                                              <p:pRg st="2" end="2"/>
                                            </p:txEl>
                                          </p:spTgt>
                                        </p:tgtEl>
                                      </p:cBhvr>
                                    </p:animEffect>
                                  </p:childTnLst>
                                </p:cTn>
                              </p:par>
                            </p:childTnLst>
                          </p:cTn>
                        </p:par>
                        <p:par>
                          <p:cTn id="16" fill="hold" nodeType="afterGroup">
                            <p:stCondLst>
                              <p:cond delay="4500"/>
                            </p:stCondLst>
                            <p:childTnLst>
                              <p:par>
                                <p:cTn id="17" presetID="4" presetClass="entr" presetSubtype="32" fill="hold" grpId="0" nodeType="afterEffect">
                                  <p:stCondLst>
                                    <p:cond delay="1000"/>
                                  </p:stCondLst>
                                  <p:childTnLst>
                                    <p:set>
                                      <p:cBhvr>
                                        <p:cTn id="18" dur="1" fill="hold">
                                          <p:stCondLst>
                                            <p:cond delay="0"/>
                                          </p:stCondLst>
                                        </p:cTn>
                                        <p:tgtEl>
                                          <p:spTgt spid="427015">
                                            <p:txEl>
                                              <p:pRg st="3" end="3"/>
                                            </p:txEl>
                                          </p:spTgt>
                                        </p:tgtEl>
                                        <p:attrNameLst>
                                          <p:attrName>style.visibility</p:attrName>
                                        </p:attrNameLst>
                                      </p:cBhvr>
                                      <p:to>
                                        <p:strVal val="visible"/>
                                      </p:to>
                                    </p:set>
                                    <p:animEffect transition="in" filter="box(out)">
                                      <p:cBhvr>
                                        <p:cTn id="19" dur="500"/>
                                        <p:tgtEl>
                                          <p:spTgt spid="427015">
                                            <p:txEl>
                                              <p:pRg st="3" end="3"/>
                                            </p:txEl>
                                          </p:spTgt>
                                        </p:tgtEl>
                                      </p:cBhvr>
                                    </p:animEffect>
                                  </p:childTnLst>
                                </p:cTn>
                              </p:par>
                            </p:childTnLst>
                          </p:cTn>
                        </p:par>
                        <p:par>
                          <p:cTn id="20" fill="hold" nodeType="afterGroup">
                            <p:stCondLst>
                              <p:cond delay="6000"/>
                            </p:stCondLst>
                            <p:childTnLst>
                              <p:par>
                                <p:cTn id="21" presetID="4" presetClass="entr" presetSubtype="32" fill="hold" grpId="0" nodeType="afterEffect">
                                  <p:stCondLst>
                                    <p:cond delay="1000"/>
                                  </p:stCondLst>
                                  <p:childTnLst>
                                    <p:set>
                                      <p:cBhvr>
                                        <p:cTn id="22" dur="1" fill="hold">
                                          <p:stCondLst>
                                            <p:cond delay="0"/>
                                          </p:stCondLst>
                                        </p:cTn>
                                        <p:tgtEl>
                                          <p:spTgt spid="427016">
                                            <p:txEl>
                                              <p:pRg st="0" end="0"/>
                                            </p:txEl>
                                          </p:spTgt>
                                        </p:tgtEl>
                                        <p:attrNameLst>
                                          <p:attrName>style.visibility</p:attrName>
                                        </p:attrNameLst>
                                      </p:cBhvr>
                                      <p:to>
                                        <p:strVal val="visible"/>
                                      </p:to>
                                    </p:set>
                                    <p:animEffect transition="in" filter="box(out)">
                                      <p:cBhvr>
                                        <p:cTn id="23" dur="500"/>
                                        <p:tgtEl>
                                          <p:spTgt spid="427016">
                                            <p:txEl>
                                              <p:pRg st="0" end="0"/>
                                            </p:txEl>
                                          </p:spTgt>
                                        </p:tgtEl>
                                      </p:cBhvr>
                                    </p:animEffect>
                                  </p:childTnLst>
                                </p:cTn>
                              </p:par>
                            </p:childTnLst>
                          </p:cTn>
                        </p:par>
                        <p:par>
                          <p:cTn id="24" fill="hold" nodeType="afterGroup">
                            <p:stCondLst>
                              <p:cond delay="7500"/>
                            </p:stCondLst>
                            <p:childTnLst>
                              <p:par>
                                <p:cTn id="25" presetID="4" presetClass="entr" presetSubtype="32" fill="hold" grpId="0" nodeType="afterEffect">
                                  <p:stCondLst>
                                    <p:cond delay="1000"/>
                                  </p:stCondLst>
                                  <p:childTnLst>
                                    <p:set>
                                      <p:cBhvr>
                                        <p:cTn id="26" dur="1" fill="hold">
                                          <p:stCondLst>
                                            <p:cond delay="0"/>
                                          </p:stCondLst>
                                        </p:cTn>
                                        <p:tgtEl>
                                          <p:spTgt spid="427016">
                                            <p:txEl>
                                              <p:pRg st="1" end="1"/>
                                            </p:txEl>
                                          </p:spTgt>
                                        </p:tgtEl>
                                        <p:attrNameLst>
                                          <p:attrName>style.visibility</p:attrName>
                                        </p:attrNameLst>
                                      </p:cBhvr>
                                      <p:to>
                                        <p:strVal val="visible"/>
                                      </p:to>
                                    </p:set>
                                    <p:animEffect transition="in" filter="box(out)">
                                      <p:cBhvr>
                                        <p:cTn id="27" dur="500"/>
                                        <p:tgtEl>
                                          <p:spTgt spid="427016">
                                            <p:txEl>
                                              <p:pRg st="1" end="1"/>
                                            </p:txEl>
                                          </p:spTgt>
                                        </p:tgtEl>
                                      </p:cBhvr>
                                    </p:animEffect>
                                  </p:childTnLst>
                                </p:cTn>
                              </p:par>
                            </p:childTnLst>
                          </p:cTn>
                        </p:par>
                        <p:par>
                          <p:cTn id="28" fill="hold" nodeType="afterGroup">
                            <p:stCondLst>
                              <p:cond delay="9000"/>
                            </p:stCondLst>
                            <p:childTnLst>
                              <p:par>
                                <p:cTn id="29" presetID="4" presetClass="entr" presetSubtype="32" fill="hold" grpId="0" nodeType="afterEffect">
                                  <p:stCondLst>
                                    <p:cond delay="1000"/>
                                  </p:stCondLst>
                                  <p:childTnLst>
                                    <p:set>
                                      <p:cBhvr>
                                        <p:cTn id="30" dur="1" fill="hold">
                                          <p:stCondLst>
                                            <p:cond delay="0"/>
                                          </p:stCondLst>
                                        </p:cTn>
                                        <p:tgtEl>
                                          <p:spTgt spid="427016">
                                            <p:txEl>
                                              <p:pRg st="2" end="2"/>
                                            </p:txEl>
                                          </p:spTgt>
                                        </p:tgtEl>
                                        <p:attrNameLst>
                                          <p:attrName>style.visibility</p:attrName>
                                        </p:attrNameLst>
                                      </p:cBhvr>
                                      <p:to>
                                        <p:strVal val="visible"/>
                                      </p:to>
                                    </p:set>
                                    <p:animEffect transition="in" filter="box(out)">
                                      <p:cBhvr>
                                        <p:cTn id="31" dur="500"/>
                                        <p:tgtEl>
                                          <p:spTgt spid="427016">
                                            <p:txEl>
                                              <p:pRg st="2" end="2"/>
                                            </p:txEl>
                                          </p:spTgt>
                                        </p:tgtEl>
                                      </p:cBhvr>
                                    </p:animEffect>
                                  </p:childTnLst>
                                </p:cTn>
                              </p:par>
                            </p:childTnLst>
                          </p:cTn>
                        </p:par>
                        <p:par>
                          <p:cTn id="32" fill="hold" nodeType="afterGroup">
                            <p:stCondLst>
                              <p:cond delay="10500"/>
                            </p:stCondLst>
                            <p:childTnLst>
                              <p:par>
                                <p:cTn id="33" presetID="4" presetClass="entr" presetSubtype="32" fill="hold" grpId="0" nodeType="afterEffect">
                                  <p:stCondLst>
                                    <p:cond delay="1000"/>
                                  </p:stCondLst>
                                  <p:childTnLst>
                                    <p:set>
                                      <p:cBhvr>
                                        <p:cTn id="34" dur="1" fill="hold">
                                          <p:stCondLst>
                                            <p:cond delay="0"/>
                                          </p:stCondLst>
                                        </p:cTn>
                                        <p:tgtEl>
                                          <p:spTgt spid="427016">
                                            <p:txEl>
                                              <p:pRg st="3" end="3"/>
                                            </p:txEl>
                                          </p:spTgt>
                                        </p:tgtEl>
                                        <p:attrNameLst>
                                          <p:attrName>style.visibility</p:attrName>
                                        </p:attrNameLst>
                                      </p:cBhvr>
                                      <p:to>
                                        <p:strVal val="visible"/>
                                      </p:to>
                                    </p:set>
                                    <p:animEffect transition="in" filter="box(out)">
                                      <p:cBhvr>
                                        <p:cTn id="35" dur="500"/>
                                        <p:tgtEl>
                                          <p:spTgt spid="4270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5" grpId="0" build="p" autoUpdateAnimBg="0" advAuto="1000"/>
      <p:bldP spid="427016" grpId="0" build="p" autoUpdateAnimBg="0" advAuto="100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Slide Number Placeholder 6"/>
          <p:cNvSpPr>
            <a:spLocks noGrp="1"/>
          </p:cNvSpPr>
          <p:nvPr>
            <p:ph type="sldNum" sz="quarter" idx="12"/>
          </p:nvPr>
        </p:nvSpPr>
        <p:spPr>
          <a:xfrm>
            <a:off x="1495425" y="6340475"/>
            <a:ext cx="561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4A2A3A9-F739-4FC4-B71C-5AFD62D6080B}" type="slidenum">
              <a:rPr lang="en-US" altLang="en-US" sz="1400" smtClean="0"/>
              <a:pPr/>
              <a:t>6</a:t>
            </a:fld>
            <a:endParaRPr lang="en-US" altLang="en-US" sz="1400" dirty="0" smtClean="0"/>
          </a:p>
        </p:txBody>
      </p:sp>
      <p:sp>
        <p:nvSpPr>
          <p:cNvPr id="3075" name="Rectangle 3"/>
          <p:cNvSpPr>
            <a:spLocks noGrp="1" noChangeArrowheads="1"/>
          </p:cNvSpPr>
          <p:nvPr>
            <p:ph type="body" sz="half" idx="1"/>
          </p:nvPr>
        </p:nvSpPr>
        <p:spPr>
          <a:xfrm>
            <a:off x="762000" y="1828800"/>
            <a:ext cx="4876800" cy="4419600"/>
          </a:xfrm>
        </p:spPr>
        <p:txBody>
          <a:bodyPr/>
          <a:lstStyle/>
          <a:p>
            <a:pPr>
              <a:buClr>
                <a:schemeClr val="hlink"/>
              </a:buClr>
              <a:buFont typeface="Wingdings" panose="05000000000000000000" pitchFamily="2" charset="2"/>
              <a:buChar char="§"/>
            </a:pPr>
            <a:r>
              <a:rPr lang="en-US" altLang="en-US" dirty="0" smtClean="0">
                <a:solidFill>
                  <a:schemeClr val="tx1"/>
                </a:solidFill>
              </a:rPr>
              <a:t>It takes planning, practice and processing.</a:t>
            </a:r>
          </a:p>
          <a:p>
            <a:pPr>
              <a:buClr>
                <a:schemeClr val="hlink"/>
              </a:buClr>
              <a:buFont typeface="Wingdings" panose="05000000000000000000" pitchFamily="2" charset="2"/>
              <a:buChar char="§"/>
            </a:pPr>
            <a:r>
              <a:rPr lang="en-US" altLang="en-US" dirty="0" smtClean="0">
                <a:solidFill>
                  <a:schemeClr val="tx1"/>
                </a:solidFill>
              </a:rPr>
              <a:t>Processing allows members to apply skills to other projects and programs.</a:t>
            </a:r>
          </a:p>
        </p:txBody>
      </p:sp>
      <p:graphicFrame>
        <p:nvGraphicFramePr>
          <p:cNvPr id="2050" name="Object 6"/>
          <p:cNvGraphicFramePr>
            <a:graphicFrameLocks noGrp="1" noChangeAspect="1"/>
          </p:cNvGraphicFramePr>
          <p:nvPr>
            <p:ph type="clipArt" sz="half" idx="2"/>
            <p:extLst>
              <p:ext uri="{D42A27DB-BD31-4B8C-83A1-F6EECF244321}">
                <p14:modId xmlns:p14="http://schemas.microsoft.com/office/powerpoint/2010/main" val="716623631"/>
              </p:ext>
            </p:extLst>
          </p:nvPr>
        </p:nvGraphicFramePr>
        <p:xfrm>
          <a:off x="6019800" y="1828800"/>
          <a:ext cx="2438400" cy="3048000"/>
        </p:xfrm>
        <a:graphic>
          <a:graphicData uri="http://schemas.openxmlformats.org/presentationml/2006/ole">
            <mc:AlternateContent xmlns:mc="http://schemas.openxmlformats.org/markup-compatibility/2006">
              <mc:Choice xmlns:v="urn:schemas-microsoft-com:vml" Requires="v">
                <p:oleObj spid="_x0000_s2753" name="Clip" r:id="rId4" imgW="2253960" imgH="2334240" progId="MS_ClipArt_Gallery.5">
                  <p:embed/>
                </p:oleObj>
              </mc:Choice>
              <mc:Fallback>
                <p:oleObj name="Clip" r:id="rId4" imgW="2253960" imgH="233424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828800"/>
                        <a:ext cx="2438400" cy="3048000"/>
                      </a:xfrm>
                      <a:prstGeom prst="rect">
                        <a:avLst/>
                      </a:prstGeom>
                      <a:noFill/>
                      <a:ln>
                        <a:noFill/>
                      </a:ln>
                      <a:effectLst/>
                      <a:extLst/>
                    </p:spPr>
                  </p:pic>
                </p:oleObj>
              </mc:Fallback>
            </mc:AlternateContent>
          </a:graphicData>
        </a:graphic>
      </p:graphicFrame>
      <p:sp>
        <p:nvSpPr>
          <p:cNvPr id="3080" name="Rectangle 8"/>
          <p:cNvSpPr>
            <a:spLocks noChangeArrowheads="1"/>
          </p:cNvSpPr>
          <p:nvPr/>
        </p:nvSpPr>
        <p:spPr bwMode="auto">
          <a:xfrm>
            <a:off x="609600" y="228600"/>
            <a:ext cx="77724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effectLst/>
                <a:latin typeface="+mn-lt"/>
              </a:rPr>
              <a:t>4-H Project Work </a:t>
            </a:r>
          </a:p>
          <a:p>
            <a:pPr eaLnBrk="1" hangingPunct="1">
              <a:defRPr/>
            </a:pPr>
            <a:r>
              <a:rPr lang="en-US" sz="3600" b="1" dirty="0">
                <a:solidFill>
                  <a:schemeClr val="accent6">
                    <a:lumMod val="75000"/>
                  </a:schemeClr>
                </a:solidFill>
                <a:effectLst/>
                <a:latin typeface="+mn-lt"/>
              </a:rPr>
              <a:t>Doesn’t Just Happen</a:t>
            </a:r>
            <a:endParaRPr lang="en-US" sz="1800" b="1" dirty="0">
              <a:solidFill>
                <a:schemeClr val="accent6">
                  <a:lumMod val="75000"/>
                </a:schemeClr>
              </a:solidFill>
              <a:effectLst/>
              <a:latin typeface="+mn-lt"/>
            </a:endParaRPr>
          </a:p>
        </p:txBody>
      </p:sp>
    </p:spTree>
    <p:extLst>
      <p:ext uri="{BB962C8B-B14F-4D97-AF65-F5344CB8AC3E}">
        <p14:creationId xmlns:p14="http://schemas.microsoft.com/office/powerpoint/2010/main" val="18008310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box(out)">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box(out)">
                                      <p:cBhvr>
                                        <p:cTn id="12" dur="5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Slide Number Placeholder 6"/>
          <p:cNvSpPr>
            <a:spLocks noGrp="1"/>
          </p:cNvSpPr>
          <p:nvPr>
            <p:ph type="sldNum" sz="quarter" idx="12"/>
          </p:nvPr>
        </p:nvSpPr>
        <p:spPr>
          <a:xfrm>
            <a:off x="1495425" y="6340475"/>
            <a:ext cx="561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E4A3CD76-EB35-4E4C-BC5B-50E613BB2961}" type="slidenum">
              <a:rPr lang="en-US" altLang="en-US" sz="1400" smtClean="0"/>
              <a:pPr/>
              <a:t>7</a:t>
            </a:fld>
            <a:endParaRPr lang="en-US" altLang="en-US" sz="1400" smtClean="0"/>
          </a:p>
        </p:txBody>
      </p:sp>
      <p:sp>
        <p:nvSpPr>
          <p:cNvPr id="6147" name="Rectangle 3"/>
          <p:cNvSpPr>
            <a:spLocks noGrp="1" noChangeArrowheads="1"/>
          </p:cNvSpPr>
          <p:nvPr>
            <p:ph type="body" sz="half" idx="1"/>
          </p:nvPr>
        </p:nvSpPr>
        <p:spPr>
          <a:xfrm>
            <a:off x="685800" y="1905000"/>
            <a:ext cx="5943600" cy="3581400"/>
          </a:xfrm>
        </p:spPr>
        <p:txBody>
          <a:bodyPr>
            <a:normAutofit/>
          </a:bodyPr>
          <a:lstStyle/>
          <a:p>
            <a:pPr>
              <a:buClr>
                <a:schemeClr val="hlink"/>
              </a:buClr>
              <a:buFont typeface="Wingdings" panose="05000000000000000000" pitchFamily="2" charset="2"/>
              <a:buChar char="§"/>
            </a:pPr>
            <a:r>
              <a:rPr lang="en-US" altLang="en-US" dirty="0" smtClean="0">
                <a:solidFill>
                  <a:schemeClr val="tx1"/>
                </a:solidFill>
              </a:rPr>
              <a:t>Guide 4-Her in:  </a:t>
            </a:r>
            <a:r>
              <a:rPr lang="en-US" altLang="en-US" b="1" dirty="0" smtClean="0">
                <a:solidFill>
                  <a:schemeClr val="hlink"/>
                </a:solidFill>
              </a:rPr>
              <a:t>Developing Goals</a:t>
            </a:r>
          </a:p>
          <a:p>
            <a:pPr>
              <a:buClr>
                <a:schemeClr val="hlink"/>
              </a:buClr>
              <a:buFont typeface="Wingdings" panose="05000000000000000000" pitchFamily="2" charset="2"/>
              <a:buChar char="§"/>
            </a:pPr>
            <a:r>
              <a:rPr lang="en-US" altLang="en-US" dirty="0" smtClean="0">
                <a:solidFill>
                  <a:schemeClr val="tx1"/>
                </a:solidFill>
              </a:rPr>
              <a:t>Assist 4-Her in:  </a:t>
            </a:r>
            <a:r>
              <a:rPr lang="en-US" altLang="en-US" b="1" dirty="0" smtClean="0">
                <a:solidFill>
                  <a:schemeClr val="hlink"/>
                </a:solidFill>
              </a:rPr>
              <a:t>Accomplishing Goals</a:t>
            </a:r>
          </a:p>
          <a:p>
            <a:pPr>
              <a:buClr>
                <a:schemeClr val="hlink"/>
              </a:buClr>
              <a:buFont typeface="Wingdings" panose="05000000000000000000" pitchFamily="2" charset="2"/>
              <a:buChar char="§"/>
            </a:pPr>
            <a:r>
              <a:rPr lang="en-US" altLang="en-US" dirty="0" smtClean="0">
                <a:solidFill>
                  <a:schemeClr val="tx1"/>
                </a:solidFill>
              </a:rPr>
              <a:t>Assist 4-Her in:</a:t>
            </a:r>
            <a:r>
              <a:rPr lang="en-US" altLang="en-US" dirty="0" smtClean="0"/>
              <a:t>  </a:t>
            </a:r>
            <a:r>
              <a:rPr lang="en-US" altLang="en-US" b="1" dirty="0" smtClean="0">
                <a:solidFill>
                  <a:schemeClr val="accent2">
                    <a:lumMod val="60000"/>
                    <a:lumOff val="40000"/>
                  </a:schemeClr>
                </a:solidFill>
              </a:rPr>
              <a:t>Ev</a:t>
            </a:r>
            <a:r>
              <a:rPr lang="en-US" altLang="en-US" b="1" dirty="0" smtClean="0">
                <a:solidFill>
                  <a:schemeClr val="hlink"/>
                </a:solidFill>
              </a:rPr>
              <a:t>aluating Project 				Work</a:t>
            </a:r>
          </a:p>
        </p:txBody>
      </p:sp>
      <p:graphicFrame>
        <p:nvGraphicFramePr>
          <p:cNvPr id="3074" name="Object 7"/>
          <p:cNvGraphicFramePr>
            <a:graphicFrameLocks noGrp="1" noChangeAspect="1"/>
          </p:cNvGraphicFramePr>
          <p:nvPr>
            <p:ph type="clipArt" sz="half" idx="2"/>
            <p:extLst>
              <p:ext uri="{D42A27DB-BD31-4B8C-83A1-F6EECF244321}">
                <p14:modId xmlns:p14="http://schemas.microsoft.com/office/powerpoint/2010/main" val="3668635335"/>
              </p:ext>
            </p:extLst>
          </p:nvPr>
        </p:nvGraphicFramePr>
        <p:xfrm>
          <a:off x="6934200" y="1818290"/>
          <a:ext cx="1724378" cy="3210910"/>
        </p:xfrm>
        <a:graphic>
          <a:graphicData uri="http://schemas.openxmlformats.org/presentationml/2006/ole">
            <mc:AlternateContent xmlns:mc="http://schemas.openxmlformats.org/markup-compatibility/2006">
              <mc:Choice xmlns:v="urn:schemas-microsoft-com:vml" Requires="v">
                <p:oleObj spid="_x0000_s3777" name="Clip" r:id="rId4" imgW="2260080" imgH="2658600" progId="MS_ClipArt_Gallery.5">
                  <p:embed/>
                </p:oleObj>
              </mc:Choice>
              <mc:Fallback>
                <p:oleObj name="Clip" r:id="rId4" imgW="2260080" imgH="265860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1818290"/>
                        <a:ext cx="1724378" cy="3210910"/>
                      </a:xfrm>
                      <a:prstGeom prst="rect">
                        <a:avLst/>
                      </a:prstGeom>
                    </p:spPr>
                  </p:pic>
                </p:oleObj>
              </mc:Fallback>
            </mc:AlternateContent>
          </a:graphicData>
        </a:graphic>
      </p:graphicFrame>
      <p:sp>
        <p:nvSpPr>
          <p:cNvPr id="6153" name="Rectangle 9"/>
          <p:cNvSpPr>
            <a:spLocks noChangeArrowheads="1"/>
          </p:cNvSpPr>
          <p:nvPr/>
        </p:nvSpPr>
        <p:spPr bwMode="auto">
          <a:xfrm>
            <a:off x="609600" y="228600"/>
            <a:ext cx="78486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effectLst/>
                <a:latin typeface="+mn-lt"/>
              </a:rPr>
              <a:t>Adults Role in </a:t>
            </a:r>
          </a:p>
          <a:p>
            <a:pPr eaLnBrk="1" hangingPunct="1">
              <a:defRPr/>
            </a:pPr>
            <a:r>
              <a:rPr lang="en-US" sz="3600" b="1" dirty="0">
                <a:solidFill>
                  <a:schemeClr val="accent6">
                    <a:lumMod val="75000"/>
                  </a:schemeClr>
                </a:solidFill>
                <a:effectLst/>
                <a:latin typeface="+mn-lt"/>
              </a:rPr>
              <a:t>Working the Plan</a:t>
            </a:r>
            <a:endParaRPr lang="en-US" sz="1800" b="1" dirty="0">
              <a:solidFill>
                <a:schemeClr val="accent6">
                  <a:lumMod val="75000"/>
                </a:schemeClr>
              </a:solidFill>
              <a:effectLst/>
              <a:latin typeface="+mn-lt"/>
            </a:endParaRPr>
          </a:p>
        </p:txBody>
      </p:sp>
    </p:spTree>
    <p:extLst>
      <p:ext uri="{BB962C8B-B14F-4D97-AF65-F5344CB8AC3E}">
        <p14:creationId xmlns:p14="http://schemas.microsoft.com/office/powerpoint/2010/main" val="264330928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200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ox(out)">
                                      <p:cBhvr>
                                        <p:cTn id="7" dur="500"/>
                                        <p:tgtEl>
                                          <p:spTgt spid="6147">
                                            <p:txEl>
                                              <p:pRg st="0" end="0"/>
                                            </p:txEl>
                                          </p:spTgt>
                                        </p:tgtEl>
                                      </p:cBhvr>
                                    </p:animEffect>
                                  </p:childTnLst>
                                </p:cTn>
                              </p:par>
                            </p:childTnLst>
                          </p:cTn>
                        </p:par>
                        <p:par>
                          <p:cTn id="8" fill="hold" nodeType="afterGroup">
                            <p:stCondLst>
                              <p:cond delay="2500"/>
                            </p:stCondLst>
                            <p:childTnLst>
                              <p:par>
                                <p:cTn id="9" presetID="4" presetClass="entr" presetSubtype="32" fill="hold" grpId="0" nodeType="afterEffect">
                                  <p:stCondLst>
                                    <p:cond delay="200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box(out)">
                                      <p:cBhvr>
                                        <p:cTn id="11" dur="500"/>
                                        <p:tgtEl>
                                          <p:spTgt spid="6147">
                                            <p:txEl>
                                              <p:pRg st="1" end="1"/>
                                            </p:txEl>
                                          </p:spTgt>
                                        </p:tgtEl>
                                      </p:cBhvr>
                                    </p:animEffect>
                                  </p:childTnLst>
                                </p:cTn>
                              </p:par>
                            </p:childTnLst>
                          </p:cTn>
                        </p:par>
                        <p:par>
                          <p:cTn id="12" fill="hold" nodeType="afterGroup">
                            <p:stCondLst>
                              <p:cond delay="5000"/>
                            </p:stCondLst>
                            <p:childTnLst>
                              <p:par>
                                <p:cTn id="13" presetID="4" presetClass="entr" presetSubtype="32" fill="hold" grpId="0" nodeType="afterEffect">
                                  <p:stCondLst>
                                    <p:cond delay="200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box(out)">
                                      <p:cBhvr>
                                        <p:cTn id="15"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advAuto="200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Slide Number Placeholder 6"/>
          <p:cNvSpPr>
            <a:spLocks noGrp="1"/>
          </p:cNvSpPr>
          <p:nvPr>
            <p:ph type="sldNum" sz="quarter" idx="12"/>
          </p:nvPr>
        </p:nvSpPr>
        <p:spPr>
          <a:xfrm>
            <a:off x="1495425" y="6340475"/>
            <a:ext cx="561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DABC91B8-91AA-4DA5-9A9A-3920A20BDFA3}" type="slidenum">
              <a:rPr lang="en-US" altLang="en-US" sz="1400" smtClean="0"/>
              <a:pPr/>
              <a:t>8</a:t>
            </a:fld>
            <a:endParaRPr lang="en-US" altLang="en-US" sz="1400" smtClean="0"/>
          </a:p>
        </p:txBody>
      </p:sp>
      <p:sp>
        <p:nvSpPr>
          <p:cNvPr id="463874" name="Rectangle 2"/>
          <p:cNvSpPr>
            <a:spLocks noGrp="1" noChangeArrowheads="1"/>
          </p:cNvSpPr>
          <p:nvPr>
            <p:ph type="body" sz="half" idx="1"/>
          </p:nvPr>
        </p:nvSpPr>
        <p:spPr>
          <a:xfrm>
            <a:off x="838200" y="1676400"/>
            <a:ext cx="5486400" cy="5181600"/>
          </a:xfrm>
        </p:spPr>
        <p:txBody>
          <a:bodyPr>
            <a:normAutofit/>
          </a:bodyPr>
          <a:lstStyle/>
          <a:p>
            <a:pPr>
              <a:buClr>
                <a:schemeClr val="hlink"/>
              </a:buClr>
              <a:buFont typeface="Wingdings" panose="05000000000000000000" pitchFamily="2" charset="2"/>
              <a:buChar char="§"/>
            </a:pPr>
            <a:r>
              <a:rPr lang="en-US" altLang="en-US" sz="2000" dirty="0" smtClean="0">
                <a:solidFill>
                  <a:schemeClr val="tx1"/>
                </a:solidFill>
              </a:rPr>
              <a:t>4-H Literature</a:t>
            </a:r>
          </a:p>
          <a:p>
            <a:pPr>
              <a:buClr>
                <a:schemeClr val="hlink"/>
              </a:buClr>
              <a:buFont typeface="Wingdings" panose="05000000000000000000" pitchFamily="2" charset="2"/>
              <a:buChar char="§"/>
            </a:pPr>
            <a:r>
              <a:rPr lang="en-US" altLang="en-US" sz="2000" dirty="0" smtClean="0">
                <a:solidFill>
                  <a:schemeClr val="tx1"/>
                </a:solidFill>
              </a:rPr>
              <a:t>Creditable Source: Video, Internet Sites, Books, Magazines, etc.</a:t>
            </a:r>
          </a:p>
          <a:p>
            <a:pPr>
              <a:buClr>
                <a:schemeClr val="hlink"/>
              </a:buClr>
              <a:buFont typeface="Wingdings" panose="05000000000000000000" pitchFamily="2" charset="2"/>
              <a:buChar char="§"/>
            </a:pPr>
            <a:r>
              <a:rPr lang="en-US" altLang="en-US" sz="2000" dirty="0" smtClean="0">
                <a:solidFill>
                  <a:schemeClr val="tx1"/>
                </a:solidFill>
              </a:rPr>
              <a:t>Club Leader</a:t>
            </a:r>
          </a:p>
          <a:p>
            <a:pPr>
              <a:buClr>
                <a:schemeClr val="hlink"/>
              </a:buClr>
              <a:buFont typeface="Wingdings" panose="05000000000000000000" pitchFamily="2" charset="2"/>
              <a:buChar char="§"/>
            </a:pPr>
            <a:r>
              <a:rPr lang="en-US" altLang="en-US" sz="2000" dirty="0" smtClean="0">
                <a:solidFill>
                  <a:schemeClr val="tx1"/>
                </a:solidFill>
              </a:rPr>
              <a:t>4-H Volunteers</a:t>
            </a:r>
          </a:p>
          <a:p>
            <a:pPr>
              <a:buClr>
                <a:schemeClr val="hlink"/>
              </a:buClr>
              <a:buFont typeface="Wingdings" panose="05000000000000000000" pitchFamily="2" charset="2"/>
              <a:buChar char="§"/>
            </a:pPr>
            <a:r>
              <a:rPr lang="en-US" altLang="en-US" sz="2000" dirty="0" smtClean="0">
                <a:solidFill>
                  <a:schemeClr val="tx1"/>
                </a:solidFill>
              </a:rPr>
              <a:t>County Extension Office</a:t>
            </a:r>
          </a:p>
          <a:p>
            <a:pPr>
              <a:buClr>
                <a:schemeClr val="hlink"/>
              </a:buClr>
              <a:buFont typeface="Wingdings" panose="05000000000000000000" pitchFamily="2" charset="2"/>
              <a:buChar char="§"/>
            </a:pPr>
            <a:r>
              <a:rPr lang="en-US" altLang="en-US" sz="2000" dirty="0" smtClean="0">
                <a:solidFill>
                  <a:schemeClr val="tx1"/>
                </a:solidFill>
              </a:rPr>
              <a:t>Parent-Volunteer Training</a:t>
            </a:r>
          </a:p>
          <a:p>
            <a:pPr>
              <a:buClr>
                <a:schemeClr val="hlink"/>
              </a:buClr>
              <a:buFont typeface="Wingdings" panose="05000000000000000000" pitchFamily="2" charset="2"/>
              <a:buChar char="§"/>
            </a:pPr>
            <a:r>
              <a:rPr lang="en-US" altLang="en-US" sz="2000" dirty="0" smtClean="0">
                <a:solidFill>
                  <a:schemeClr val="tx1"/>
                </a:solidFill>
              </a:rPr>
              <a:t>Teen Leaders</a:t>
            </a:r>
          </a:p>
          <a:p>
            <a:pPr>
              <a:buClr>
                <a:schemeClr val="hlink"/>
              </a:buClr>
              <a:buFont typeface="Wingdings" panose="05000000000000000000" pitchFamily="2" charset="2"/>
              <a:buChar char="§"/>
            </a:pPr>
            <a:r>
              <a:rPr lang="en-US" altLang="en-US" sz="2000" dirty="0" smtClean="0">
                <a:solidFill>
                  <a:schemeClr val="tx1"/>
                </a:solidFill>
              </a:rPr>
              <a:t>Community Resource People</a:t>
            </a:r>
          </a:p>
        </p:txBody>
      </p:sp>
      <p:pic>
        <p:nvPicPr>
          <p:cNvPr id="45060" name="Picture 3" descr="j007618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39694" y="1981200"/>
            <a:ext cx="2208212" cy="337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5"/>
          <p:cNvSpPr>
            <a:spLocks noChangeArrowheads="1"/>
          </p:cNvSpPr>
          <p:nvPr/>
        </p:nvSpPr>
        <p:spPr bwMode="auto">
          <a:xfrm>
            <a:off x="457200" y="381000"/>
            <a:ext cx="819070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effectLst/>
                <a:latin typeface="+mn-lt"/>
              </a:rPr>
              <a:t>Resources and People that will Help with 4-H Project  Work</a:t>
            </a:r>
          </a:p>
        </p:txBody>
      </p:sp>
    </p:spTree>
    <p:extLst>
      <p:ext uri="{BB962C8B-B14F-4D97-AF65-F5344CB8AC3E}">
        <p14:creationId xmlns:p14="http://schemas.microsoft.com/office/powerpoint/2010/main" val="42687761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1000"/>
                                  </p:stCondLst>
                                  <p:childTnLst>
                                    <p:set>
                                      <p:cBhvr>
                                        <p:cTn id="6" dur="1" fill="hold">
                                          <p:stCondLst>
                                            <p:cond delay="0"/>
                                          </p:stCondLst>
                                        </p:cTn>
                                        <p:tgtEl>
                                          <p:spTgt spid="463874">
                                            <p:txEl>
                                              <p:pRg st="0" end="0"/>
                                            </p:txEl>
                                          </p:spTgt>
                                        </p:tgtEl>
                                        <p:attrNameLst>
                                          <p:attrName>style.visibility</p:attrName>
                                        </p:attrNameLst>
                                      </p:cBhvr>
                                      <p:to>
                                        <p:strVal val="visible"/>
                                      </p:to>
                                    </p:set>
                                    <p:animEffect transition="in" filter="box(out)">
                                      <p:cBhvr>
                                        <p:cTn id="7" dur="500"/>
                                        <p:tgtEl>
                                          <p:spTgt spid="463874">
                                            <p:txEl>
                                              <p:pRg st="0" end="0"/>
                                            </p:txEl>
                                          </p:spTgt>
                                        </p:tgtEl>
                                      </p:cBhvr>
                                    </p:animEffect>
                                  </p:childTnLst>
                                </p:cTn>
                              </p:par>
                            </p:childTnLst>
                          </p:cTn>
                        </p:par>
                        <p:par>
                          <p:cTn id="8" fill="hold" nodeType="afterGroup">
                            <p:stCondLst>
                              <p:cond delay="1500"/>
                            </p:stCondLst>
                            <p:childTnLst>
                              <p:par>
                                <p:cTn id="9" presetID="4" presetClass="entr" presetSubtype="32" fill="hold" grpId="0" nodeType="afterEffect">
                                  <p:stCondLst>
                                    <p:cond delay="1000"/>
                                  </p:stCondLst>
                                  <p:childTnLst>
                                    <p:set>
                                      <p:cBhvr>
                                        <p:cTn id="10" dur="1" fill="hold">
                                          <p:stCondLst>
                                            <p:cond delay="0"/>
                                          </p:stCondLst>
                                        </p:cTn>
                                        <p:tgtEl>
                                          <p:spTgt spid="463874">
                                            <p:txEl>
                                              <p:pRg st="1" end="1"/>
                                            </p:txEl>
                                          </p:spTgt>
                                        </p:tgtEl>
                                        <p:attrNameLst>
                                          <p:attrName>style.visibility</p:attrName>
                                        </p:attrNameLst>
                                      </p:cBhvr>
                                      <p:to>
                                        <p:strVal val="visible"/>
                                      </p:to>
                                    </p:set>
                                    <p:animEffect transition="in" filter="box(out)">
                                      <p:cBhvr>
                                        <p:cTn id="11" dur="500"/>
                                        <p:tgtEl>
                                          <p:spTgt spid="463874">
                                            <p:txEl>
                                              <p:pRg st="1" end="1"/>
                                            </p:txEl>
                                          </p:spTgt>
                                        </p:tgtEl>
                                      </p:cBhvr>
                                    </p:animEffect>
                                  </p:childTnLst>
                                </p:cTn>
                              </p:par>
                            </p:childTnLst>
                          </p:cTn>
                        </p:par>
                        <p:par>
                          <p:cTn id="12" fill="hold" nodeType="afterGroup">
                            <p:stCondLst>
                              <p:cond delay="3000"/>
                            </p:stCondLst>
                            <p:childTnLst>
                              <p:par>
                                <p:cTn id="13" presetID="4" presetClass="entr" presetSubtype="32" fill="hold" grpId="0" nodeType="afterEffect">
                                  <p:stCondLst>
                                    <p:cond delay="1000"/>
                                  </p:stCondLst>
                                  <p:childTnLst>
                                    <p:set>
                                      <p:cBhvr>
                                        <p:cTn id="14" dur="1" fill="hold">
                                          <p:stCondLst>
                                            <p:cond delay="0"/>
                                          </p:stCondLst>
                                        </p:cTn>
                                        <p:tgtEl>
                                          <p:spTgt spid="463874">
                                            <p:txEl>
                                              <p:pRg st="2" end="2"/>
                                            </p:txEl>
                                          </p:spTgt>
                                        </p:tgtEl>
                                        <p:attrNameLst>
                                          <p:attrName>style.visibility</p:attrName>
                                        </p:attrNameLst>
                                      </p:cBhvr>
                                      <p:to>
                                        <p:strVal val="visible"/>
                                      </p:to>
                                    </p:set>
                                    <p:animEffect transition="in" filter="box(out)">
                                      <p:cBhvr>
                                        <p:cTn id="15" dur="500"/>
                                        <p:tgtEl>
                                          <p:spTgt spid="463874">
                                            <p:txEl>
                                              <p:pRg st="2" end="2"/>
                                            </p:txEl>
                                          </p:spTgt>
                                        </p:tgtEl>
                                      </p:cBhvr>
                                    </p:animEffect>
                                  </p:childTnLst>
                                </p:cTn>
                              </p:par>
                            </p:childTnLst>
                          </p:cTn>
                        </p:par>
                        <p:par>
                          <p:cTn id="16" fill="hold" nodeType="afterGroup">
                            <p:stCondLst>
                              <p:cond delay="4500"/>
                            </p:stCondLst>
                            <p:childTnLst>
                              <p:par>
                                <p:cTn id="17" presetID="4" presetClass="entr" presetSubtype="32" fill="hold" grpId="0" nodeType="afterEffect">
                                  <p:stCondLst>
                                    <p:cond delay="1000"/>
                                  </p:stCondLst>
                                  <p:childTnLst>
                                    <p:set>
                                      <p:cBhvr>
                                        <p:cTn id="18" dur="1" fill="hold">
                                          <p:stCondLst>
                                            <p:cond delay="0"/>
                                          </p:stCondLst>
                                        </p:cTn>
                                        <p:tgtEl>
                                          <p:spTgt spid="463874">
                                            <p:txEl>
                                              <p:pRg st="3" end="3"/>
                                            </p:txEl>
                                          </p:spTgt>
                                        </p:tgtEl>
                                        <p:attrNameLst>
                                          <p:attrName>style.visibility</p:attrName>
                                        </p:attrNameLst>
                                      </p:cBhvr>
                                      <p:to>
                                        <p:strVal val="visible"/>
                                      </p:to>
                                    </p:set>
                                    <p:animEffect transition="in" filter="box(out)">
                                      <p:cBhvr>
                                        <p:cTn id="19" dur="500"/>
                                        <p:tgtEl>
                                          <p:spTgt spid="463874">
                                            <p:txEl>
                                              <p:pRg st="3" end="3"/>
                                            </p:txEl>
                                          </p:spTgt>
                                        </p:tgtEl>
                                      </p:cBhvr>
                                    </p:animEffect>
                                  </p:childTnLst>
                                </p:cTn>
                              </p:par>
                            </p:childTnLst>
                          </p:cTn>
                        </p:par>
                        <p:par>
                          <p:cTn id="20" fill="hold" nodeType="afterGroup">
                            <p:stCondLst>
                              <p:cond delay="6000"/>
                            </p:stCondLst>
                            <p:childTnLst>
                              <p:par>
                                <p:cTn id="21" presetID="4" presetClass="entr" presetSubtype="32" fill="hold" grpId="0" nodeType="afterEffect">
                                  <p:stCondLst>
                                    <p:cond delay="1000"/>
                                  </p:stCondLst>
                                  <p:childTnLst>
                                    <p:set>
                                      <p:cBhvr>
                                        <p:cTn id="22" dur="1" fill="hold">
                                          <p:stCondLst>
                                            <p:cond delay="0"/>
                                          </p:stCondLst>
                                        </p:cTn>
                                        <p:tgtEl>
                                          <p:spTgt spid="463874">
                                            <p:txEl>
                                              <p:pRg st="4" end="4"/>
                                            </p:txEl>
                                          </p:spTgt>
                                        </p:tgtEl>
                                        <p:attrNameLst>
                                          <p:attrName>style.visibility</p:attrName>
                                        </p:attrNameLst>
                                      </p:cBhvr>
                                      <p:to>
                                        <p:strVal val="visible"/>
                                      </p:to>
                                    </p:set>
                                    <p:animEffect transition="in" filter="box(out)">
                                      <p:cBhvr>
                                        <p:cTn id="23" dur="500"/>
                                        <p:tgtEl>
                                          <p:spTgt spid="463874">
                                            <p:txEl>
                                              <p:pRg st="4" end="4"/>
                                            </p:txEl>
                                          </p:spTgt>
                                        </p:tgtEl>
                                      </p:cBhvr>
                                    </p:animEffect>
                                  </p:childTnLst>
                                </p:cTn>
                              </p:par>
                            </p:childTnLst>
                          </p:cTn>
                        </p:par>
                        <p:par>
                          <p:cTn id="24" fill="hold" nodeType="afterGroup">
                            <p:stCondLst>
                              <p:cond delay="7500"/>
                            </p:stCondLst>
                            <p:childTnLst>
                              <p:par>
                                <p:cTn id="25" presetID="4" presetClass="entr" presetSubtype="32" fill="hold" grpId="0" nodeType="afterEffect">
                                  <p:stCondLst>
                                    <p:cond delay="1000"/>
                                  </p:stCondLst>
                                  <p:childTnLst>
                                    <p:set>
                                      <p:cBhvr>
                                        <p:cTn id="26" dur="1" fill="hold">
                                          <p:stCondLst>
                                            <p:cond delay="0"/>
                                          </p:stCondLst>
                                        </p:cTn>
                                        <p:tgtEl>
                                          <p:spTgt spid="463874">
                                            <p:txEl>
                                              <p:pRg st="5" end="5"/>
                                            </p:txEl>
                                          </p:spTgt>
                                        </p:tgtEl>
                                        <p:attrNameLst>
                                          <p:attrName>style.visibility</p:attrName>
                                        </p:attrNameLst>
                                      </p:cBhvr>
                                      <p:to>
                                        <p:strVal val="visible"/>
                                      </p:to>
                                    </p:set>
                                    <p:animEffect transition="in" filter="box(out)">
                                      <p:cBhvr>
                                        <p:cTn id="27" dur="500"/>
                                        <p:tgtEl>
                                          <p:spTgt spid="463874">
                                            <p:txEl>
                                              <p:pRg st="5" end="5"/>
                                            </p:txEl>
                                          </p:spTgt>
                                        </p:tgtEl>
                                      </p:cBhvr>
                                    </p:animEffect>
                                  </p:childTnLst>
                                </p:cTn>
                              </p:par>
                            </p:childTnLst>
                          </p:cTn>
                        </p:par>
                        <p:par>
                          <p:cTn id="28" fill="hold" nodeType="afterGroup">
                            <p:stCondLst>
                              <p:cond delay="9000"/>
                            </p:stCondLst>
                            <p:childTnLst>
                              <p:par>
                                <p:cTn id="29" presetID="4" presetClass="entr" presetSubtype="32" fill="hold" grpId="0" nodeType="afterEffect">
                                  <p:stCondLst>
                                    <p:cond delay="1000"/>
                                  </p:stCondLst>
                                  <p:childTnLst>
                                    <p:set>
                                      <p:cBhvr>
                                        <p:cTn id="30" dur="1" fill="hold">
                                          <p:stCondLst>
                                            <p:cond delay="0"/>
                                          </p:stCondLst>
                                        </p:cTn>
                                        <p:tgtEl>
                                          <p:spTgt spid="463874">
                                            <p:txEl>
                                              <p:pRg st="6" end="6"/>
                                            </p:txEl>
                                          </p:spTgt>
                                        </p:tgtEl>
                                        <p:attrNameLst>
                                          <p:attrName>style.visibility</p:attrName>
                                        </p:attrNameLst>
                                      </p:cBhvr>
                                      <p:to>
                                        <p:strVal val="visible"/>
                                      </p:to>
                                    </p:set>
                                    <p:animEffect transition="in" filter="box(out)">
                                      <p:cBhvr>
                                        <p:cTn id="31" dur="500"/>
                                        <p:tgtEl>
                                          <p:spTgt spid="463874">
                                            <p:txEl>
                                              <p:pRg st="6" end="6"/>
                                            </p:txEl>
                                          </p:spTgt>
                                        </p:tgtEl>
                                      </p:cBhvr>
                                    </p:animEffect>
                                  </p:childTnLst>
                                </p:cTn>
                              </p:par>
                            </p:childTnLst>
                          </p:cTn>
                        </p:par>
                        <p:par>
                          <p:cTn id="32" fill="hold" nodeType="afterGroup">
                            <p:stCondLst>
                              <p:cond delay="10500"/>
                            </p:stCondLst>
                            <p:childTnLst>
                              <p:par>
                                <p:cTn id="33" presetID="4" presetClass="entr" presetSubtype="32" fill="hold" grpId="0" nodeType="afterEffect">
                                  <p:stCondLst>
                                    <p:cond delay="1000"/>
                                  </p:stCondLst>
                                  <p:childTnLst>
                                    <p:set>
                                      <p:cBhvr>
                                        <p:cTn id="34" dur="1" fill="hold">
                                          <p:stCondLst>
                                            <p:cond delay="0"/>
                                          </p:stCondLst>
                                        </p:cTn>
                                        <p:tgtEl>
                                          <p:spTgt spid="463874">
                                            <p:txEl>
                                              <p:pRg st="7" end="7"/>
                                            </p:txEl>
                                          </p:spTgt>
                                        </p:tgtEl>
                                        <p:attrNameLst>
                                          <p:attrName>style.visibility</p:attrName>
                                        </p:attrNameLst>
                                      </p:cBhvr>
                                      <p:to>
                                        <p:strVal val="visible"/>
                                      </p:to>
                                    </p:set>
                                    <p:animEffect transition="in" filter="box(out)">
                                      <p:cBhvr>
                                        <p:cTn id="35" dur="500"/>
                                        <p:tgtEl>
                                          <p:spTgt spid="46387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4" grpId="0" build="p" autoUpdateAnimBg="0" advAuto="100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Slide Number Placeholder 6"/>
          <p:cNvSpPr>
            <a:spLocks noGrp="1"/>
          </p:cNvSpPr>
          <p:nvPr>
            <p:ph type="sldNum" sz="quarter" idx="12"/>
          </p:nvPr>
        </p:nvSpPr>
        <p:spPr>
          <a:xfrm>
            <a:off x="1495425" y="6340475"/>
            <a:ext cx="561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D4D75B22-5922-40F9-986F-2A9404F30CBC}" type="slidenum">
              <a:rPr lang="en-US" altLang="en-US" sz="1400" smtClean="0"/>
              <a:pPr/>
              <a:t>9</a:t>
            </a:fld>
            <a:endParaRPr lang="en-US" altLang="en-US" sz="1400" dirty="0" smtClean="0"/>
          </a:p>
        </p:txBody>
      </p:sp>
      <p:sp>
        <p:nvSpPr>
          <p:cNvPr id="257026" name="Rectangle 2"/>
          <p:cNvSpPr>
            <a:spLocks noGrp="1" noChangeArrowheads="1"/>
          </p:cNvSpPr>
          <p:nvPr>
            <p:ph type="body" sz="half" idx="1"/>
          </p:nvPr>
        </p:nvSpPr>
        <p:spPr>
          <a:xfrm>
            <a:off x="762000" y="1828800"/>
            <a:ext cx="4953000" cy="4343400"/>
          </a:xfrm>
        </p:spPr>
        <p:txBody>
          <a:bodyPr>
            <a:normAutofit/>
          </a:bodyPr>
          <a:lstStyle/>
          <a:p>
            <a:pPr>
              <a:lnSpc>
                <a:spcPct val="90000"/>
              </a:lnSpc>
              <a:buClr>
                <a:schemeClr val="hlink"/>
              </a:buClr>
              <a:buFont typeface="Wingdings" panose="05000000000000000000" pitchFamily="2" charset="2"/>
              <a:buChar char="§"/>
            </a:pPr>
            <a:r>
              <a:rPr lang="en-US" altLang="en-US" sz="2500" dirty="0" smtClean="0">
                <a:solidFill>
                  <a:schemeClr val="tx1"/>
                </a:solidFill>
              </a:rPr>
              <a:t>Orient parents and members about 4-H projects and how to set and work goals.  </a:t>
            </a:r>
          </a:p>
          <a:p>
            <a:pPr>
              <a:lnSpc>
                <a:spcPct val="90000"/>
              </a:lnSpc>
              <a:buClr>
                <a:schemeClr val="hlink"/>
              </a:buClr>
              <a:buFont typeface="Wingdings" panose="05000000000000000000" pitchFamily="2" charset="2"/>
              <a:buChar char="§"/>
            </a:pPr>
            <a:r>
              <a:rPr lang="en-US" altLang="en-US" sz="2500" dirty="0" smtClean="0">
                <a:solidFill>
                  <a:schemeClr val="tx1"/>
                </a:solidFill>
              </a:rPr>
              <a:t>Work one-on-one with members to outline projects.</a:t>
            </a:r>
          </a:p>
          <a:p>
            <a:pPr>
              <a:lnSpc>
                <a:spcPct val="90000"/>
              </a:lnSpc>
              <a:buClr>
                <a:schemeClr val="hlink"/>
              </a:buClr>
              <a:buFont typeface="Wingdings" panose="05000000000000000000" pitchFamily="2" charset="2"/>
              <a:buChar char="§"/>
            </a:pPr>
            <a:r>
              <a:rPr lang="en-US" altLang="en-US" sz="2500" dirty="0" smtClean="0">
                <a:solidFill>
                  <a:schemeClr val="tx1"/>
                </a:solidFill>
              </a:rPr>
              <a:t>Work with 4-H members with similar interests in Project meetings.</a:t>
            </a:r>
          </a:p>
        </p:txBody>
      </p:sp>
      <p:pic>
        <p:nvPicPr>
          <p:cNvPr id="46084" name="Picture 3" descr="MVC-002F"/>
          <p:cNvPicPr>
            <a:picLocks noChangeAspect="1" noChangeArrowheads="1"/>
          </p:cNvPicPr>
          <p:nvPr/>
        </p:nvPicPr>
        <p:blipFill>
          <a:blip r:embed="rId2">
            <a:extLst>
              <a:ext uri="{28A0092B-C50C-407E-A947-70E740481C1C}">
                <a14:useLocalDpi xmlns:a14="http://schemas.microsoft.com/office/drawing/2010/main" val="0"/>
              </a:ext>
            </a:extLst>
          </a:blip>
          <a:srcRect l="16364" r="7272"/>
          <a:stretch>
            <a:fillRect/>
          </a:stretch>
        </p:blipFill>
        <p:spPr bwMode="auto">
          <a:xfrm>
            <a:off x="6143625" y="1866900"/>
            <a:ext cx="2181225" cy="3090069"/>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57029" name="Rectangle 5"/>
          <p:cNvSpPr>
            <a:spLocks noChangeArrowheads="1"/>
          </p:cNvSpPr>
          <p:nvPr/>
        </p:nvSpPr>
        <p:spPr bwMode="auto">
          <a:xfrm>
            <a:off x="609600" y="228600"/>
            <a:ext cx="79248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effectLst/>
                <a:latin typeface="+mn-lt"/>
              </a:rPr>
              <a:t>To get the Ball </a:t>
            </a:r>
            <a:r>
              <a:rPr lang="en-US" sz="3600" b="1" dirty="0" smtClean="0">
                <a:solidFill>
                  <a:schemeClr val="accent6">
                    <a:lumMod val="75000"/>
                  </a:schemeClr>
                </a:solidFill>
                <a:effectLst/>
                <a:latin typeface="+mn-lt"/>
              </a:rPr>
              <a:t>Rolling</a:t>
            </a:r>
          </a:p>
          <a:p>
            <a:pPr eaLnBrk="1" hangingPunct="1">
              <a:defRPr/>
            </a:pPr>
            <a:r>
              <a:rPr lang="en-US" sz="3600" b="1" dirty="0" smtClean="0">
                <a:solidFill>
                  <a:schemeClr val="accent6">
                    <a:lumMod val="75000"/>
                  </a:schemeClr>
                </a:solidFill>
                <a:effectLst/>
                <a:latin typeface="+mn-lt"/>
              </a:rPr>
              <a:t>on Project </a:t>
            </a:r>
            <a:r>
              <a:rPr lang="en-US" sz="3600" b="1" dirty="0">
                <a:solidFill>
                  <a:schemeClr val="accent6">
                    <a:lumMod val="75000"/>
                  </a:schemeClr>
                </a:solidFill>
                <a:effectLst/>
                <a:latin typeface="+mn-lt"/>
              </a:rPr>
              <a:t>Work…</a:t>
            </a:r>
            <a:endParaRPr lang="en-US" sz="1800" b="1" dirty="0">
              <a:solidFill>
                <a:schemeClr val="accent6">
                  <a:lumMod val="75000"/>
                </a:schemeClr>
              </a:solidFill>
              <a:effectLst/>
              <a:latin typeface="+mn-lt"/>
            </a:endParaRPr>
          </a:p>
        </p:txBody>
      </p:sp>
    </p:spTree>
    <p:extLst>
      <p:ext uri="{BB962C8B-B14F-4D97-AF65-F5344CB8AC3E}">
        <p14:creationId xmlns:p14="http://schemas.microsoft.com/office/powerpoint/2010/main" val="227787746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57026">
                                            <p:txEl>
                                              <p:pRg st="0" end="0"/>
                                            </p:txEl>
                                          </p:spTgt>
                                        </p:tgtEl>
                                        <p:attrNameLst>
                                          <p:attrName>style.visibility</p:attrName>
                                        </p:attrNameLst>
                                      </p:cBhvr>
                                      <p:to>
                                        <p:strVal val="visible"/>
                                      </p:to>
                                    </p:set>
                                    <p:animEffect transition="in" filter="box(out)">
                                      <p:cBhvr>
                                        <p:cTn id="7" dur="500"/>
                                        <p:tgtEl>
                                          <p:spTgt spid="2570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57026">
                                            <p:txEl>
                                              <p:pRg st="1" end="1"/>
                                            </p:txEl>
                                          </p:spTgt>
                                        </p:tgtEl>
                                        <p:attrNameLst>
                                          <p:attrName>style.visibility</p:attrName>
                                        </p:attrNameLst>
                                      </p:cBhvr>
                                      <p:to>
                                        <p:strVal val="visible"/>
                                      </p:to>
                                    </p:set>
                                    <p:animEffect transition="in" filter="box(out)">
                                      <p:cBhvr>
                                        <p:cTn id="12" dur="500"/>
                                        <p:tgtEl>
                                          <p:spTgt spid="2570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57026">
                                            <p:txEl>
                                              <p:pRg st="2" end="2"/>
                                            </p:txEl>
                                          </p:spTgt>
                                        </p:tgtEl>
                                        <p:attrNameLst>
                                          <p:attrName>style.visibility</p:attrName>
                                        </p:attrNameLst>
                                      </p:cBhvr>
                                      <p:to>
                                        <p:strVal val="visible"/>
                                      </p:to>
                                    </p:set>
                                    <p:animEffect transition="in" filter="box(out)">
                                      <p:cBhvr>
                                        <p:cTn id="17" dur="500"/>
                                        <p:tgtEl>
                                          <p:spTgt spid="2570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6"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xecutive">
  <a:themeElements>
    <a:clrScheme name="Custom 1">
      <a:dk1>
        <a:sysClr val="windowText" lastClr="000000"/>
      </a:dk1>
      <a:lt1>
        <a:sysClr val="window" lastClr="FFFFFF"/>
      </a:lt1>
      <a:dk2>
        <a:srgbClr val="4E5B6F"/>
      </a:dk2>
      <a:lt2>
        <a:srgbClr val="D6ECFF"/>
      </a:lt2>
      <a:accent1>
        <a:srgbClr val="7FD13B"/>
      </a:accent1>
      <a:accent2>
        <a:srgbClr val="EF6011"/>
      </a:accent2>
      <a:accent3>
        <a:srgbClr val="FEB80A"/>
      </a:accent3>
      <a:accent4>
        <a:srgbClr val="00ADDC"/>
      </a:accent4>
      <a:accent5>
        <a:srgbClr val="738AC8"/>
      </a:accent5>
      <a:accent6>
        <a:srgbClr val="1AB39F"/>
      </a:accent6>
      <a:hlink>
        <a:srgbClr val="EB8803"/>
      </a:hlink>
      <a:folHlink>
        <a:srgbClr val="5F7791"/>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bwMode="auto">
        <a:solidFill>
          <a:schemeClr val="accent1"/>
        </a:solidFill>
        <a:ln w="57150" cmpd="thickThin">
          <a:solidFill>
            <a:schemeClr val="tx2"/>
          </a:solidFill>
          <a:miter lim="800000"/>
          <a:headEnd/>
          <a:tailEnd/>
        </a:ln>
      </a:spPr>
      <a:bodyPr wrap="none" anchor="ctr"/>
      <a:lstStyle>
        <a:defPPr>
          <a:defRPr dirty="0">
            <a:solidFill>
              <a:schemeClr val="hlink"/>
            </a:solidFill>
            <a:latin typeface="Comic Sans MS" pitchFamily="66" charset="0"/>
          </a:defRPr>
        </a:defPPr>
      </a:lst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3253</TotalTime>
  <Words>3466</Words>
  <Application>Microsoft Office PowerPoint</Application>
  <PresentationFormat>On-screen Show (4:3)</PresentationFormat>
  <Paragraphs>607</Paragraphs>
  <Slides>51</Slides>
  <Notes>50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4" baseType="lpstr">
      <vt:lpstr>Arial</vt:lpstr>
      <vt:lpstr>Arial Black</vt:lpstr>
      <vt:lpstr>Calibri</vt:lpstr>
      <vt:lpstr>Century Gothic</vt:lpstr>
      <vt:lpstr>Comic Sans MS</vt:lpstr>
      <vt:lpstr>Courier New</vt:lpstr>
      <vt:lpstr>Kristen ITC</vt:lpstr>
      <vt:lpstr>Monotype Sorts</vt:lpstr>
      <vt:lpstr>Palatino Linotype</vt:lpstr>
      <vt:lpstr>Times New Roman</vt:lpstr>
      <vt:lpstr>Wingdings</vt:lpstr>
      <vt:lpstr>1_Executive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HES</dc:creator>
  <cp:lastModifiedBy>Knoepfli, Karla</cp:lastModifiedBy>
  <cp:revision>914</cp:revision>
  <cp:lastPrinted>2016-01-15T20:26:08Z</cp:lastPrinted>
  <dcterms:created xsi:type="dcterms:W3CDTF">2001-07-03T00:27:06Z</dcterms:created>
  <dcterms:modified xsi:type="dcterms:W3CDTF">2017-04-27T10:12:20Z</dcterms:modified>
</cp:coreProperties>
</file>