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5"/>
  </p:notesMasterIdLst>
  <p:handoutMasterIdLst>
    <p:handoutMasterId r:id="rId16"/>
  </p:handoutMasterIdLst>
  <p:sldIdLst>
    <p:sldId id="310" r:id="rId2"/>
    <p:sldId id="423" r:id="rId3"/>
    <p:sldId id="425" r:id="rId4"/>
    <p:sldId id="426" r:id="rId5"/>
    <p:sldId id="427" r:id="rId6"/>
    <p:sldId id="428" r:id="rId7"/>
    <p:sldId id="429" r:id="rId8"/>
    <p:sldId id="430" r:id="rId9"/>
    <p:sldId id="431" r:id="rId10"/>
    <p:sldId id="432" r:id="rId11"/>
    <p:sldId id="433" r:id="rId12"/>
    <p:sldId id="434" r:id="rId13"/>
    <p:sldId id="435" r:id="rId14"/>
  </p:sldIdLst>
  <p:sldSz cx="9144000" cy="6858000" type="screen4x3"/>
  <p:notesSz cx="6881813" cy="9296400"/>
  <p:defaultTextStyle>
    <a:defPPr>
      <a:defRPr lang="en-US"/>
    </a:defPPr>
    <a:lvl1pPr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42" autoAdjust="0"/>
    <p:restoredTop sz="88439" autoAdjust="0"/>
  </p:normalViewPr>
  <p:slideViewPr>
    <p:cSldViewPr>
      <p:cViewPr varScale="1">
        <p:scale>
          <a:sx n="88" d="100"/>
          <a:sy n="88" d="100"/>
        </p:scale>
        <p:origin x="576" y="84"/>
      </p:cViewPr>
      <p:guideLst>
        <p:guide orient="horz" pos="2160"/>
        <p:guide pos="2880"/>
      </p:guideLst>
    </p:cSldViewPr>
  </p:slideViewPr>
  <p:outlineViewPr>
    <p:cViewPr>
      <p:scale>
        <a:sx n="50" d="100"/>
        <a:sy n="50"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42" y="-67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0.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440907"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eaLnBrk="0" hangingPunct="0">
              <a:defRPr sz="1200">
                <a:effectLst>
                  <a:outerShdw blurRad="38100" dist="38100" dir="2700000" algn="tl">
                    <a:srgbClr val="C0C0C0"/>
                  </a:outerShdw>
                </a:effectLst>
                <a:latin typeface="Comic Sans MS" pitchFamily="66" charset="0"/>
              </a:defRPr>
            </a:lvl1pPr>
          </a:lstStyle>
          <a:p>
            <a:pPr>
              <a:defRPr/>
            </a:pPr>
            <a:r>
              <a:rPr lang="en-US">
                <a:effectLst/>
              </a:rPr>
              <a:t>Oklahoma 4-H Core Competencies, Unit 1</a:t>
            </a:r>
          </a:p>
          <a:p>
            <a:pPr>
              <a:defRPr/>
            </a:pPr>
            <a:r>
              <a:rPr lang="en-US">
                <a:effectLst/>
              </a:rPr>
              <a:t>This is 4-H</a:t>
            </a:r>
          </a:p>
          <a:p>
            <a:pPr>
              <a:defRPr/>
            </a:pPr>
            <a:endParaRPr lang="en-US"/>
          </a:p>
        </p:txBody>
      </p:sp>
      <p:sp>
        <p:nvSpPr>
          <p:cNvPr id="57347" name="Rectangle 3"/>
          <p:cNvSpPr>
            <a:spLocks noGrp="1" noChangeArrowheads="1"/>
          </p:cNvSpPr>
          <p:nvPr>
            <p:ph type="dt" sz="quarter"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latin typeface="Comic Sans MS" pitchFamily="66" charset="0"/>
              </a:defRPr>
            </a:lvl1pPr>
          </a:lstStyle>
          <a:p>
            <a:pPr>
              <a:defRPr/>
            </a:pPr>
            <a:r>
              <a:rPr lang="en-US"/>
              <a:t>Instructional Guide for PowerPoint </a:t>
            </a:r>
          </a:p>
          <a:p>
            <a:pPr>
              <a:defRPr/>
            </a:pPr>
            <a:r>
              <a:rPr lang="en-US"/>
              <a:t>located in section Teaching Outlines</a:t>
            </a:r>
          </a:p>
        </p:txBody>
      </p:sp>
      <p:sp>
        <p:nvSpPr>
          <p:cNvPr id="57348" name="Rectangle 4"/>
          <p:cNvSpPr>
            <a:spLocks noGrp="1" noChangeArrowheads="1"/>
          </p:cNvSpPr>
          <p:nvPr>
            <p:ph type="ftr" sz="quarter" idx="2"/>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outerShdw blurRad="38100" dist="38100" dir="2700000" algn="tl">
                    <a:srgbClr val="C0C0C0"/>
                  </a:outerShdw>
                </a:effectLst>
              </a:defRPr>
            </a:lvl1pPr>
          </a:lstStyle>
          <a:p>
            <a:pPr>
              <a:defRPr/>
            </a:pPr>
            <a:endParaRPr lang="en-US"/>
          </a:p>
        </p:txBody>
      </p:sp>
      <p:sp>
        <p:nvSpPr>
          <p:cNvPr id="57349" name="Rectangle 5"/>
          <p:cNvSpPr>
            <a:spLocks noGrp="1" noChangeArrowheads="1"/>
          </p:cNvSpPr>
          <p:nvPr>
            <p:ph type="sldNum" sz="quarter" idx="3"/>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outerShdw blurRad="38100" dist="38100" dir="2700000" algn="tl">
                    <a:srgbClr val="C0C0C0"/>
                  </a:outerShdw>
                </a:effectLst>
              </a:defRPr>
            </a:lvl1pPr>
          </a:lstStyle>
          <a:p>
            <a:pPr>
              <a:defRPr/>
            </a:pPr>
            <a:fld id="{CBDC14D5-A915-4F14-8892-18AA0B858FC3}" type="slidenum">
              <a:rPr lang="en-US"/>
              <a:pPr>
                <a:defRPr/>
              </a:pPr>
              <a:t>‹#›</a:t>
            </a:fld>
            <a:endParaRPr lang="en-US"/>
          </a:p>
        </p:txBody>
      </p:sp>
    </p:spTree>
    <p:extLst>
      <p:ext uri="{BB962C8B-B14F-4D97-AF65-F5344CB8AC3E}">
        <p14:creationId xmlns:p14="http://schemas.microsoft.com/office/powerpoint/2010/main" val="2511498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2641"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l" defTabSz="924162">
              <a:defRPr sz="1200">
                <a:effectLst/>
              </a:defRPr>
            </a:lvl1pPr>
          </a:lstStyle>
          <a:p>
            <a:pPr>
              <a:defRPr/>
            </a:pPr>
            <a:endParaRPr lang="en-US"/>
          </a:p>
        </p:txBody>
      </p:sp>
      <p:sp>
        <p:nvSpPr>
          <p:cNvPr id="7171" name="Rectangle 3"/>
          <p:cNvSpPr>
            <a:spLocks noGrp="1" noChangeArrowheads="1"/>
          </p:cNvSpPr>
          <p:nvPr>
            <p:ph type="dt" idx="1"/>
          </p:nvPr>
        </p:nvSpPr>
        <p:spPr bwMode="auto">
          <a:xfrm>
            <a:off x="3899173" y="0"/>
            <a:ext cx="2982640" cy="46482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lvl1pPr algn="r" defTabSz="924162">
              <a:defRPr sz="1200">
                <a:effectLst/>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19188" y="698500"/>
            <a:ext cx="4643437"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8097" y="4415790"/>
            <a:ext cx="5045621" cy="4183380"/>
          </a:xfrm>
          <a:prstGeom prst="rect">
            <a:avLst/>
          </a:prstGeom>
          <a:noFill/>
          <a:ln w="9525">
            <a:noFill/>
            <a:miter lim="800000"/>
            <a:headEnd/>
            <a:tailEnd/>
          </a:ln>
          <a:effectLst/>
        </p:spPr>
        <p:txBody>
          <a:bodyPr vert="horz" wrap="square" lIns="92426" tIns="46214" rIns="92426" bIns="462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31580"/>
            <a:ext cx="2982641"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l" defTabSz="924162">
              <a:defRPr sz="1200">
                <a:effectLst/>
              </a:defRPr>
            </a:lvl1pPr>
          </a:lstStyle>
          <a:p>
            <a:pPr>
              <a:defRPr/>
            </a:pPr>
            <a:endParaRPr lang="en-US"/>
          </a:p>
        </p:txBody>
      </p:sp>
      <p:sp>
        <p:nvSpPr>
          <p:cNvPr id="7175" name="Rectangle 7"/>
          <p:cNvSpPr>
            <a:spLocks noGrp="1" noChangeArrowheads="1"/>
          </p:cNvSpPr>
          <p:nvPr>
            <p:ph type="sldNum" sz="quarter" idx="5"/>
          </p:nvPr>
        </p:nvSpPr>
        <p:spPr bwMode="auto">
          <a:xfrm>
            <a:off x="3899173" y="8831580"/>
            <a:ext cx="2982640" cy="464820"/>
          </a:xfrm>
          <a:prstGeom prst="rect">
            <a:avLst/>
          </a:prstGeom>
          <a:noFill/>
          <a:ln w="9525">
            <a:noFill/>
            <a:miter lim="800000"/>
            <a:headEnd/>
            <a:tailEnd/>
          </a:ln>
          <a:effectLst/>
        </p:spPr>
        <p:txBody>
          <a:bodyPr vert="horz" wrap="square" lIns="92426" tIns="46214" rIns="92426" bIns="46214" numCol="1" anchor="b" anchorCtr="0" compatLnSpc="1">
            <a:prstTxWarp prst="textNoShape">
              <a:avLst/>
            </a:prstTxWarp>
          </a:bodyPr>
          <a:lstStyle>
            <a:lvl1pPr algn="r" defTabSz="924162">
              <a:defRPr sz="1200">
                <a:effectLst/>
              </a:defRPr>
            </a:lvl1pPr>
          </a:lstStyle>
          <a:p>
            <a:pPr>
              <a:defRPr/>
            </a:pPr>
            <a:fld id="{B49F22E7-48EA-4C5E-949B-6E4230D3CF34}" type="slidenum">
              <a:rPr lang="en-US"/>
              <a:pPr>
                <a:defRPr/>
              </a:pPr>
              <a:t>‹#›</a:t>
            </a:fld>
            <a:endParaRPr lang="en-US"/>
          </a:p>
        </p:txBody>
      </p:sp>
    </p:spTree>
    <p:extLst>
      <p:ext uri="{BB962C8B-B14F-4D97-AF65-F5344CB8AC3E}">
        <p14:creationId xmlns:p14="http://schemas.microsoft.com/office/powerpoint/2010/main" val="18043358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8083" y="4415791"/>
            <a:ext cx="5705647" cy="2213609"/>
          </a:xfrm>
        </p:spPr>
        <p:txBody>
          <a:bodyPr/>
          <a:lstStyle/>
          <a:p>
            <a:pPr eaLnBrk="1" hangingPunct="1">
              <a:spcBef>
                <a:spcPts val="0"/>
              </a:spcBef>
              <a:defRPr/>
            </a:pPr>
            <a:r>
              <a:rPr lang="en-US" altLang="en-US" b="1" dirty="0" smtClean="0">
                <a:latin typeface="+mn-lt"/>
              </a:rPr>
              <a:t>Instructor Preparation –  </a:t>
            </a:r>
            <a:r>
              <a:rPr lang="en-US" altLang="en-US" dirty="0" smtClean="0">
                <a:latin typeface="+mn-lt"/>
              </a:rPr>
              <a:t>Allow 6-8 hours of preparation for 1 hour of instruction.</a:t>
            </a:r>
          </a:p>
          <a:p>
            <a:pPr marL="227486" indent="-227486" eaLnBrk="1" hangingPunct="1">
              <a:spcBef>
                <a:spcPts val="0"/>
              </a:spcBef>
              <a:buFont typeface="+mj-lt"/>
              <a:buAutoNum type="arabicPeriod"/>
              <a:defRPr/>
            </a:pPr>
            <a:r>
              <a:rPr lang="en-US" altLang="en-US" dirty="0" smtClean="0">
                <a:latin typeface="+mn-lt"/>
              </a:rPr>
              <a:t>Review all materials thoroughly.  Do any additional research or preparation to make yourself comfortable with the materials or to give it your personal touch.</a:t>
            </a:r>
          </a:p>
          <a:p>
            <a:pPr marL="227486" indent="-227486" eaLnBrk="1" hangingPunct="1">
              <a:spcBef>
                <a:spcPts val="0"/>
              </a:spcBef>
              <a:buFont typeface="+mj-lt"/>
              <a:buAutoNum type="arabicPeriod"/>
              <a:defRPr/>
            </a:pPr>
            <a:r>
              <a:rPr lang="en-US" altLang="en-US" dirty="0" smtClean="0">
                <a:latin typeface="+mn-lt"/>
              </a:rPr>
              <a:t>Determine what other topic/subject matter will be presented with this “core” subject matter.  It could be a special event/activity that will focus on the CES 2014 Centennial Celebration, an educational piece on how youth should prepare for the “Famous People” category at your communication event, introducing the OK Hobbies and Collectibles project, </a:t>
            </a:r>
            <a:r>
              <a:rPr lang="en-US" dirty="0">
                <a:latin typeface="+mn-lt"/>
              </a:rPr>
              <a:t>National 4-H History Preservation </a:t>
            </a:r>
            <a:r>
              <a:rPr lang="en-US" dirty="0" smtClean="0">
                <a:latin typeface="+mn-lt"/>
              </a:rPr>
              <a:t>Program, the heritage portion of the Citizenship project area, </a:t>
            </a:r>
            <a:r>
              <a:rPr lang="en-US" altLang="en-US" dirty="0" smtClean="0">
                <a:latin typeface="+mn-lt"/>
              </a:rPr>
              <a:t>etc.  This is a good topic to encourage, embracing and learning about History through 4-H programming.</a:t>
            </a:r>
          </a:p>
          <a:p>
            <a:pPr marL="227486" indent="-227486" eaLnBrk="1" hangingPunct="1">
              <a:spcBef>
                <a:spcPts val="0"/>
              </a:spcBef>
              <a:buFont typeface="+mj-lt"/>
              <a:buAutoNum type="arabicPeriod"/>
              <a:defRPr/>
            </a:pPr>
            <a:r>
              <a:rPr lang="en-US" altLang="en-US" dirty="0" smtClean="0">
                <a:latin typeface="+mn-lt"/>
              </a:rPr>
              <a:t>Prepare handouts that complement the subject matter.</a:t>
            </a:r>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a:t>
            </a:fld>
            <a:endParaRPr lang="en-US" dirty="0"/>
          </a:p>
        </p:txBody>
      </p:sp>
      <p:sp>
        <p:nvSpPr>
          <p:cNvPr id="5" name="TextBox 4"/>
          <p:cNvSpPr txBox="1"/>
          <p:nvPr/>
        </p:nvSpPr>
        <p:spPr>
          <a:xfrm>
            <a:off x="663156" y="6553200"/>
            <a:ext cx="2852825" cy="2987783"/>
          </a:xfrm>
          <a:prstGeom prst="rect">
            <a:avLst/>
          </a:prstGeom>
          <a:noFill/>
        </p:spPr>
        <p:txBody>
          <a:bodyPr wrap="square" lIns="93770" tIns="46884" rIns="93770" bIns="46884" rtlCol="0">
            <a:spAutoFit/>
          </a:bodyPr>
          <a:lstStyle/>
          <a:p>
            <a:pPr algn="l">
              <a:spcAft>
                <a:spcPts val="0"/>
              </a:spcAft>
              <a:defRPr/>
            </a:pPr>
            <a:r>
              <a:rPr lang="en-US" sz="1000" b="1" dirty="0">
                <a:effectLst/>
                <a:latin typeface="+mj-lt"/>
              </a:rPr>
              <a:t>Teaching Outline and Activity</a:t>
            </a:r>
          </a:p>
          <a:p>
            <a:pPr marL="175818" indent="-175818" algn="l">
              <a:spcAft>
                <a:spcPts val="0"/>
              </a:spcAft>
              <a:buFont typeface="Arial" panose="020B0604020202020204" pitchFamily="34" charset="0"/>
              <a:buChar char="•"/>
              <a:defRPr/>
            </a:pPr>
            <a:r>
              <a:rPr lang="en-US" sz="1000" dirty="0">
                <a:effectLst/>
                <a:latin typeface="+mj-lt"/>
              </a:rPr>
              <a:t>4H101 – Lesson 16:  Recognizing 4-H’ers Accomplishments</a:t>
            </a:r>
          </a:p>
          <a:p>
            <a:pPr algn="l">
              <a:spcAft>
                <a:spcPts val="0"/>
              </a:spcAft>
              <a:defRPr/>
            </a:pPr>
            <a:r>
              <a:rPr lang="en-US" sz="1000" b="1" dirty="0">
                <a:effectLst/>
                <a:latin typeface="+mj-lt"/>
              </a:rPr>
              <a:t>Handouts</a:t>
            </a:r>
            <a:r>
              <a:rPr lang="en-US" sz="1000" dirty="0">
                <a:effectLst/>
                <a:latin typeface="+mj-lt"/>
              </a:rPr>
              <a:t> that complement the session:  </a:t>
            </a:r>
          </a:p>
          <a:p>
            <a:pPr marL="175818" indent="-175818" algn="l">
              <a:spcAft>
                <a:spcPts val="0"/>
              </a:spcAft>
              <a:buFont typeface="Arial" panose="020B0604020202020204" pitchFamily="34" charset="0"/>
              <a:buChar char="•"/>
              <a:defRPr/>
            </a:pPr>
            <a:r>
              <a:rPr lang="en-US" sz="1000" dirty="0">
                <a:effectLst/>
                <a:latin typeface="+mj-lt"/>
              </a:rPr>
              <a:t>Targeting Life Skills Model</a:t>
            </a:r>
          </a:p>
          <a:p>
            <a:pPr marL="175818" indent="-175818" algn="l">
              <a:spcAft>
                <a:spcPts val="0"/>
              </a:spcAft>
              <a:buFont typeface="Arial" panose="020B0604020202020204" pitchFamily="34" charset="0"/>
              <a:buChar char="•"/>
              <a:defRPr/>
            </a:pPr>
            <a:r>
              <a:rPr lang="en-US" sz="1000" dirty="0">
                <a:effectLst/>
                <a:latin typeface="+mj-lt"/>
              </a:rPr>
              <a:t>4H.VOL.105 – Recognition Model</a:t>
            </a:r>
          </a:p>
          <a:p>
            <a:pPr marL="175818" indent="-175818" algn="l">
              <a:spcAft>
                <a:spcPts val="0"/>
              </a:spcAft>
              <a:buFont typeface="Arial" panose="020B0604020202020204" pitchFamily="34" charset="0"/>
              <a:buChar char="•"/>
              <a:defRPr/>
            </a:pPr>
            <a:r>
              <a:rPr lang="en-US" sz="1000" dirty="0">
                <a:effectLst/>
                <a:latin typeface="+mj-lt"/>
              </a:rPr>
              <a:t>4H.VOL.107 – Judging</a:t>
            </a:r>
          </a:p>
          <a:p>
            <a:pPr marL="175818" indent="-175818" algn="l">
              <a:spcAft>
                <a:spcPts val="0"/>
              </a:spcAft>
              <a:buFont typeface="Arial" panose="020B0604020202020204" pitchFamily="34" charset="0"/>
              <a:buChar char="•"/>
              <a:defRPr/>
            </a:pPr>
            <a:r>
              <a:rPr lang="en-US" sz="1000" dirty="0">
                <a:effectLst/>
                <a:latin typeface="+mj-lt"/>
              </a:rPr>
              <a:t>4H.VOL.108 – Understanding 4-H Events and Activities</a:t>
            </a:r>
          </a:p>
          <a:p>
            <a:pPr marL="175818" indent="-175818" algn="l">
              <a:spcAft>
                <a:spcPts val="0"/>
              </a:spcAft>
              <a:buFont typeface="Arial" panose="020B0604020202020204" pitchFamily="34" charset="0"/>
              <a:buChar char="•"/>
              <a:defRPr/>
            </a:pPr>
            <a:r>
              <a:rPr lang="en-US" sz="1000" dirty="0">
                <a:effectLst/>
                <a:latin typeface="+mj-lt"/>
              </a:rPr>
              <a:t>Understanding 4-H Judging – Rutgers Extension</a:t>
            </a:r>
          </a:p>
          <a:p>
            <a:pPr marL="175818" indent="-175818" algn="l">
              <a:spcAft>
                <a:spcPts val="0"/>
              </a:spcAft>
              <a:buFont typeface="Arial" panose="020B0604020202020204" pitchFamily="34" charset="0"/>
              <a:buChar char="•"/>
              <a:defRPr/>
            </a:pPr>
            <a:r>
              <a:rPr lang="en-US" sz="1000" dirty="0">
                <a:effectLst/>
                <a:latin typeface="+mj-lt"/>
              </a:rPr>
              <a:t>4-H Horse Judging Standards Danish System – Iowa State Extension</a:t>
            </a:r>
          </a:p>
          <a:p>
            <a:pPr algn="l">
              <a:spcAft>
                <a:spcPts val="0"/>
              </a:spcAft>
              <a:defRPr/>
            </a:pPr>
            <a:r>
              <a:rPr lang="en-US" sz="1000" b="1" dirty="0">
                <a:effectLst/>
                <a:latin typeface="+mj-lt"/>
              </a:rPr>
              <a:t>Resource Materials</a:t>
            </a:r>
          </a:p>
          <a:p>
            <a:pPr marL="171450" indent="-171450" algn="l">
              <a:spcAft>
                <a:spcPts val="0"/>
              </a:spcAft>
              <a:buFont typeface="Arial" panose="020B0604020202020204" pitchFamily="34" charset="0"/>
              <a:buChar char="•"/>
              <a:defRPr/>
            </a:pPr>
            <a:r>
              <a:rPr lang="en-US" sz="1000" dirty="0">
                <a:effectLst/>
                <a:latin typeface="+mj-lt"/>
              </a:rPr>
              <a:t>Targeting Life Skills Model</a:t>
            </a:r>
          </a:p>
          <a:p>
            <a:pPr marL="171450" indent="-171450" algn="l">
              <a:spcAft>
                <a:spcPts val="0"/>
              </a:spcAft>
              <a:buFont typeface="Arial" panose="020B0604020202020204" pitchFamily="34" charset="0"/>
              <a:buChar char="•"/>
              <a:defRPr/>
            </a:pPr>
            <a:r>
              <a:rPr lang="en-US" sz="1000" dirty="0">
                <a:effectLst/>
                <a:latin typeface="+mj-lt"/>
              </a:rPr>
              <a:t>Life Skills – Definitions of skills</a:t>
            </a:r>
          </a:p>
          <a:p>
            <a:pPr marL="171450" indent="-171450" algn="l">
              <a:spcAft>
                <a:spcPts val="0"/>
              </a:spcAft>
              <a:buFont typeface="Arial" panose="020B0604020202020204" pitchFamily="34" charset="0"/>
              <a:buChar char="•"/>
              <a:defRPr/>
            </a:pPr>
            <a:r>
              <a:rPr lang="en-US" sz="1000" dirty="0">
                <a:effectLst/>
                <a:latin typeface="+mj-lt"/>
              </a:rPr>
              <a:t>Targeting Life Skills Model – animated slide (2008)</a:t>
            </a:r>
          </a:p>
          <a:p>
            <a:pPr algn="l">
              <a:spcAft>
                <a:spcPts val="0"/>
              </a:spcAft>
              <a:defRPr/>
            </a:pPr>
            <a:endParaRPr lang="en-US" sz="1800" b="1" dirty="0">
              <a:effectLst/>
            </a:endParaRPr>
          </a:p>
        </p:txBody>
      </p:sp>
      <p:sp>
        <p:nvSpPr>
          <p:cNvPr id="6" name="TextBox 5"/>
          <p:cNvSpPr txBox="1"/>
          <p:nvPr/>
        </p:nvSpPr>
        <p:spPr>
          <a:xfrm>
            <a:off x="3591055" y="6585554"/>
            <a:ext cx="2729322" cy="2556896"/>
          </a:xfrm>
          <a:prstGeom prst="rect">
            <a:avLst/>
          </a:prstGeom>
          <a:noFill/>
        </p:spPr>
        <p:txBody>
          <a:bodyPr wrap="square" lIns="93770" tIns="46884" rIns="93770" bIns="46884" rtlCol="0">
            <a:spAutoFit/>
          </a:bodyPr>
          <a:lstStyle/>
          <a:p>
            <a:pPr algn="l">
              <a:defRPr/>
            </a:pPr>
            <a:r>
              <a:rPr lang="en-US" sz="1000" b="1" dirty="0">
                <a:effectLst/>
                <a:latin typeface="+mj-lt"/>
              </a:rPr>
              <a:t>PowerPoint Presentations</a:t>
            </a:r>
          </a:p>
          <a:p>
            <a:pPr marL="175818" indent="-175818" algn="l">
              <a:spcAft>
                <a:spcPts val="0"/>
              </a:spcAft>
              <a:buFont typeface="Arial" panose="020B0604020202020204" pitchFamily="34" charset="0"/>
              <a:buChar char="•"/>
              <a:defRPr/>
            </a:pPr>
            <a:r>
              <a:rPr lang="en-US" sz="1000" dirty="0">
                <a:effectLst/>
                <a:latin typeface="+mj-lt"/>
              </a:rPr>
              <a:t>Unit 2 – Getting the Most Out of the 4-H Experience</a:t>
            </a:r>
          </a:p>
          <a:p>
            <a:pPr marL="175818" indent="-175818" algn="l">
              <a:spcAft>
                <a:spcPts val="0"/>
              </a:spcAft>
              <a:buFont typeface="Arial" panose="020B0604020202020204" pitchFamily="34" charset="0"/>
              <a:buChar char="•"/>
              <a:defRPr/>
            </a:pPr>
            <a:r>
              <a:rPr lang="en-US" sz="1000" dirty="0">
                <a:effectLst/>
                <a:latin typeface="+mj-lt"/>
              </a:rPr>
              <a:t>This is 4-H Jeopardy</a:t>
            </a:r>
          </a:p>
          <a:p>
            <a:pPr algn="l">
              <a:defRPr/>
            </a:pPr>
            <a:r>
              <a:rPr lang="en-US" sz="1000" b="1" dirty="0">
                <a:effectLst/>
                <a:latin typeface="+mj-lt"/>
              </a:rPr>
              <a:t>Self Study Series </a:t>
            </a:r>
            <a:r>
              <a:rPr lang="en-US" sz="1000" dirty="0">
                <a:effectLst/>
                <a:latin typeface="+mj-lt"/>
              </a:rPr>
              <a:t>– for volunteers who can not attend this training in person.</a:t>
            </a:r>
          </a:p>
          <a:p>
            <a:pPr marL="175818" indent="-175818" algn="l">
              <a:spcAft>
                <a:spcPts val="0"/>
              </a:spcAft>
              <a:buFont typeface="Arial" panose="020B0604020202020204" pitchFamily="34" charset="0"/>
              <a:buChar char="•"/>
              <a:defRPr/>
            </a:pPr>
            <a:r>
              <a:rPr lang="en-US" sz="1000" dirty="0">
                <a:effectLst/>
                <a:latin typeface="+mj-lt"/>
              </a:rPr>
              <a:t>4H.VOL.202D – Understanding 4-H Events and Activities</a:t>
            </a:r>
          </a:p>
          <a:p>
            <a:pPr marL="175818" indent="-175818" algn="l">
              <a:spcAft>
                <a:spcPts val="0"/>
              </a:spcAft>
              <a:buFont typeface="Arial" panose="020B0604020202020204" pitchFamily="34" charset="0"/>
              <a:buChar char="•"/>
              <a:defRPr/>
            </a:pPr>
            <a:r>
              <a:rPr lang="en-US" sz="1000" dirty="0">
                <a:effectLst/>
                <a:latin typeface="+mj-lt"/>
              </a:rPr>
              <a:t>4H.VOL.202F – 4-H Recognition and Awards</a:t>
            </a:r>
          </a:p>
          <a:p>
            <a:pPr marL="175818" indent="-175818" algn="l">
              <a:spcAft>
                <a:spcPts val="0"/>
              </a:spcAft>
              <a:buFont typeface="Arial" panose="020B0604020202020204" pitchFamily="34" charset="0"/>
              <a:buChar char="•"/>
              <a:defRPr/>
            </a:pPr>
            <a:r>
              <a:rPr lang="en-US" sz="1000" dirty="0">
                <a:effectLst/>
                <a:latin typeface="+mj-lt"/>
              </a:rPr>
              <a:t>4H.VOL.202G – Teaching Evaluation through Judging</a:t>
            </a:r>
          </a:p>
          <a:p>
            <a:pPr algn="l">
              <a:defRPr/>
            </a:pPr>
            <a:r>
              <a:rPr lang="en-US" sz="1000" b="1" dirty="0">
                <a:effectLst/>
                <a:latin typeface="+mj-lt"/>
              </a:rPr>
              <a:t>4-H Newsletter Support Material</a:t>
            </a:r>
          </a:p>
          <a:p>
            <a:pPr marL="175818" indent="-175818" algn="l">
              <a:buFont typeface="Arial" panose="020B0604020202020204" pitchFamily="34" charset="0"/>
              <a:buChar char="•"/>
              <a:defRPr/>
            </a:pPr>
            <a:r>
              <a:rPr lang="en-US" sz="1000" dirty="0">
                <a:effectLst/>
                <a:latin typeface="+mj-lt"/>
              </a:rPr>
              <a:t>4-H Recognition Model</a:t>
            </a:r>
          </a:p>
          <a:p>
            <a:pPr marL="175818" indent="-175818" algn="l">
              <a:buFont typeface="Arial" panose="020B0604020202020204" pitchFamily="34" charset="0"/>
              <a:buChar char="•"/>
              <a:defRPr/>
            </a:pPr>
            <a:r>
              <a:rPr lang="en-US" sz="1000" dirty="0">
                <a:effectLst/>
                <a:latin typeface="+mj-lt"/>
              </a:rPr>
              <a:t>4-H Ribbons:  What Do They Mean?</a:t>
            </a:r>
          </a:p>
          <a:p>
            <a:pPr marL="175818" indent="-175818" algn="l">
              <a:buFont typeface="Arial" panose="020B0604020202020204" pitchFamily="34" charset="0"/>
              <a:buChar char="•"/>
              <a:defRPr/>
            </a:pPr>
            <a:r>
              <a:rPr lang="en-US" sz="1000" dirty="0">
                <a:effectLst/>
                <a:latin typeface="+mj-lt"/>
              </a:rPr>
              <a:t>Learning from the Judging Process</a:t>
            </a:r>
          </a:p>
          <a:p>
            <a:pPr marL="175818" indent="-175818" algn="l">
              <a:buFont typeface="Arial" panose="020B0604020202020204" pitchFamily="34" charset="0"/>
              <a:buChar char="•"/>
              <a:defRPr/>
            </a:pPr>
            <a:r>
              <a:rPr lang="en-US" sz="1000" dirty="0">
                <a:effectLst/>
                <a:latin typeface="+mj-lt"/>
              </a:rPr>
              <a:t>What is the 4-H Philosophy and Recognition?</a:t>
            </a:r>
          </a:p>
        </p:txBody>
      </p:sp>
    </p:spTree>
    <p:extLst>
      <p:ext uri="{BB962C8B-B14F-4D97-AF65-F5344CB8AC3E}">
        <p14:creationId xmlns:p14="http://schemas.microsoft.com/office/powerpoint/2010/main" val="188566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2</a:t>
            </a:fld>
            <a:endParaRPr lang="en-US"/>
          </a:p>
        </p:txBody>
      </p:sp>
    </p:spTree>
    <p:extLst>
      <p:ext uri="{BB962C8B-B14F-4D97-AF65-F5344CB8AC3E}">
        <p14:creationId xmlns:p14="http://schemas.microsoft.com/office/powerpoint/2010/main" val="163563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AFBBCA52-BB94-4D2E-9953-39DFB873B877}" type="slidenum">
              <a:rPr lang="en-US" altLang="en-US" sz="1200" smtClean="0"/>
              <a:pPr/>
              <a:t>3</a:t>
            </a:fld>
            <a:endParaRPr lang="en-US" altLang="en-US" sz="1200" dirty="0" smtClean="0"/>
          </a:p>
        </p:txBody>
      </p:sp>
      <p:sp>
        <p:nvSpPr>
          <p:cNvPr id="269315" name="Rectangle 2"/>
          <p:cNvSpPr>
            <a:spLocks noGrp="1" noRot="1" noChangeAspect="1" noChangeArrowheads="1" noTextEdit="1"/>
          </p:cNvSpPr>
          <p:nvPr>
            <p:ph type="sldImg"/>
          </p:nvPr>
        </p:nvSpPr>
        <p:spPr>
          <a:solidFill>
            <a:srgbClr val="FFFFFF"/>
          </a:solidFill>
          <a:ln/>
        </p:spPr>
      </p:sp>
      <p:sp>
        <p:nvSpPr>
          <p:cNvPr id="269316"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45103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5A573BE1-D838-4D69-939D-ADF9C7DD6ADE}" type="slidenum">
              <a:rPr lang="en-US" altLang="en-US" sz="1200" smtClean="0"/>
              <a:pPr/>
              <a:t>4</a:t>
            </a:fld>
            <a:endParaRPr lang="en-US" altLang="en-US" sz="1200" dirty="0" smtClean="0"/>
          </a:p>
        </p:txBody>
      </p:sp>
      <p:sp>
        <p:nvSpPr>
          <p:cNvPr id="270339"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70340" name="Rectangle 3"/>
          <p:cNvSpPr>
            <a:spLocks noGrp="1" noChangeArrowheads="1"/>
          </p:cNvSpPr>
          <p:nvPr>
            <p:ph type="body" idx="1"/>
          </p:nvPr>
        </p:nvSpPr>
        <p:spPr>
          <a:xfrm>
            <a:off x="918097" y="4415790"/>
            <a:ext cx="5045620"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375291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A33626CD-2664-485F-8B8E-75AC16759280}" type="slidenum">
              <a:rPr lang="en-US" altLang="en-US" sz="1200" smtClean="0"/>
              <a:pPr/>
              <a:t>5</a:t>
            </a:fld>
            <a:endParaRPr lang="en-US" altLang="en-US" sz="1200" dirty="0" smtClean="0"/>
          </a:p>
        </p:txBody>
      </p:sp>
      <p:sp>
        <p:nvSpPr>
          <p:cNvPr id="271363"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71364" name="Rectangle 3"/>
          <p:cNvSpPr>
            <a:spLocks noGrp="1" noChangeArrowheads="1"/>
          </p:cNvSpPr>
          <p:nvPr>
            <p:ph type="body" idx="1"/>
          </p:nvPr>
        </p:nvSpPr>
        <p:spPr>
          <a:xfrm>
            <a:off x="918097" y="4415790"/>
            <a:ext cx="5045620"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205247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950C2249-73F8-4E79-B83D-0F78F575DC3C}" type="slidenum">
              <a:rPr lang="en-US" altLang="en-US" sz="1200" smtClean="0"/>
              <a:pPr/>
              <a:t>6</a:t>
            </a:fld>
            <a:endParaRPr lang="en-US" altLang="en-US" sz="1200" dirty="0" smtClean="0"/>
          </a:p>
        </p:txBody>
      </p:sp>
      <p:sp>
        <p:nvSpPr>
          <p:cNvPr id="272387"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72388" name="Rectangle 3"/>
          <p:cNvSpPr>
            <a:spLocks noGrp="1" noChangeArrowheads="1"/>
          </p:cNvSpPr>
          <p:nvPr>
            <p:ph type="body" idx="1"/>
          </p:nvPr>
        </p:nvSpPr>
        <p:spPr>
          <a:xfrm>
            <a:off x="918097" y="4415790"/>
            <a:ext cx="5045620"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220855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Times New Roman" pitchFamily="18" charset="0"/>
              </a:defRPr>
            </a:lvl1pPr>
            <a:lvl2pPr marL="742950" indent="-285750" defTabSz="925513">
              <a:defRPr sz="2400">
                <a:solidFill>
                  <a:schemeClr val="tx1"/>
                </a:solidFill>
                <a:latin typeface="Times New Roman" pitchFamily="18" charset="0"/>
              </a:defRPr>
            </a:lvl2pPr>
            <a:lvl3pPr marL="1143000" indent="-228600" defTabSz="925513">
              <a:defRPr sz="2400">
                <a:solidFill>
                  <a:schemeClr val="tx1"/>
                </a:solidFill>
                <a:latin typeface="Times New Roman" pitchFamily="18" charset="0"/>
              </a:defRPr>
            </a:lvl3pPr>
            <a:lvl4pPr marL="1600200" indent="-228600" defTabSz="925513">
              <a:defRPr sz="2400">
                <a:solidFill>
                  <a:schemeClr val="tx1"/>
                </a:solidFill>
                <a:latin typeface="Times New Roman" pitchFamily="18" charset="0"/>
              </a:defRPr>
            </a:lvl4pPr>
            <a:lvl5pPr marL="2057400" indent="-228600" defTabSz="925513">
              <a:defRPr sz="2400">
                <a:solidFill>
                  <a:schemeClr val="tx1"/>
                </a:solidFill>
                <a:latin typeface="Times New Roman" pitchFamily="18" charset="0"/>
              </a:defRPr>
            </a:lvl5pPr>
            <a:lvl6pPr marL="2514600" indent="-228600" algn="ctr" defTabSz="925513" eaLnBrk="0" fontAlgn="base" hangingPunct="0">
              <a:spcBef>
                <a:spcPct val="0"/>
              </a:spcBef>
              <a:spcAft>
                <a:spcPct val="0"/>
              </a:spcAft>
              <a:defRPr sz="2400">
                <a:solidFill>
                  <a:schemeClr val="tx1"/>
                </a:solidFill>
                <a:latin typeface="Times New Roman" pitchFamily="18" charset="0"/>
              </a:defRPr>
            </a:lvl6pPr>
            <a:lvl7pPr marL="2971800" indent="-228600" algn="ctr" defTabSz="925513" eaLnBrk="0" fontAlgn="base" hangingPunct="0">
              <a:spcBef>
                <a:spcPct val="0"/>
              </a:spcBef>
              <a:spcAft>
                <a:spcPct val="0"/>
              </a:spcAft>
              <a:defRPr sz="2400">
                <a:solidFill>
                  <a:schemeClr val="tx1"/>
                </a:solidFill>
                <a:latin typeface="Times New Roman" pitchFamily="18" charset="0"/>
              </a:defRPr>
            </a:lvl7pPr>
            <a:lvl8pPr marL="3429000" indent="-228600" algn="ctr" defTabSz="925513" eaLnBrk="0" fontAlgn="base" hangingPunct="0">
              <a:spcBef>
                <a:spcPct val="0"/>
              </a:spcBef>
              <a:spcAft>
                <a:spcPct val="0"/>
              </a:spcAft>
              <a:defRPr sz="2400">
                <a:solidFill>
                  <a:schemeClr val="tx1"/>
                </a:solidFill>
                <a:latin typeface="Times New Roman" pitchFamily="18" charset="0"/>
              </a:defRPr>
            </a:lvl8pPr>
            <a:lvl9pPr marL="3886200" indent="-228600" algn="ctr" defTabSz="925513" eaLnBrk="0" fontAlgn="base" hangingPunct="0">
              <a:spcBef>
                <a:spcPct val="0"/>
              </a:spcBef>
              <a:spcAft>
                <a:spcPct val="0"/>
              </a:spcAft>
              <a:defRPr sz="2400">
                <a:solidFill>
                  <a:schemeClr val="tx1"/>
                </a:solidFill>
                <a:latin typeface="Times New Roman" pitchFamily="18" charset="0"/>
              </a:defRPr>
            </a:lvl9pPr>
          </a:lstStyle>
          <a:p>
            <a:fld id="{05C3CAC2-1F46-412E-80B8-986B8C2890D8}" type="slidenum">
              <a:rPr lang="en-US" altLang="en-US" sz="1200" smtClean="0"/>
              <a:pPr/>
              <a:t>7</a:t>
            </a:fld>
            <a:endParaRPr lang="en-US" altLang="en-US" sz="1200" dirty="0" smtClean="0"/>
          </a:p>
        </p:txBody>
      </p:sp>
      <p:sp>
        <p:nvSpPr>
          <p:cNvPr id="273411" name="Rectangle 2"/>
          <p:cNvSpPr>
            <a:spLocks noGrp="1" noRot="1" noChangeAspect="1" noChangeArrowheads="1" noTextEdit="1"/>
          </p:cNvSpPr>
          <p:nvPr>
            <p:ph type="sldImg"/>
          </p:nvPr>
        </p:nvSpPr>
        <p:spPr>
          <a:xfrm>
            <a:off x="1117600" y="696913"/>
            <a:ext cx="4646613" cy="3486150"/>
          </a:xfrm>
          <a:solidFill>
            <a:srgbClr val="FFFFFF"/>
          </a:solidFill>
          <a:ln/>
        </p:spPr>
      </p:sp>
      <p:sp>
        <p:nvSpPr>
          <p:cNvPr id="273412" name="Rectangle 3"/>
          <p:cNvSpPr>
            <a:spLocks noGrp="1" noChangeArrowheads="1"/>
          </p:cNvSpPr>
          <p:nvPr>
            <p:ph type="body" idx="1"/>
          </p:nvPr>
        </p:nvSpPr>
        <p:spPr>
          <a:xfrm>
            <a:off x="918097" y="4415790"/>
            <a:ext cx="5045620" cy="4183380"/>
          </a:xfrm>
          <a:solidFill>
            <a:srgbClr val="FFFFFF"/>
          </a:solidFill>
          <a:ln>
            <a:solidFill>
              <a:srgbClr val="000000"/>
            </a:solidFill>
          </a:ln>
        </p:spPr>
        <p:txBody>
          <a:bodyPr/>
          <a:lstStyle/>
          <a:p>
            <a:endParaRPr lang="en-US" altLang="en-US" dirty="0" smtClean="0"/>
          </a:p>
        </p:txBody>
      </p:sp>
    </p:spTree>
    <p:extLst>
      <p:ext uri="{BB962C8B-B14F-4D97-AF65-F5344CB8AC3E}">
        <p14:creationId xmlns:p14="http://schemas.microsoft.com/office/powerpoint/2010/main" val="88506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49F22E7-48EA-4C5E-949B-6E4230D3CF34}" type="slidenum">
              <a:rPr lang="en-US" smtClean="0"/>
              <a:pPr>
                <a:defRPr/>
              </a:pPr>
              <a:t>13</a:t>
            </a:fld>
            <a:endParaRPr lang="en-US"/>
          </a:p>
        </p:txBody>
      </p:sp>
    </p:spTree>
    <p:extLst>
      <p:ext uri="{BB962C8B-B14F-4D97-AF65-F5344CB8AC3E}">
        <p14:creationId xmlns:p14="http://schemas.microsoft.com/office/powerpoint/2010/main" val="31094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7325060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6694711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2083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62313-322F-4437-9693-4492539178CC}" type="slidenum">
              <a:rPr lang="en-US"/>
              <a:pPr>
                <a:defRPr/>
              </a:pPr>
              <a:t>‹#›</a:t>
            </a:fld>
            <a:endParaRPr lang="en-US"/>
          </a:p>
        </p:txBody>
      </p:sp>
    </p:spTree>
    <p:extLst>
      <p:ext uri="{BB962C8B-B14F-4D97-AF65-F5344CB8AC3E}">
        <p14:creationId xmlns:p14="http://schemas.microsoft.com/office/powerpoint/2010/main" val="43596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1066800" y="83820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838200" y="6248400"/>
            <a:ext cx="561975" cy="365125"/>
          </a:xfrm>
          <a:ln/>
        </p:spPr>
        <p:txBody>
          <a:bodyPr/>
          <a:lstStyle>
            <a:lvl1pPr>
              <a:defRPr/>
            </a:lvl1pPr>
          </a:lstStyle>
          <a:p>
            <a:pPr>
              <a:defRPr/>
            </a:pPr>
            <a:fld id="{2AAD071D-E5C0-4A67-B9D9-ACAF8A432376}" type="slidenum">
              <a:rPr lang="en-US"/>
              <a:pPr>
                <a:defRPr/>
              </a:pPr>
              <a:t>‹#›</a:t>
            </a:fld>
            <a:endParaRPr lang="en-US" dirty="0"/>
          </a:p>
        </p:txBody>
      </p:sp>
    </p:spTree>
    <p:extLst>
      <p:ext uri="{BB962C8B-B14F-4D97-AF65-F5344CB8AC3E}">
        <p14:creationId xmlns:p14="http://schemas.microsoft.com/office/powerpoint/2010/main" val="70134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907808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1336620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4564533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37855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495390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540060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20865687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4/27/2017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extLst>
      <p:ext uri="{BB962C8B-B14F-4D97-AF65-F5344CB8AC3E}">
        <p14:creationId xmlns:p14="http://schemas.microsoft.com/office/powerpoint/2010/main" val="4408141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microsoft.com/office/2007/relationships/hdphoto" Target="../media/hdphoto1.wdp"/><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7.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7" cstate="print">
            <a:duotone>
              <a:schemeClr val="accent6">
                <a:shade val="45000"/>
                <a:satMod val="135000"/>
              </a:schemeClr>
              <a:prstClr val="white"/>
            </a:duotone>
            <a:extLst>
              <a:ext uri="{BEBA8EAE-BF5A-486C-A8C5-ECC9F3942E4B}">
                <a14:imgProps xmlns:a14="http://schemas.microsoft.com/office/drawing/2010/main">
                  <a14:imgLayer r:embed="rId1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2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21" cstate="print">
            <a:duotone>
              <a:schemeClr val="accent6">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19210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12.x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152399"/>
            <a:ext cx="9296400" cy="7239000"/>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0508" y="2257886"/>
              <a:ext cx="9083492" cy="2265984"/>
              <a:chOff x="60508" y="2163081"/>
              <a:chExt cx="9083492" cy="2265984"/>
            </a:xfrm>
          </p:grpSpPr>
          <p:sp>
            <p:nvSpPr>
              <p:cNvPr id="7" name="Rectangle 6"/>
              <p:cNvSpPr/>
              <p:nvPr/>
            </p:nvSpPr>
            <p:spPr>
              <a:xfrm>
                <a:off x="60508" y="2163081"/>
                <a:ext cx="6918960" cy="2189368"/>
              </a:xfrm>
              <a:prstGeom prst="rect">
                <a:avLst/>
              </a:prstGeom>
              <a:solidFill>
                <a:srgbClr val="00B050"/>
              </a:solidFill>
              <a:ln w="127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6600FF"/>
                    </a:solidFill>
                  </a:ln>
                </a:endParaRPr>
              </a:p>
            </p:txBody>
          </p:sp>
          <p:sp>
            <p:nvSpPr>
              <p:cNvPr id="14" name="TextBox 13"/>
              <p:cNvSpPr txBox="1"/>
              <p:nvPr/>
            </p:nvSpPr>
            <p:spPr>
              <a:xfrm>
                <a:off x="228600" y="3072284"/>
                <a:ext cx="6553200" cy="617873"/>
              </a:xfrm>
              <a:prstGeom prst="rect">
                <a:avLst/>
              </a:prstGeom>
              <a:noFill/>
            </p:spPr>
            <p:txBody>
              <a:bodyPr wrap="square" rtlCol="0" anchor="ctr">
                <a:spAutoFit/>
              </a:bodyPr>
              <a:lstStyle/>
              <a:p>
                <a:pPr marL="1201738" indent="-1201738" algn="r"/>
                <a:r>
                  <a:rPr lang="en-US" sz="3600" b="1" dirty="0" smtClean="0">
                    <a:ln w="18415" cmpd="sng">
                      <a:solidFill>
                        <a:srgbClr val="FFFFFF"/>
                      </a:solidFill>
                      <a:prstDash val="solid"/>
                    </a:ln>
                    <a:solidFill>
                      <a:srgbClr val="FFFFFF"/>
                    </a:solidFill>
                  </a:rPr>
                  <a:t>4-H Evaluation and Recognition</a:t>
                </a:r>
                <a:endParaRPr lang="en-US" sz="36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85895"/>
              </a:xfrm>
              <a:prstGeom prst="rect">
                <a:avLst/>
              </a:prstGeom>
              <a:noFill/>
            </p:spPr>
            <p:txBody>
              <a:bodyPr wrap="square" rtlCol="0">
                <a:spAutoFit/>
              </a:bodyPr>
              <a:lstStyle/>
              <a:p>
                <a:r>
                  <a:rPr lang="en-US" b="1" dirty="0" err="1">
                    <a:solidFill>
                      <a:schemeClr val="bg1"/>
                    </a:solidFill>
                  </a:rPr>
                  <a:t>o</a:t>
                </a:r>
                <a:r>
                  <a:rPr lang="en-US" b="1" dirty="0" err="1" smtClean="0">
                    <a:solidFill>
                      <a:schemeClr val="bg1"/>
                    </a:solidFill>
                  </a:rPr>
                  <a:t>klahoma</a:t>
                </a:r>
                <a:r>
                  <a:rPr lang="en-US" b="1" dirty="0" smtClean="0">
                    <a:solidFill>
                      <a:schemeClr val="bg1"/>
                    </a:solidFill>
                  </a:rPr>
                  <a:t> 4-h </a:t>
                </a:r>
                <a:r>
                  <a:rPr lang="en-US" b="1" dirty="0">
                    <a:solidFill>
                      <a:schemeClr val="bg1"/>
                    </a:solidFill>
                  </a:rPr>
                  <a:t>v</a:t>
                </a:r>
                <a:r>
                  <a:rPr lang="en-US" b="1" dirty="0" smtClean="0">
                    <a:solidFill>
                      <a:schemeClr val="bg1"/>
                    </a:solidFill>
                  </a:rPr>
                  <a:t>olunteer </a:t>
                </a:r>
                <a:r>
                  <a:rPr lang="en-US" b="1" dirty="0">
                    <a:solidFill>
                      <a:schemeClr val="bg1"/>
                    </a:solidFill>
                  </a:rPr>
                  <a:t>d</a:t>
                </a:r>
                <a:r>
                  <a:rPr lang="en-US" b="1" dirty="0" smtClean="0">
                    <a:solidFill>
                      <a:schemeClr val="bg1"/>
                    </a:solidFill>
                  </a:rPr>
                  <a:t>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471160" y="0"/>
              <a:ext cx="929640" cy="23052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152400" y="2481033"/>
            <a:ext cx="6172200" cy="461665"/>
          </a:xfrm>
          <a:prstGeom prst="rect">
            <a:avLst/>
          </a:prstGeom>
          <a:noFill/>
        </p:spPr>
        <p:txBody>
          <a:bodyPr wrap="square" rtlCol="0" anchor="ctr">
            <a:spAutoFit/>
          </a:bodyPr>
          <a:lstStyle/>
          <a:p>
            <a:pPr algn="r"/>
            <a:r>
              <a:rPr lang="en-US" sz="2400" dirty="0" smtClean="0">
                <a:ln w="18415" cmpd="sng">
                  <a:solidFill>
                    <a:srgbClr val="FFFFFF"/>
                  </a:solidFill>
                  <a:prstDash val="solid"/>
                </a:ln>
                <a:solidFill>
                  <a:srgbClr val="FFFFFF"/>
                </a:solidFill>
              </a:rPr>
              <a:t>Getting the Most </a:t>
            </a:r>
            <a:r>
              <a:rPr lang="en-US" sz="2400" dirty="0">
                <a:ln w="18415" cmpd="sng">
                  <a:solidFill>
                    <a:srgbClr val="FFFFFF"/>
                  </a:solidFill>
                  <a:prstDash val="solid"/>
                </a:ln>
                <a:solidFill>
                  <a:srgbClr val="FFFFFF"/>
                </a:solidFill>
              </a:rPr>
              <a:t>O</a:t>
            </a:r>
            <a:r>
              <a:rPr lang="en-US" sz="2400" dirty="0" smtClean="0">
                <a:ln w="18415" cmpd="sng">
                  <a:solidFill>
                    <a:srgbClr val="FFFFFF"/>
                  </a:solidFill>
                  <a:prstDash val="solid"/>
                </a:ln>
                <a:solidFill>
                  <a:srgbClr val="FFFFFF"/>
                </a:solidFill>
              </a:rPr>
              <a:t>ut of the 4-H Experience</a:t>
            </a:r>
            <a:endParaRPr lang="en-US" sz="24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647879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4E72B7E-C61B-449C-9C62-CC7CEE36B510}" type="slidenum">
              <a:rPr lang="en-US" altLang="en-US" sz="1400" smtClean="0"/>
              <a:pPr/>
              <a:t>10</a:t>
            </a:fld>
            <a:endParaRPr lang="en-US" altLang="en-US" sz="1400" dirty="0" smtClean="0"/>
          </a:p>
        </p:txBody>
      </p:sp>
      <p:sp>
        <p:nvSpPr>
          <p:cNvPr id="405508" name="Rectangle 4"/>
          <p:cNvSpPr>
            <a:spLocks noChangeArrowheads="1"/>
          </p:cNvSpPr>
          <p:nvPr/>
        </p:nvSpPr>
        <p:spPr bwMode="auto">
          <a:xfrm>
            <a:off x="609600" y="2286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What is Learned from Evaluation?</a:t>
            </a:r>
            <a:endParaRPr lang="en-US" sz="3600" b="1" dirty="0">
              <a:solidFill>
                <a:schemeClr val="accent6">
                  <a:lumMod val="75000"/>
                </a:schemeClr>
              </a:solidFill>
              <a:effectLst>
                <a:outerShdw blurRad="38100" dist="38100" dir="2700000" algn="tl">
                  <a:srgbClr val="000000"/>
                </a:outerShdw>
              </a:effectLst>
              <a:latin typeface="+mn-lt"/>
            </a:endParaRPr>
          </a:p>
        </p:txBody>
      </p:sp>
      <p:grpSp>
        <p:nvGrpSpPr>
          <p:cNvPr id="125956" name="Group 7"/>
          <p:cNvGrpSpPr>
            <a:grpSpLocks/>
          </p:cNvGrpSpPr>
          <p:nvPr/>
        </p:nvGrpSpPr>
        <p:grpSpPr bwMode="auto">
          <a:xfrm>
            <a:off x="6138862" y="1371600"/>
            <a:ext cx="2776538" cy="3573463"/>
            <a:chOff x="3696" y="1440"/>
            <a:chExt cx="1749" cy="2251"/>
          </a:xfrm>
        </p:grpSpPr>
        <p:pic>
          <p:nvPicPr>
            <p:cNvPr id="125958" name="Picture 8" descr="FD0081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6" y="2160"/>
              <a:ext cx="76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9" descr="AN0260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 y="2832"/>
              <a:ext cx="1130" cy="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0" descr="FD0046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2" y="1440"/>
              <a:ext cx="1173"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5515" name="Rectangle 11"/>
          <p:cNvSpPr>
            <a:spLocks noChangeArrowheads="1"/>
          </p:cNvSpPr>
          <p:nvPr/>
        </p:nvSpPr>
        <p:spPr bwMode="auto">
          <a:xfrm>
            <a:off x="685800" y="1600200"/>
            <a:ext cx="5791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0050" indent="-40005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hlink"/>
              </a:buClr>
              <a:buFont typeface="Wingdings" panose="05000000000000000000" pitchFamily="2" charset="2"/>
              <a:buChar char="§"/>
            </a:pPr>
            <a:r>
              <a:rPr lang="en-US" altLang="en-US" dirty="0">
                <a:effectLst/>
                <a:latin typeface="+mj-lt"/>
              </a:rPr>
              <a:t>Learn to evaluate an animal or article in terms of the ideal - not the scorecard.</a:t>
            </a:r>
          </a:p>
          <a:p>
            <a:pPr algn="l">
              <a:spcBef>
                <a:spcPct val="20000"/>
              </a:spcBef>
              <a:buClr>
                <a:schemeClr val="hlink"/>
              </a:buClr>
              <a:buFont typeface="Wingdings" panose="05000000000000000000" pitchFamily="2" charset="2"/>
              <a:buChar char="§"/>
            </a:pPr>
            <a:r>
              <a:rPr lang="en-US" altLang="en-US" dirty="0">
                <a:effectLst/>
                <a:latin typeface="+mj-lt"/>
              </a:rPr>
              <a:t>Some projects have established standards.  The project manual or leader’s guide will outline these standards if they have been written for a specific project.</a:t>
            </a:r>
          </a:p>
        </p:txBody>
      </p:sp>
    </p:spTree>
    <p:extLst>
      <p:ext uri="{BB962C8B-B14F-4D97-AF65-F5344CB8AC3E}">
        <p14:creationId xmlns:p14="http://schemas.microsoft.com/office/powerpoint/2010/main" val="235760251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5515">
                                            <p:txEl>
                                              <p:pRg st="0" end="0"/>
                                            </p:txEl>
                                          </p:spTgt>
                                        </p:tgtEl>
                                        <p:attrNameLst>
                                          <p:attrName>style.visibility</p:attrName>
                                        </p:attrNameLst>
                                      </p:cBhvr>
                                      <p:to>
                                        <p:strVal val="visible"/>
                                      </p:to>
                                    </p:set>
                                    <p:animEffect transition="in" filter="box(out)">
                                      <p:cBhvr>
                                        <p:cTn id="7" dur="500"/>
                                        <p:tgtEl>
                                          <p:spTgt spid="405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5515">
                                            <p:txEl>
                                              <p:pRg st="1" end="1"/>
                                            </p:txEl>
                                          </p:spTgt>
                                        </p:tgtEl>
                                        <p:attrNameLst>
                                          <p:attrName>style.visibility</p:attrName>
                                        </p:attrNameLst>
                                      </p:cBhvr>
                                      <p:to>
                                        <p:strVal val="visible"/>
                                      </p:to>
                                    </p:set>
                                    <p:animEffect transition="in" filter="box(out)">
                                      <p:cBhvr>
                                        <p:cTn id="12" dur="500"/>
                                        <p:tgtEl>
                                          <p:spTgt spid="405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819514D-3917-490B-9DFB-B8B2D6F3A6BC}" type="slidenum">
              <a:rPr lang="en-US" altLang="en-US" sz="1400" smtClean="0"/>
              <a:pPr/>
              <a:t>11</a:t>
            </a:fld>
            <a:endParaRPr lang="en-US" altLang="en-US" sz="1400" dirty="0" smtClean="0"/>
          </a:p>
        </p:txBody>
      </p:sp>
      <p:sp>
        <p:nvSpPr>
          <p:cNvPr id="406530" name="Rectangle 2"/>
          <p:cNvSpPr>
            <a:spLocks noGrp="1" noChangeArrowheads="1"/>
          </p:cNvSpPr>
          <p:nvPr>
            <p:ph type="body" sz="half" idx="4294967295"/>
          </p:nvPr>
        </p:nvSpPr>
        <p:spPr>
          <a:xfrm>
            <a:off x="609600" y="1752600"/>
            <a:ext cx="3886200" cy="4800600"/>
          </a:xfrm>
          <a:prstGeom prst="rect">
            <a:avLst/>
          </a:prstGeom>
        </p:spPr>
        <p:txBody>
          <a:bodyPr>
            <a:normAutofit/>
          </a:bodyPr>
          <a:lstStyle/>
          <a:p>
            <a:pPr marL="0" indent="0">
              <a:buFontTx/>
              <a:buNone/>
            </a:pPr>
            <a:r>
              <a:rPr lang="en-US" altLang="en-US" dirty="0" smtClean="0">
                <a:solidFill>
                  <a:schemeClr val="tx1"/>
                </a:solidFill>
              </a:rPr>
              <a:t>Some projects have established standards.  If standards have been established the project manual or leader’s guide will outline the standards</a:t>
            </a:r>
            <a:r>
              <a:rPr lang="en-US" altLang="en-US" sz="2800" dirty="0" smtClean="0">
                <a:latin typeface="Comic Sans MS" pitchFamily="66" charset="0"/>
              </a:rPr>
              <a:t>.</a:t>
            </a:r>
          </a:p>
        </p:txBody>
      </p:sp>
      <p:pic>
        <p:nvPicPr>
          <p:cNvPr id="126980" name="Picture 3" descr="MVC-001F"/>
          <p:cNvPicPr>
            <a:picLocks noChangeAspect="1" noChangeArrowheads="1"/>
          </p:cNvPicPr>
          <p:nvPr/>
        </p:nvPicPr>
        <p:blipFill>
          <a:blip r:embed="rId2">
            <a:extLst>
              <a:ext uri="{28A0092B-C50C-407E-A947-70E740481C1C}">
                <a14:useLocalDpi xmlns:a14="http://schemas.microsoft.com/office/drawing/2010/main" val="0"/>
              </a:ext>
            </a:extLst>
          </a:blip>
          <a:srcRect l="7500" t="7500" r="26250" b="6667"/>
          <a:stretch>
            <a:fillRect/>
          </a:stretch>
        </p:blipFill>
        <p:spPr bwMode="auto">
          <a:xfrm>
            <a:off x="5153025" y="1752601"/>
            <a:ext cx="2743200" cy="3124962"/>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406533" name="Rectangle 5"/>
          <p:cNvSpPr>
            <a:spLocks noChangeArrowheads="1"/>
          </p:cNvSpPr>
          <p:nvPr/>
        </p:nvSpPr>
        <p:spPr bwMode="auto">
          <a:xfrm>
            <a:off x="609600" y="3810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Evaluation </a:t>
            </a:r>
            <a:r>
              <a:rPr lang="en-US" sz="3600" b="1" u="sng" dirty="0">
                <a:solidFill>
                  <a:schemeClr val="accent6">
                    <a:lumMod val="75000"/>
                  </a:schemeClr>
                </a:solidFill>
                <a:latin typeface="+mn-lt"/>
              </a:rPr>
              <a:t>with</a:t>
            </a:r>
            <a:r>
              <a:rPr lang="en-US" sz="3600" b="1" dirty="0">
                <a:solidFill>
                  <a:schemeClr val="accent6">
                    <a:lumMod val="75000"/>
                  </a:schemeClr>
                </a:solidFill>
                <a:latin typeface="+mn-lt"/>
              </a:rPr>
              <a:t> Standards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408438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Effect transition="in" filter="box(out)">
                                      <p:cBhvr>
                                        <p:cTn id="7" dur="500"/>
                                        <p:tgtEl>
                                          <p:spTgt spid="4065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04088B2-F08D-4ECA-B0EB-B8F9935E6098}" type="slidenum">
              <a:rPr lang="en-US" altLang="en-US" sz="1400" smtClean="0"/>
              <a:pPr/>
              <a:t>12</a:t>
            </a:fld>
            <a:endParaRPr lang="en-US" altLang="en-US" sz="1400" dirty="0" smtClean="0"/>
          </a:p>
        </p:txBody>
      </p:sp>
      <p:pic>
        <p:nvPicPr>
          <p:cNvPr id="128003" name="Picture 3" descr="MVC-011F"/>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603142" y="1752601"/>
            <a:ext cx="1911458" cy="3048000"/>
          </a:xfrm>
          <a:ln w="76200">
            <a:solidFill>
              <a:schemeClr val="hlink"/>
            </a:solidFill>
            <a:miter lim="800000"/>
            <a:headEnd/>
            <a:tailEnd/>
          </a:ln>
        </p:spPr>
      </p:pic>
      <p:sp>
        <p:nvSpPr>
          <p:cNvPr id="407557" name="Rectangle 5"/>
          <p:cNvSpPr>
            <a:spLocks noChangeArrowheads="1"/>
          </p:cNvSpPr>
          <p:nvPr/>
        </p:nvSpPr>
        <p:spPr bwMode="auto">
          <a:xfrm>
            <a:off x="609600" y="2286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Evaluation </a:t>
            </a:r>
            <a:r>
              <a:rPr lang="en-US" sz="3600" b="1" u="sng" dirty="0" smtClean="0">
                <a:solidFill>
                  <a:schemeClr val="accent6">
                    <a:lumMod val="75000"/>
                  </a:schemeClr>
                </a:solidFill>
                <a:latin typeface="+mn-lt"/>
              </a:rPr>
              <a:t>without</a:t>
            </a:r>
            <a:endParaRPr lang="en-US" sz="3600" b="1" dirty="0">
              <a:solidFill>
                <a:schemeClr val="accent6">
                  <a:lumMod val="75000"/>
                </a:schemeClr>
              </a:solidFill>
              <a:latin typeface="+mn-lt"/>
            </a:endParaRPr>
          </a:p>
          <a:p>
            <a:pPr eaLnBrk="1" hangingPunct="1">
              <a:defRPr/>
            </a:pPr>
            <a:r>
              <a:rPr lang="en-US" sz="3600" b="1" dirty="0" smtClean="0">
                <a:solidFill>
                  <a:schemeClr val="accent6">
                    <a:lumMod val="75000"/>
                  </a:schemeClr>
                </a:solidFill>
                <a:latin typeface="+mn-lt"/>
              </a:rPr>
              <a:t>Established </a:t>
            </a:r>
            <a:r>
              <a:rPr lang="en-US" sz="3600" b="1" dirty="0">
                <a:solidFill>
                  <a:schemeClr val="accent6">
                    <a:lumMod val="75000"/>
                  </a:schemeClr>
                </a:solidFill>
                <a:latin typeface="+mn-lt"/>
              </a:rPr>
              <a:t>Standards</a:t>
            </a:r>
            <a:endParaRPr lang="en-US" sz="1800" b="1" dirty="0">
              <a:solidFill>
                <a:schemeClr val="accent6">
                  <a:lumMod val="75000"/>
                </a:schemeClr>
              </a:solidFill>
              <a:effectLst>
                <a:outerShdw blurRad="38100" dist="38100" dir="2700000" algn="tl">
                  <a:srgbClr val="000000"/>
                </a:outerShdw>
              </a:effectLst>
              <a:latin typeface="+mn-lt"/>
            </a:endParaRPr>
          </a:p>
        </p:txBody>
      </p:sp>
      <p:sp>
        <p:nvSpPr>
          <p:cNvPr id="407560" name="Rectangle 8"/>
          <p:cNvSpPr>
            <a:spLocks noChangeArrowheads="1"/>
          </p:cNvSpPr>
          <p:nvPr/>
        </p:nvSpPr>
        <p:spPr bwMode="auto">
          <a:xfrm>
            <a:off x="3352800" y="1752600"/>
            <a:ext cx="5791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pPr>
            <a:r>
              <a:rPr lang="en-US" altLang="en-US" i="1" dirty="0">
                <a:solidFill>
                  <a:schemeClr val="accent6">
                    <a:lumMod val="75000"/>
                  </a:schemeClr>
                </a:solidFill>
                <a:effectLst/>
                <a:latin typeface="+mj-lt"/>
              </a:rPr>
              <a:t>General qualities to look for:</a:t>
            </a:r>
          </a:p>
          <a:p>
            <a:pPr algn="l">
              <a:spcBef>
                <a:spcPct val="20000"/>
              </a:spcBef>
            </a:pPr>
            <a:endParaRPr lang="en-US" altLang="en-US" sz="1100" i="1" dirty="0">
              <a:effectLst/>
              <a:latin typeface="+mj-lt"/>
            </a:endParaRPr>
          </a:p>
          <a:p>
            <a:pPr algn="l">
              <a:spcBef>
                <a:spcPct val="20000"/>
              </a:spcBef>
              <a:buClr>
                <a:schemeClr val="hlink"/>
              </a:buClr>
              <a:buFont typeface="Wingdings" panose="05000000000000000000" pitchFamily="2" charset="2"/>
              <a:buChar char="§"/>
            </a:pPr>
            <a:r>
              <a:rPr lang="en-US" altLang="en-US" dirty="0">
                <a:effectLst/>
                <a:latin typeface="+mj-lt"/>
              </a:rPr>
              <a:t>Good Overall Appearance</a:t>
            </a:r>
          </a:p>
          <a:p>
            <a:pPr lvl="1" algn="l">
              <a:spcBef>
                <a:spcPct val="20000"/>
              </a:spcBef>
              <a:buClr>
                <a:schemeClr val="hlink"/>
              </a:buClr>
              <a:buFontTx/>
              <a:buChar char="-"/>
            </a:pPr>
            <a:r>
              <a:rPr lang="en-US" altLang="en-US" sz="2000" dirty="0">
                <a:effectLst/>
                <a:latin typeface="+mj-lt"/>
              </a:rPr>
              <a:t>Lettering and lines are straight and color is appropriate and pleasing</a:t>
            </a:r>
          </a:p>
          <a:p>
            <a:pPr algn="l">
              <a:spcBef>
                <a:spcPct val="20000"/>
              </a:spcBef>
              <a:buClr>
                <a:schemeClr val="hlink"/>
              </a:buClr>
              <a:buFont typeface="Wingdings" panose="05000000000000000000" pitchFamily="2" charset="2"/>
              <a:buChar char="§"/>
            </a:pPr>
            <a:r>
              <a:rPr lang="en-US" altLang="en-US" dirty="0">
                <a:effectLst/>
                <a:latin typeface="+mj-lt"/>
              </a:rPr>
              <a:t>Quality Work</a:t>
            </a:r>
          </a:p>
          <a:p>
            <a:pPr algn="l">
              <a:spcBef>
                <a:spcPct val="20000"/>
              </a:spcBef>
              <a:buClr>
                <a:schemeClr val="hlink"/>
              </a:buClr>
              <a:buFont typeface="Wingdings" panose="05000000000000000000" pitchFamily="2" charset="2"/>
              <a:buChar char="§"/>
            </a:pPr>
            <a:r>
              <a:rPr lang="en-US" altLang="en-US" dirty="0">
                <a:effectLst/>
                <a:latin typeface="+mj-lt"/>
              </a:rPr>
              <a:t>Attempt to Master a New Skill</a:t>
            </a:r>
          </a:p>
          <a:p>
            <a:pPr algn="l">
              <a:spcBef>
                <a:spcPct val="20000"/>
              </a:spcBef>
              <a:buClr>
                <a:schemeClr val="hlink"/>
              </a:buClr>
              <a:buFont typeface="Wingdings" panose="05000000000000000000" pitchFamily="2" charset="2"/>
              <a:buChar char="§"/>
            </a:pPr>
            <a:r>
              <a:rPr lang="en-US" altLang="en-US" dirty="0">
                <a:effectLst/>
                <a:latin typeface="+mj-lt"/>
              </a:rPr>
              <a:t>Practicality Combined with Creativity and Versatility</a:t>
            </a:r>
          </a:p>
        </p:txBody>
      </p:sp>
    </p:spTree>
    <p:extLst>
      <p:ext uri="{BB962C8B-B14F-4D97-AF65-F5344CB8AC3E}">
        <p14:creationId xmlns:p14="http://schemas.microsoft.com/office/powerpoint/2010/main" val="426853120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7560">
                                            <p:txEl>
                                              <p:pRg st="0" end="0"/>
                                            </p:txEl>
                                          </p:spTgt>
                                        </p:tgtEl>
                                        <p:attrNameLst>
                                          <p:attrName>style.visibility</p:attrName>
                                        </p:attrNameLst>
                                      </p:cBhvr>
                                      <p:to>
                                        <p:strVal val="visible"/>
                                      </p:to>
                                    </p:set>
                                    <p:animEffect transition="in" filter="box(out)">
                                      <p:cBhvr>
                                        <p:cTn id="7" dur="500"/>
                                        <p:tgtEl>
                                          <p:spTgt spid="4075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7560">
                                            <p:txEl>
                                              <p:pRg st="2" end="2"/>
                                            </p:txEl>
                                          </p:spTgt>
                                        </p:tgtEl>
                                        <p:attrNameLst>
                                          <p:attrName>style.visibility</p:attrName>
                                        </p:attrNameLst>
                                      </p:cBhvr>
                                      <p:to>
                                        <p:strVal val="visible"/>
                                      </p:to>
                                    </p:set>
                                    <p:animEffect transition="in" filter="box(out)">
                                      <p:cBhvr>
                                        <p:cTn id="12" dur="500"/>
                                        <p:tgtEl>
                                          <p:spTgt spid="407560">
                                            <p:txEl>
                                              <p:pRg st="2" end="2"/>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07560">
                                            <p:txEl>
                                              <p:pRg st="3" end="3"/>
                                            </p:txEl>
                                          </p:spTgt>
                                        </p:tgtEl>
                                        <p:attrNameLst>
                                          <p:attrName>style.visibility</p:attrName>
                                        </p:attrNameLst>
                                      </p:cBhvr>
                                      <p:to>
                                        <p:strVal val="visible"/>
                                      </p:to>
                                    </p:set>
                                    <p:animEffect transition="in" filter="box(out)">
                                      <p:cBhvr>
                                        <p:cTn id="15" dur="500"/>
                                        <p:tgtEl>
                                          <p:spTgt spid="407560">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407560">
                                            <p:txEl>
                                              <p:pRg st="4" end="4"/>
                                            </p:txEl>
                                          </p:spTgt>
                                        </p:tgtEl>
                                        <p:attrNameLst>
                                          <p:attrName>style.visibility</p:attrName>
                                        </p:attrNameLst>
                                      </p:cBhvr>
                                      <p:to>
                                        <p:strVal val="visible"/>
                                      </p:to>
                                    </p:set>
                                    <p:animEffect transition="in" filter="box(out)">
                                      <p:cBhvr>
                                        <p:cTn id="20" dur="500"/>
                                        <p:tgtEl>
                                          <p:spTgt spid="407560">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407560">
                                            <p:txEl>
                                              <p:pRg st="5" end="5"/>
                                            </p:txEl>
                                          </p:spTgt>
                                        </p:tgtEl>
                                        <p:attrNameLst>
                                          <p:attrName>style.visibility</p:attrName>
                                        </p:attrNameLst>
                                      </p:cBhvr>
                                      <p:to>
                                        <p:strVal val="visible"/>
                                      </p:to>
                                    </p:set>
                                    <p:animEffect transition="in" filter="box(out)">
                                      <p:cBhvr>
                                        <p:cTn id="25" dur="500"/>
                                        <p:tgtEl>
                                          <p:spTgt spid="407560">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407560">
                                            <p:txEl>
                                              <p:pRg st="6" end="6"/>
                                            </p:txEl>
                                          </p:spTgt>
                                        </p:tgtEl>
                                        <p:attrNameLst>
                                          <p:attrName>style.visibility</p:attrName>
                                        </p:attrNameLst>
                                      </p:cBhvr>
                                      <p:to>
                                        <p:strVal val="visible"/>
                                      </p:to>
                                    </p:set>
                                    <p:animEffect transition="in" filter="box(out)">
                                      <p:cBhvr>
                                        <p:cTn id="30" dur="500"/>
                                        <p:tgtEl>
                                          <p:spTgt spid="40756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6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F684F3E-A614-4861-8334-32C7BE966003}" type="slidenum">
              <a:rPr lang="en-US" altLang="en-US" sz="1400" smtClean="0"/>
              <a:pPr/>
              <a:t>13</a:t>
            </a:fld>
            <a:endParaRPr lang="en-US" altLang="en-US" sz="1400" dirty="0" smtClean="0"/>
          </a:p>
        </p:txBody>
      </p:sp>
      <p:sp>
        <p:nvSpPr>
          <p:cNvPr id="408580" name="Rectangle 4"/>
          <p:cNvSpPr>
            <a:spLocks noChangeArrowheads="1"/>
          </p:cNvSpPr>
          <p:nvPr/>
        </p:nvSpPr>
        <p:spPr bwMode="auto">
          <a:xfrm>
            <a:off x="609600" y="2286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Recognition used in Judging</a:t>
            </a:r>
            <a:endParaRPr lang="en-US" sz="1800" b="1" dirty="0">
              <a:solidFill>
                <a:schemeClr val="accent6">
                  <a:lumMod val="75000"/>
                </a:schemeClr>
              </a:solidFill>
              <a:effectLst>
                <a:outerShdw blurRad="38100" dist="38100" dir="2700000" algn="tl">
                  <a:srgbClr val="000000"/>
                </a:outerShdw>
              </a:effectLst>
              <a:latin typeface="+mn-lt"/>
            </a:endParaRPr>
          </a:p>
        </p:txBody>
      </p:sp>
      <p:sp>
        <p:nvSpPr>
          <p:cNvPr id="408583" name="Rectangle 7"/>
          <p:cNvSpPr>
            <a:spLocks noChangeArrowheads="1"/>
          </p:cNvSpPr>
          <p:nvPr/>
        </p:nvSpPr>
        <p:spPr bwMode="auto">
          <a:xfrm>
            <a:off x="762000" y="1524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pPr>
            <a:r>
              <a:rPr lang="en-US" altLang="en-US" b="1" dirty="0">
                <a:solidFill>
                  <a:schemeClr val="hlink"/>
                </a:solidFill>
                <a:effectLst/>
                <a:latin typeface="+mj-lt"/>
              </a:rPr>
              <a:t>Participation</a:t>
            </a:r>
          </a:p>
          <a:p>
            <a:pPr algn="l">
              <a:spcBef>
                <a:spcPct val="20000"/>
              </a:spcBef>
              <a:buClr>
                <a:schemeClr val="hlink"/>
              </a:buClr>
              <a:buFont typeface="Wingdings" panose="05000000000000000000" pitchFamily="2" charset="2"/>
              <a:buChar char="§"/>
            </a:pPr>
            <a:r>
              <a:rPr lang="en-US" altLang="en-US" sz="2000" dirty="0">
                <a:effectLst/>
                <a:latin typeface="+mj-lt"/>
              </a:rPr>
              <a:t>Emphasizes the importance of being involved in an educational experience.</a:t>
            </a:r>
          </a:p>
          <a:p>
            <a:pPr algn="l">
              <a:spcBef>
                <a:spcPct val="20000"/>
              </a:spcBef>
              <a:buClr>
                <a:schemeClr val="hlink"/>
              </a:buClr>
              <a:buFont typeface="Wingdings" panose="05000000000000000000" pitchFamily="2" charset="2"/>
              <a:buChar char="§"/>
            </a:pPr>
            <a:r>
              <a:rPr lang="en-US" altLang="en-US" sz="2000" dirty="0">
                <a:effectLst/>
                <a:latin typeface="+mj-lt"/>
              </a:rPr>
              <a:t>Taking part is significant for some people.</a:t>
            </a:r>
          </a:p>
          <a:p>
            <a:pPr algn="l">
              <a:spcBef>
                <a:spcPct val="20000"/>
              </a:spcBef>
            </a:pPr>
            <a:r>
              <a:rPr lang="en-US" altLang="en-US" b="1" dirty="0">
                <a:solidFill>
                  <a:schemeClr val="hlink"/>
                </a:solidFill>
                <a:effectLst/>
                <a:latin typeface="+mj-lt"/>
              </a:rPr>
              <a:t>Progress Toward Self-Set Goals</a:t>
            </a:r>
          </a:p>
          <a:p>
            <a:pPr algn="l">
              <a:spcBef>
                <a:spcPct val="20000"/>
              </a:spcBef>
              <a:buClr>
                <a:schemeClr val="hlink"/>
              </a:buClr>
              <a:buFont typeface="Wingdings" panose="05000000000000000000" pitchFamily="2" charset="2"/>
              <a:buChar char="§"/>
            </a:pPr>
            <a:r>
              <a:rPr lang="en-US" altLang="en-US" sz="2000" dirty="0">
                <a:effectLst/>
                <a:latin typeface="+mj-lt"/>
              </a:rPr>
              <a:t>Setting realistic goals and then planning how to achieve the goals.</a:t>
            </a:r>
          </a:p>
          <a:p>
            <a:pPr algn="l">
              <a:spcBef>
                <a:spcPct val="20000"/>
              </a:spcBef>
              <a:buClr>
                <a:schemeClr val="hlink"/>
              </a:buClr>
              <a:buFont typeface="Wingdings" panose="05000000000000000000" pitchFamily="2" charset="2"/>
              <a:buChar char="§"/>
            </a:pPr>
            <a:r>
              <a:rPr lang="en-US" altLang="en-US" sz="2000" dirty="0">
                <a:effectLst/>
                <a:latin typeface="+mj-lt"/>
              </a:rPr>
              <a:t>Key to success - An adult working cooperatively with the young person to evaluate progress toward goals.</a:t>
            </a:r>
          </a:p>
          <a:p>
            <a:pPr lvl="1" algn="l">
              <a:spcBef>
                <a:spcPct val="20000"/>
              </a:spcBef>
              <a:buFontTx/>
              <a:buChar char="–"/>
            </a:pPr>
            <a:endParaRPr lang="en-US" altLang="en-US" sz="1800" dirty="0">
              <a:effectLst/>
              <a:latin typeface="Comic Sans MS" pitchFamily="66" charset="0"/>
            </a:endParaRPr>
          </a:p>
        </p:txBody>
      </p:sp>
    </p:spTree>
    <p:extLst>
      <p:ext uri="{BB962C8B-B14F-4D97-AF65-F5344CB8AC3E}">
        <p14:creationId xmlns:p14="http://schemas.microsoft.com/office/powerpoint/2010/main" val="4501078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8583">
                                            <p:txEl>
                                              <p:pRg st="0" end="0"/>
                                            </p:txEl>
                                          </p:spTgt>
                                        </p:tgtEl>
                                        <p:attrNameLst>
                                          <p:attrName>style.visibility</p:attrName>
                                        </p:attrNameLst>
                                      </p:cBhvr>
                                      <p:to>
                                        <p:strVal val="visible"/>
                                      </p:to>
                                    </p:set>
                                    <p:animEffect transition="in" filter="box(out)">
                                      <p:cBhvr>
                                        <p:cTn id="7" dur="500"/>
                                        <p:tgtEl>
                                          <p:spTgt spid="4085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8583">
                                            <p:txEl>
                                              <p:pRg st="1" end="1"/>
                                            </p:txEl>
                                          </p:spTgt>
                                        </p:tgtEl>
                                        <p:attrNameLst>
                                          <p:attrName>style.visibility</p:attrName>
                                        </p:attrNameLst>
                                      </p:cBhvr>
                                      <p:to>
                                        <p:strVal val="visible"/>
                                      </p:to>
                                    </p:set>
                                    <p:animEffect transition="in" filter="box(out)">
                                      <p:cBhvr>
                                        <p:cTn id="12" dur="500"/>
                                        <p:tgtEl>
                                          <p:spTgt spid="4085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8583">
                                            <p:txEl>
                                              <p:pRg st="2" end="2"/>
                                            </p:txEl>
                                          </p:spTgt>
                                        </p:tgtEl>
                                        <p:attrNameLst>
                                          <p:attrName>style.visibility</p:attrName>
                                        </p:attrNameLst>
                                      </p:cBhvr>
                                      <p:to>
                                        <p:strVal val="visible"/>
                                      </p:to>
                                    </p:set>
                                    <p:animEffect transition="in" filter="box(out)">
                                      <p:cBhvr>
                                        <p:cTn id="17" dur="500"/>
                                        <p:tgtEl>
                                          <p:spTgt spid="4085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8583">
                                            <p:txEl>
                                              <p:pRg st="3" end="3"/>
                                            </p:txEl>
                                          </p:spTgt>
                                        </p:tgtEl>
                                        <p:attrNameLst>
                                          <p:attrName>style.visibility</p:attrName>
                                        </p:attrNameLst>
                                      </p:cBhvr>
                                      <p:to>
                                        <p:strVal val="visible"/>
                                      </p:to>
                                    </p:set>
                                    <p:animEffect transition="in" filter="box(out)">
                                      <p:cBhvr>
                                        <p:cTn id="22" dur="500"/>
                                        <p:tgtEl>
                                          <p:spTgt spid="4085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08583">
                                            <p:txEl>
                                              <p:pRg st="4" end="4"/>
                                            </p:txEl>
                                          </p:spTgt>
                                        </p:tgtEl>
                                        <p:attrNameLst>
                                          <p:attrName>style.visibility</p:attrName>
                                        </p:attrNameLst>
                                      </p:cBhvr>
                                      <p:to>
                                        <p:strVal val="visible"/>
                                      </p:to>
                                    </p:set>
                                    <p:animEffect transition="in" filter="box(out)">
                                      <p:cBhvr>
                                        <p:cTn id="27" dur="500"/>
                                        <p:tgtEl>
                                          <p:spTgt spid="4085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08583">
                                            <p:txEl>
                                              <p:pRg st="5" end="5"/>
                                            </p:txEl>
                                          </p:spTgt>
                                        </p:tgtEl>
                                        <p:attrNameLst>
                                          <p:attrName>style.visibility</p:attrName>
                                        </p:attrNameLst>
                                      </p:cBhvr>
                                      <p:to>
                                        <p:strVal val="visible"/>
                                      </p:to>
                                    </p:set>
                                    <p:animEffect transition="in" filter="box(out)">
                                      <p:cBhvr>
                                        <p:cTn id="32" dur="500"/>
                                        <p:tgtEl>
                                          <p:spTgt spid="4085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Slide Number Placeholder 6"/>
          <p:cNvSpPr>
            <a:spLocks noGrp="1"/>
          </p:cNvSpPr>
          <p:nvPr>
            <p:ph type="sldNum" sz="quarter" idx="12"/>
          </p:nvPr>
        </p:nvSpPr>
        <p:spPr>
          <a:xfrm>
            <a:off x="1447800"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5E7059F-06B6-49B4-B4DC-CB2929A156D0}" type="slidenum">
              <a:rPr lang="en-US" altLang="en-US" sz="1400" smtClean="0"/>
              <a:pPr/>
              <a:t>2</a:t>
            </a:fld>
            <a:endParaRPr lang="en-US" altLang="en-US" sz="1400" dirty="0" smtClean="0"/>
          </a:p>
        </p:txBody>
      </p:sp>
      <p:sp>
        <p:nvSpPr>
          <p:cNvPr id="448514" name="Rectangle 1026"/>
          <p:cNvSpPr>
            <a:spLocks noGrp="1" noChangeArrowheads="1"/>
          </p:cNvSpPr>
          <p:nvPr>
            <p:ph type="body" sz="half" idx="2"/>
          </p:nvPr>
        </p:nvSpPr>
        <p:spPr>
          <a:xfrm>
            <a:off x="1143000" y="1600200"/>
            <a:ext cx="7543800" cy="4800600"/>
          </a:xfrm>
        </p:spPr>
        <p:txBody>
          <a:bodyPr>
            <a:normAutofit/>
          </a:bodyPr>
          <a:lstStyle/>
          <a:p>
            <a:pPr>
              <a:lnSpc>
                <a:spcPct val="90000"/>
              </a:lnSpc>
              <a:buClr>
                <a:schemeClr val="hlink"/>
              </a:buClr>
              <a:buFont typeface="Wingdings" panose="05000000000000000000" pitchFamily="2" charset="2"/>
              <a:buChar char="§"/>
              <a:defRPr/>
            </a:pPr>
            <a:r>
              <a:rPr lang="en-US" b="1" dirty="0" smtClean="0">
                <a:solidFill>
                  <a:schemeClr val="hlink"/>
                </a:solidFill>
              </a:rPr>
              <a:t>Participation</a:t>
            </a:r>
            <a:r>
              <a:rPr lang="en-US" dirty="0" smtClean="0">
                <a:effectLst>
                  <a:outerShdw blurRad="38100" dist="38100" dir="2700000" algn="tl">
                    <a:srgbClr val="000000"/>
                  </a:outerShdw>
                </a:effectLst>
              </a:rPr>
              <a:t> </a:t>
            </a:r>
            <a:r>
              <a:rPr lang="en-US" dirty="0" smtClean="0"/>
              <a:t>– </a:t>
            </a:r>
            <a:r>
              <a:rPr lang="en-US" dirty="0" smtClean="0">
                <a:solidFill>
                  <a:srgbClr val="FFFFFF"/>
                </a:solidFill>
              </a:rPr>
              <a:t>Participation ribbons or certificates are given to all participants.</a:t>
            </a:r>
          </a:p>
          <a:p>
            <a:pPr>
              <a:lnSpc>
                <a:spcPct val="90000"/>
              </a:lnSpc>
              <a:buClr>
                <a:schemeClr val="hlink"/>
              </a:buClr>
              <a:buFont typeface="Wingdings" panose="05000000000000000000" pitchFamily="2" charset="2"/>
              <a:buChar char="§"/>
              <a:defRPr/>
            </a:pPr>
            <a:r>
              <a:rPr lang="en-US" b="1" dirty="0" smtClean="0">
                <a:solidFill>
                  <a:schemeClr val="hlink"/>
                </a:solidFill>
              </a:rPr>
              <a:t>Achieving Standards of Excellence</a:t>
            </a:r>
            <a:r>
              <a:rPr lang="en-US" dirty="0" smtClean="0"/>
              <a:t> – </a:t>
            </a:r>
            <a:r>
              <a:rPr lang="en-US" dirty="0" smtClean="0">
                <a:solidFill>
                  <a:schemeClr val="tx1"/>
                </a:solidFill>
              </a:rPr>
              <a:t>Danish System of Blue, Red, White Awards presented based on an established standard.  No one person is singled out as “first” or “best”.</a:t>
            </a:r>
          </a:p>
          <a:p>
            <a:pPr>
              <a:lnSpc>
                <a:spcPct val="90000"/>
              </a:lnSpc>
              <a:buClr>
                <a:schemeClr val="hlink"/>
              </a:buClr>
              <a:buFont typeface="Wingdings" panose="05000000000000000000" pitchFamily="2" charset="2"/>
              <a:buChar char="§"/>
              <a:defRPr/>
            </a:pPr>
            <a:r>
              <a:rPr lang="en-US" b="1" dirty="0" smtClean="0">
                <a:solidFill>
                  <a:schemeClr val="hlink"/>
                </a:solidFill>
              </a:rPr>
              <a:t>Peer Competition</a:t>
            </a:r>
            <a:r>
              <a:rPr lang="en-US" dirty="0" smtClean="0"/>
              <a:t> - </a:t>
            </a:r>
            <a:r>
              <a:rPr lang="en-US" dirty="0" smtClean="0">
                <a:solidFill>
                  <a:schemeClr val="tx1"/>
                </a:solidFill>
              </a:rPr>
              <a:t>1st, 2nd and 3rd place are awarded based on projects being judged against one another.  There can only be one winner</a:t>
            </a:r>
            <a:r>
              <a:rPr lang="en-US" dirty="0" smtClean="0">
                <a:solidFill>
                  <a:schemeClr val="tx1"/>
                </a:solidFill>
                <a:latin typeface="Comic Sans MS" pitchFamily="66" charset="0"/>
              </a:rPr>
              <a:t>!</a:t>
            </a:r>
          </a:p>
        </p:txBody>
      </p:sp>
      <p:sp>
        <p:nvSpPr>
          <p:cNvPr id="448516" name="Rectangle 1028"/>
          <p:cNvSpPr>
            <a:spLocks noChangeArrowheads="1"/>
          </p:cNvSpPr>
          <p:nvPr/>
        </p:nvSpPr>
        <p:spPr bwMode="auto">
          <a:xfrm>
            <a:off x="990600" y="228600"/>
            <a:ext cx="7162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Recognition used in Judging</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41065785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8514">
                                            <p:txEl>
                                              <p:pRg st="0" end="0"/>
                                            </p:txEl>
                                          </p:spTgt>
                                        </p:tgtEl>
                                        <p:attrNameLst>
                                          <p:attrName>style.visibility</p:attrName>
                                        </p:attrNameLst>
                                      </p:cBhvr>
                                      <p:to>
                                        <p:strVal val="visible"/>
                                      </p:to>
                                    </p:set>
                                    <p:animEffect transition="in" filter="box(out)">
                                      <p:cBhvr>
                                        <p:cTn id="7" dur="500"/>
                                        <p:tgtEl>
                                          <p:spTgt spid="448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8514">
                                            <p:txEl>
                                              <p:pRg st="1" end="1"/>
                                            </p:txEl>
                                          </p:spTgt>
                                        </p:tgtEl>
                                        <p:attrNameLst>
                                          <p:attrName>style.visibility</p:attrName>
                                        </p:attrNameLst>
                                      </p:cBhvr>
                                      <p:to>
                                        <p:strVal val="visible"/>
                                      </p:to>
                                    </p:set>
                                    <p:animEffect transition="in" filter="box(out)">
                                      <p:cBhvr>
                                        <p:cTn id="12" dur="500"/>
                                        <p:tgtEl>
                                          <p:spTgt spid="448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48514">
                                            <p:txEl>
                                              <p:pRg st="2" end="2"/>
                                            </p:txEl>
                                          </p:spTgt>
                                        </p:tgtEl>
                                        <p:attrNameLst>
                                          <p:attrName>style.visibility</p:attrName>
                                        </p:attrNameLst>
                                      </p:cBhvr>
                                      <p:to>
                                        <p:strVal val="visible"/>
                                      </p:to>
                                    </p:set>
                                    <p:animEffect transition="in" filter="box(out)">
                                      <p:cBhvr>
                                        <p:cTn id="17" dur="500"/>
                                        <p:tgtEl>
                                          <p:spTgt spid="448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2E425A3D-6A28-456E-AF77-DFB8A5E6E259}" type="slidenum">
              <a:rPr lang="en-US" altLang="en-US" sz="1400" smtClean="0"/>
              <a:pPr/>
              <a:t>3</a:t>
            </a:fld>
            <a:endParaRPr lang="en-US" altLang="en-US" sz="1400" dirty="0" smtClean="0"/>
          </a:p>
        </p:txBody>
      </p:sp>
      <p:sp>
        <p:nvSpPr>
          <p:cNvPr id="393220" name="Rectangle 2052"/>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Forms of 4-H Recognition</a:t>
            </a:r>
            <a:endParaRPr lang="en-US" sz="1800" b="1" dirty="0">
              <a:solidFill>
                <a:schemeClr val="accent6">
                  <a:lumMod val="75000"/>
                </a:schemeClr>
              </a:solidFill>
              <a:effectLst>
                <a:outerShdw blurRad="38100" dist="38100" dir="2700000" algn="tl">
                  <a:srgbClr val="000000"/>
                </a:outerShdw>
              </a:effectLst>
              <a:latin typeface="+mn-lt"/>
            </a:endParaRPr>
          </a:p>
        </p:txBody>
      </p:sp>
      <p:grpSp>
        <p:nvGrpSpPr>
          <p:cNvPr id="11269" name="Group 2055"/>
          <p:cNvGrpSpPr>
            <a:grpSpLocks/>
          </p:cNvGrpSpPr>
          <p:nvPr/>
        </p:nvGrpSpPr>
        <p:grpSpPr bwMode="auto">
          <a:xfrm>
            <a:off x="533400" y="1676400"/>
            <a:ext cx="1371600" cy="2971800"/>
            <a:chOff x="480" y="864"/>
            <a:chExt cx="1543" cy="2976"/>
          </a:xfrm>
        </p:grpSpPr>
        <p:graphicFrame>
          <p:nvGraphicFramePr>
            <p:cNvPr id="11266" name="Object 2048"/>
            <p:cNvGraphicFramePr>
              <a:graphicFrameLocks noChangeAspect="1"/>
            </p:cNvGraphicFramePr>
            <p:nvPr/>
          </p:nvGraphicFramePr>
          <p:xfrm>
            <a:off x="480" y="1008"/>
            <a:ext cx="1543" cy="2832"/>
          </p:xfrm>
          <a:graphic>
            <a:graphicData uri="http://schemas.openxmlformats.org/presentationml/2006/ole">
              <mc:AlternateContent xmlns:mc="http://schemas.openxmlformats.org/markup-compatibility/2006">
                <mc:Choice xmlns:v="urn:schemas-microsoft-com:vml" Requires="v">
                  <p:oleObj spid="_x0000_s11924" name="Clip" r:id="rId4" imgW="1800000" imgH="3302640" progId="MS_ClipArt_Gallery.5">
                    <p:embed/>
                  </p:oleObj>
                </mc:Choice>
                <mc:Fallback>
                  <p:oleObj name="Clip" r:id="rId4" imgW="1800000" imgH="330264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008"/>
                          <a:ext cx="1543" cy="2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71" name="Picture 2057" descr="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 y="864"/>
              <a:ext cx="40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3226" name="Rectangle 2058"/>
          <p:cNvSpPr>
            <a:spLocks noChangeArrowheads="1"/>
          </p:cNvSpPr>
          <p:nvPr/>
        </p:nvSpPr>
        <p:spPr bwMode="auto">
          <a:xfrm>
            <a:off x="2514600" y="1600200"/>
            <a:ext cx="6629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Participation</a:t>
            </a:r>
          </a:p>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Progress Toward Personal Goals</a:t>
            </a:r>
            <a:r>
              <a:rPr lang="en-US" altLang="en-US" dirty="0">
                <a:solidFill>
                  <a:schemeClr val="accent2"/>
                </a:solidFill>
                <a:effectLst/>
                <a:latin typeface="+mj-lt"/>
              </a:rPr>
              <a:t> </a:t>
            </a:r>
            <a:r>
              <a:rPr lang="en-US" altLang="en-US" dirty="0">
                <a:effectLst/>
                <a:latin typeface="+mj-lt"/>
              </a:rPr>
              <a:t>- Setting and achieving personal goals</a:t>
            </a:r>
          </a:p>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Standards of Excellence</a:t>
            </a:r>
            <a:r>
              <a:rPr lang="en-US" altLang="en-US" dirty="0">
                <a:effectLst/>
                <a:latin typeface="+mj-lt"/>
              </a:rPr>
              <a:t> – Danish System of Blue, Red and White Awards</a:t>
            </a:r>
          </a:p>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Peer Competition</a:t>
            </a:r>
            <a:r>
              <a:rPr lang="en-US" altLang="en-US" dirty="0">
                <a:effectLst/>
                <a:latin typeface="+mj-lt"/>
              </a:rPr>
              <a:t> – Placing items First, Second and Third</a:t>
            </a:r>
          </a:p>
          <a:p>
            <a:pPr algn="l">
              <a:spcBef>
                <a:spcPct val="20000"/>
              </a:spcBef>
              <a:buClr>
                <a:schemeClr val="hlink"/>
              </a:buClr>
              <a:buFont typeface="Wingdings" panose="05000000000000000000" pitchFamily="2" charset="2"/>
              <a:buChar char="§"/>
            </a:pPr>
            <a:r>
              <a:rPr lang="en-US" altLang="en-US" dirty="0">
                <a:solidFill>
                  <a:schemeClr val="hlink"/>
                </a:solidFill>
                <a:effectLst/>
                <a:latin typeface="+mj-lt"/>
              </a:rPr>
              <a:t>Cooperation</a:t>
            </a:r>
            <a:r>
              <a:rPr lang="en-US" altLang="en-US" dirty="0">
                <a:effectLst/>
                <a:latin typeface="+mj-lt"/>
              </a:rPr>
              <a:t> - involves all parties in the decision making process</a:t>
            </a:r>
          </a:p>
        </p:txBody>
      </p:sp>
    </p:spTree>
    <p:extLst>
      <p:ext uri="{BB962C8B-B14F-4D97-AF65-F5344CB8AC3E}">
        <p14:creationId xmlns:p14="http://schemas.microsoft.com/office/powerpoint/2010/main" val="35565108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3226">
                                            <p:txEl>
                                              <p:pRg st="0" end="0"/>
                                            </p:txEl>
                                          </p:spTgt>
                                        </p:tgtEl>
                                        <p:attrNameLst>
                                          <p:attrName>style.visibility</p:attrName>
                                        </p:attrNameLst>
                                      </p:cBhvr>
                                      <p:to>
                                        <p:strVal val="visible"/>
                                      </p:to>
                                    </p:set>
                                    <p:animEffect transition="in" filter="box(out)">
                                      <p:cBhvr>
                                        <p:cTn id="7" dur="500"/>
                                        <p:tgtEl>
                                          <p:spTgt spid="3932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3226">
                                            <p:txEl>
                                              <p:pRg st="1" end="1"/>
                                            </p:txEl>
                                          </p:spTgt>
                                        </p:tgtEl>
                                        <p:attrNameLst>
                                          <p:attrName>style.visibility</p:attrName>
                                        </p:attrNameLst>
                                      </p:cBhvr>
                                      <p:to>
                                        <p:strVal val="visible"/>
                                      </p:to>
                                    </p:set>
                                    <p:animEffect transition="in" filter="box(out)">
                                      <p:cBhvr>
                                        <p:cTn id="12" dur="500"/>
                                        <p:tgtEl>
                                          <p:spTgt spid="3932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3226">
                                            <p:txEl>
                                              <p:pRg st="2" end="2"/>
                                            </p:txEl>
                                          </p:spTgt>
                                        </p:tgtEl>
                                        <p:attrNameLst>
                                          <p:attrName>style.visibility</p:attrName>
                                        </p:attrNameLst>
                                      </p:cBhvr>
                                      <p:to>
                                        <p:strVal val="visible"/>
                                      </p:to>
                                    </p:set>
                                    <p:animEffect transition="in" filter="box(out)">
                                      <p:cBhvr>
                                        <p:cTn id="17" dur="500"/>
                                        <p:tgtEl>
                                          <p:spTgt spid="3932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3226">
                                            <p:txEl>
                                              <p:pRg st="3" end="3"/>
                                            </p:txEl>
                                          </p:spTgt>
                                        </p:tgtEl>
                                        <p:attrNameLst>
                                          <p:attrName>style.visibility</p:attrName>
                                        </p:attrNameLst>
                                      </p:cBhvr>
                                      <p:to>
                                        <p:strVal val="visible"/>
                                      </p:to>
                                    </p:set>
                                    <p:animEffect transition="in" filter="box(out)">
                                      <p:cBhvr>
                                        <p:cTn id="22" dur="500"/>
                                        <p:tgtEl>
                                          <p:spTgt spid="3932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3226">
                                            <p:txEl>
                                              <p:pRg st="4" end="4"/>
                                            </p:txEl>
                                          </p:spTgt>
                                        </p:tgtEl>
                                        <p:attrNameLst>
                                          <p:attrName>style.visibility</p:attrName>
                                        </p:attrNameLst>
                                      </p:cBhvr>
                                      <p:to>
                                        <p:strVal val="visible"/>
                                      </p:to>
                                    </p:set>
                                    <p:animEffect transition="in" filter="box(out)">
                                      <p:cBhvr>
                                        <p:cTn id="27" dur="500"/>
                                        <p:tgtEl>
                                          <p:spTgt spid="393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E415FA7D-CBAD-4CBB-8327-3415A03945C9}" type="slidenum">
              <a:rPr lang="en-US" altLang="en-US" sz="1400" smtClean="0"/>
              <a:pPr/>
              <a:t>4</a:t>
            </a:fld>
            <a:endParaRPr lang="en-US" altLang="en-US" sz="1400" dirty="0" smtClean="0"/>
          </a:p>
        </p:txBody>
      </p:sp>
      <p:sp>
        <p:nvSpPr>
          <p:cNvPr id="395266" name="Rectangle 2"/>
          <p:cNvSpPr>
            <a:spLocks noGrp="1" noChangeArrowheads="1"/>
          </p:cNvSpPr>
          <p:nvPr>
            <p:ph type="body" sz="half" idx="4294967295"/>
          </p:nvPr>
        </p:nvSpPr>
        <p:spPr>
          <a:xfrm>
            <a:off x="762000" y="1524000"/>
            <a:ext cx="7848600" cy="5029200"/>
          </a:xfrm>
          <a:prstGeom prst="rect">
            <a:avLst/>
          </a:prstGeom>
        </p:spPr>
        <p:txBody>
          <a:bodyPr>
            <a:normAutofit/>
          </a:bodyPr>
          <a:lstStyle/>
          <a:p>
            <a:pPr>
              <a:buFontTx/>
              <a:buNone/>
            </a:pPr>
            <a:r>
              <a:rPr lang="en-US" altLang="en-US" sz="2800" b="1" dirty="0" smtClean="0">
                <a:solidFill>
                  <a:schemeClr val="hlink"/>
                </a:solidFill>
              </a:rPr>
              <a:t>Participation</a:t>
            </a:r>
          </a:p>
          <a:p>
            <a:pPr>
              <a:buClr>
                <a:schemeClr val="hlink"/>
              </a:buClr>
              <a:buFont typeface="Wingdings" panose="05000000000000000000" pitchFamily="2" charset="2"/>
              <a:buChar char="§"/>
            </a:pPr>
            <a:r>
              <a:rPr lang="en-US" altLang="en-US" sz="2000" dirty="0" smtClean="0">
                <a:solidFill>
                  <a:schemeClr val="tx1"/>
                </a:solidFill>
              </a:rPr>
              <a:t>Emphasizes the importance of being involved in an educational experience.</a:t>
            </a:r>
          </a:p>
          <a:p>
            <a:pPr>
              <a:buClr>
                <a:schemeClr val="hlink"/>
              </a:buClr>
              <a:buFont typeface="Wingdings" panose="05000000000000000000" pitchFamily="2" charset="2"/>
              <a:buChar char="§"/>
            </a:pPr>
            <a:r>
              <a:rPr lang="en-US" altLang="en-US" sz="2000" dirty="0" smtClean="0">
                <a:solidFill>
                  <a:schemeClr val="tx1"/>
                </a:solidFill>
              </a:rPr>
              <a:t>Taking part is significant for some people.</a:t>
            </a:r>
          </a:p>
          <a:p>
            <a:pPr>
              <a:buFontTx/>
              <a:buNone/>
            </a:pPr>
            <a:r>
              <a:rPr lang="en-US" altLang="en-US" sz="2800" b="1" dirty="0" smtClean="0">
                <a:solidFill>
                  <a:schemeClr val="hlink"/>
                </a:solidFill>
              </a:rPr>
              <a:t>Progress Toward Self-Set Goals</a:t>
            </a:r>
          </a:p>
          <a:p>
            <a:pPr>
              <a:buClr>
                <a:schemeClr val="hlink"/>
              </a:buClr>
              <a:buFont typeface="Wingdings" panose="05000000000000000000" pitchFamily="2" charset="2"/>
              <a:buChar char="§"/>
            </a:pPr>
            <a:r>
              <a:rPr lang="en-US" altLang="en-US" sz="2000" dirty="0" smtClean="0">
                <a:solidFill>
                  <a:schemeClr val="tx1"/>
                </a:solidFill>
              </a:rPr>
              <a:t>Setting realistic goals and then planning how to achieve the goals.</a:t>
            </a:r>
          </a:p>
          <a:p>
            <a:pPr>
              <a:buClr>
                <a:schemeClr val="hlink"/>
              </a:buClr>
              <a:buFont typeface="Wingdings" panose="05000000000000000000" pitchFamily="2" charset="2"/>
              <a:buChar char="§"/>
            </a:pPr>
            <a:r>
              <a:rPr lang="en-US" altLang="en-US" sz="2000" dirty="0" smtClean="0">
                <a:solidFill>
                  <a:schemeClr val="tx1"/>
                </a:solidFill>
              </a:rPr>
              <a:t>Key to success - An adult working cooperatively with the young person to evaluate progress toward goals.</a:t>
            </a:r>
          </a:p>
          <a:p>
            <a:pPr lvl="1"/>
            <a:endParaRPr lang="en-US" altLang="en-US" sz="1400" dirty="0" smtClean="0">
              <a:solidFill>
                <a:schemeClr val="tx1"/>
              </a:solidFill>
              <a:latin typeface="Comic Sans MS" pitchFamily="66" charset="0"/>
            </a:endParaRPr>
          </a:p>
        </p:txBody>
      </p:sp>
      <p:sp>
        <p:nvSpPr>
          <p:cNvPr id="395268" name="Rectangle 4"/>
          <p:cNvSpPr>
            <a:spLocks noChangeArrowheads="1"/>
          </p:cNvSpPr>
          <p:nvPr/>
        </p:nvSpPr>
        <p:spPr bwMode="auto">
          <a:xfrm>
            <a:off x="609600" y="381000"/>
            <a:ext cx="78486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Forms of Recognition</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210865898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5266">
                                            <p:txEl>
                                              <p:pRg st="0" end="0"/>
                                            </p:txEl>
                                          </p:spTgt>
                                        </p:tgtEl>
                                        <p:attrNameLst>
                                          <p:attrName>style.visibility</p:attrName>
                                        </p:attrNameLst>
                                      </p:cBhvr>
                                      <p:to>
                                        <p:strVal val="visible"/>
                                      </p:to>
                                    </p:set>
                                    <p:animEffect transition="in" filter="box(out)">
                                      <p:cBhvr>
                                        <p:cTn id="7" dur="500"/>
                                        <p:tgtEl>
                                          <p:spTgt spid="395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5266">
                                            <p:txEl>
                                              <p:pRg st="1" end="1"/>
                                            </p:txEl>
                                          </p:spTgt>
                                        </p:tgtEl>
                                        <p:attrNameLst>
                                          <p:attrName>style.visibility</p:attrName>
                                        </p:attrNameLst>
                                      </p:cBhvr>
                                      <p:to>
                                        <p:strVal val="visible"/>
                                      </p:to>
                                    </p:set>
                                    <p:animEffect transition="in" filter="box(out)">
                                      <p:cBhvr>
                                        <p:cTn id="12" dur="500"/>
                                        <p:tgtEl>
                                          <p:spTgt spid="395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5266">
                                            <p:txEl>
                                              <p:pRg st="2" end="2"/>
                                            </p:txEl>
                                          </p:spTgt>
                                        </p:tgtEl>
                                        <p:attrNameLst>
                                          <p:attrName>style.visibility</p:attrName>
                                        </p:attrNameLst>
                                      </p:cBhvr>
                                      <p:to>
                                        <p:strVal val="visible"/>
                                      </p:to>
                                    </p:set>
                                    <p:animEffect transition="in" filter="box(out)">
                                      <p:cBhvr>
                                        <p:cTn id="17" dur="500"/>
                                        <p:tgtEl>
                                          <p:spTgt spid="39526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5266">
                                            <p:txEl>
                                              <p:pRg st="3" end="3"/>
                                            </p:txEl>
                                          </p:spTgt>
                                        </p:tgtEl>
                                        <p:attrNameLst>
                                          <p:attrName>style.visibility</p:attrName>
                                        </p:attrNameLst>
                                      </p:cBhvr>
                                      <p:to>
                                        <p:strVal val="visible"/>
                                      </p:to>
                                    </p:set>
                                    <p:animEffect transition="in" filter="box(out)">
                                      <p:cBhvr>
                                        <p:cTn id="22" dur="500"/>
                                        <p:tgtEl>
                                          <p:spTgt spid="39526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5266">
                                            <p:txEl>
                                              <p:pRg st="4" end="4"/>
                                            </p:txEl>
                                          </p:spTgt>
                                        </p:tgtEl>
                                        <p:attrNameLst>
                                          <p:attrName>style.visibility</p:attrName>
                                        </p:attrNameLst>
                                      </p:cBhvr>
                                      <p:to>
                                        <p:strVal val="visible"/>
                                      </p:to>
                                    </p:set>
                                    <p:animEffect transition="in" filter="box(out)">
                                      <p:cBhvr>
                                        <p:cTn id="27" dur="500"/>
                                        <p:tgtEl>
                                          <p:spTgt spid="39526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95266">
                                            <p:txEl>
                                              <p:pRg st="5" end="5"/>
                                            </p:txEl>
                                          </p:spTgt>
                                        </p:tgtEl>
                                        <p:attrNameLst>
                                          <p:attrName>style.visibility</p:attrName>
                                        </p:attrNameLst>
                                      </p:cBhvr>
                                      <p:to>
                                        <p:strVal val="visible"/>
                                      </p:to>
                                    </p:set>
                                    <p:animEffect transition="in" filter="box(out)">
                                      <p:cBhvr>
                                        <p:cTn id="32" dur="500"/>
                                        <p:tgtEl>
                                          <p:spTgt spid="395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19AB1773-817A-4DBE-8853-2C55DB38F7A0}" type="slidenum">
              <a:rPr lang="en-US" altLang="en-US" sz="1400" smtClean="0"/>
              <a:pPr/>
              <a:t>5</a:t>
            </a:fld>
            <a:endParaRPr lang="en-US" altLang="en-US" sz="1400" dirty="0" smtClean="0"/>
          </a:p>
        </p:txBody>
      </p:sp>
      <p:sp>
        <p:nvSpPr>
          <p:cNvPr id="397314" name="Rectangle 2"/>
          <p:cNvSpPr>
            <a:spLocks noGrp="1" noChangeArrowheads="1"/>
          </p:cNvSpPr>
          <p:nvPr>
            <p:ph type="body" sz="half" idx="2"/>
          </p:nvPr>
        </p:nvSpPr>
        <p:spPr>
          <a:xfrm>
            <a:off x="685800" y="1752600"/>
            <a:ext cx="7924800" cy="4114800"/>
          </a:xfrm>
        </p:spPr>
        <p:txBody>
          <a:bodyPr>
            <a:normAutofit/>
          </a:bodyPr>
          <a:lstStyle/>
          <a:p>
            <a:pPr>
              <a:lnSpc>
                <a:spcPct val="90000"/>
              </a:lnSpc>
              <a:buFontTx/>
              <a:buNone/>
            </a:pPr>
            <a:r>
              <a:rPr lang="en-US" altLang="en-US" sz="2800" b="1" dirty="0" smtClean="0">
                <a:solidFill>
                  <a:schemeClr val="hlink"/>
                </a:solidFill>
              </a:rPr>
              <a:t>Achieving Standards of Excellence</a:t>
            </a:r>
            <a:endParaRPr lang="en-US" altLang="en-US" sz="2800" dirty="0" smtClean="0">
              <a:solidFill>
                <a:schemeClr val="hlink"/>
              </a:solidFill>
            </a:endParaRPr>
          </a:p>
          <a:p>
            <a:pPr>
              <a:lnSpc>
                <a:spcPct val="90000"/>
              </a:lnSpc>
              <a:buClr>
                <a:schemeClr val="hlink"/>
              </a:buClr>
              <a:buFont typeface="Wingdings" panose="05000000000000000000" pitchFamily="2" charset="2"/>
              <a:buChar char="§"/>
            </a:pPr>
            <a:r>
              <a:rPr lang="en-US" altLang="en-US" sz="2000" dirty="0" smtClean="0">
                <a:solidFill>
                  <a:schemeClr val="tx1"/>
                </a:solidFill>
              </a:rPr>
              <a:t>Standards are established and used to evaluate project work.</a:t>
            </a:r>
          </a:p>
          <a:p>
            <a:pPr>
              <a:lnSpc>
                <a:spcPct val="90000"/>
              </a:lnSpc>
              <a:buClr>
                <a:schemeClr val="hlink"/>
              </a:buClr>
              <a:buFont typeface="Wingdings" panose="05000000000000000000" pitchFamily="2" charset="2"/>
              <a:buChar char="§"/>
            </a:pPr>
            <a:r>
              <a:rPr lang="en-US" altLang="en-US" sz="2000" dirty="0" smtClean="0">
                <a:solidFill>
                  <a:schemeClr val="tx1"/>
                </a:solidFill>
              </a:rPr>
              <a:t>All who meet the standards are recognized by a designated rank.</a:t>
            </a:r>
          </a:p>
          <a:p>
            <a:pPr>
              <a:lnSpc>
                <a:spcPct val="90000"/>
              </a:lnSpc>
              <a:buFontTx/>
              <a:buNone/>
            </a:pPr>
            <a:r>
              <a:rPr lang="en-US" altLang="en-US" sz="2800" b="1" dirty="0" smtClean="0">
                <a:solidFill>
                  <a:schemeClr val="hlink"/>
                </a:solidFill>
              </a:rPr>
              <a:t>Peer Competition</a:t>
            </a:r>
            <a:endParaRPr lang="en-US" altLang="en-US" sz="2800" dirty="0" smtClean="0">
              <a:solidFill>
                <a:schemeClr val="hlink"/>
              </a:solidFill>
            </a:endParaRPr>
          </a:p>
          <a:p>
            <a:pPr>
              <a:lnSpc>
                <a:spcPct val="90000"/>
              </a:lnSpc>
              <a:buClr>
                <a:schemeClr val="hlink"/>
              </a:buClr>
              <a:buFont typeface="Wingdings" panose="05000000000000000000" pitchFamily="2" charset="2"/>
              <a:buChar char="§"/>
            </a:pPr>
            <a:r>
              <a:rPr lang="en-US" altLang="en-US" sz="2000" dirty="0" smtClean="0">
                <a:solidFill>
                  <a:schemeClr val="tx1"/>
                </a:solidFill>
              </a:rPr>
              <a:t>Results when one seeks to be the best or better than another.</a:t>
            </a:r>
          </a:p>
          <a:p>
            <a:pPr>
              <a:lnSpc>
                <a:spcPct val="90000"/>
              </a:lnSpc>
              <a:buClr>
                <a:schemeClr val="hlink"/>
              </a:buClr>
              <a:buFont typeface="Wingdings" panose="05000000000000000000" pitchFamily="2" charset="2"/>
              <a:buChar char="§"/>
            </a:pPr>
            <a:r>
              <a:rPr lang="en-US" altLang="en-US" sz="2000" dirty="0" smtClean="0">
                <a:solidFill>
                  <a:schemeClr val="tx1"/>
                </a:solidFill>
              </a:rPr>
              <a:t>Winners and losers.</a:t>
            </a:r>
            <a:endParaRPr lang="en-US" altLang="en-US" sz="2800" dirty="0" smtClean="0">
              <a:solidFill>
                <a:schemeClr val="tx1"/>
              </a:solidFill>
            </a:endParaRPr>
          </a:p>
        </p:txBody>
      </p:sp>
      <p:sp>
        <p:nvSpPr>
          <p:cNvPr id="397316" name="Rectangle 4"/>
          <p:cNvSpPr>
            <a:spLocks noChangeArrowheads="1"/>
          </p:cNvSpPr>
          <p:nvPr/>
        </p:nvSpPr>
        <p:spPr bwMode="auto">
          <a:xfrm>
            <a:off x="609600" y="3810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Forms of Recognition</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9147377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7314">
                                            <p:txEl>
                                              <p:pRg st="0" end="0"/>
                                            </p:txEl>
                                          </p:spTgt>
                                        </p:tgtEl>
                                        <p:attrNameLst>
                                          <p:attrName>style.visibility</p:attrName>
                                        </p:attrNameLst>
                                      </p:cBhvr>
                                      <p:to>
                                        <p:strVal val="visible"/>
                                      </p:to>
                                    </p:set>
                                    <p:animEffect transition="in" filter="box(out)">
                                      <p:cBhvr>
                                        <p:cTn id="7" dur="500"/>
                                        <p:tgtEl>
                                          <p:spTgt spid="397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7314">
                                            <p:txEl>
                                              <p:pRg st="1" end="1"/>
                                            </p:txEl>
                                          </p:spTgt>
                                        </p:tgtEl>
                                        <p:attrNameLst>
                                          <p:attrName>style.visibility</p:attrName>
                                        </p:attrNameLst>
                                      </p:cBhvr>
                                      <p:to>
                                        <p:strVal val="visible"/>
                                      </p:to>
                                    </p:set>
                                    <p:animEffect transition="in" filter="box(out)">
                                      <p:cBhvr>
                                        <p:cTn id="12" dur="500"/>
                                        <p:tgtEl>
                                          <p:spTgt spid="397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7314">
                                            <p:txEl>
                                              <p:pRg st="2" end="2"/>
                                            </p:txEl>
                                          </p:spTgt>
                                        </p:tgtEl>
                                        <p:attrNameLst>
                                          <p:attrName>style.visibility</p:attrName>
                                        </p:attrNameLst>
                                      </p:cBhvr>
                                      <p:to>
                                        <p:strVal val="visible"/>
                                      </p:to>
                                    </p:set>
                                    <p:animEffect transition="in" filter="box(out)">
                                      <p:cBhvr>
                                        <p:cTn id="17" dur="500"/>
                                        <p:tgtEl>
                                          <p:spTgt spid="397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7314">
                                            <p:txEl>
                                              <p:pRg st="3" end="3"/>
                                            </p:txEl>
                                          </p:spTgt>
                                        </p:tgtEl>
                                        <p:attrNameLst>
                                          <p:attrName>style.visibility</p:attrName>
                                        </p:attrNameLst>
                                      </p:cBhvr>
                                      <p:to>
                                        <p:strVal val="visible"/>
                                      </p:to>
                                    </p:set>
                                    <p:animEffect transition="in" filter="box(out)">
                                      <p:cBhvr>
                                        <p:cTn id="22" dur="500"/>
                                        <p:tgtEl>
                                          <p:spTgt spid="3973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7314">
                                            <p:txEl>
                                              <p:pRg st="4" end="4"/>
                                            </p:txEl>
                                          </p:spTgt>
                                        </p:tgtEl>
                                        <p:attrNameLst>
                                          <p:attrName>style.visibility</p:attrName>
                                        </p:attrNameLst>
                                      </p:cBhvr>
                                      <p:to>
                                        <p:strVal val="visible"/>
                                      </p:to>
                                    </p:set>
                                    <p:animEffect transition="in" filter="box(out)">
                                      <p:cBhvr>
                                        <p:cTn id="27" dur="500"/>
                                        <p:tgtEl>
                                          <p:spTgt spid="39731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97314">
                                            <p:txEl>
                                              <p:pRg st="5" end="5"/>
                                            </p:txEl>
                                          </p:spTgt>
                                        </p:tgtEl>
                                        <p:attrNameLst>
                                          <p:attrName>style.visibility</p:attrName>
                                        </p:attrNameLst>
                                      </p:cBhvr>
                                      <p:to>
                                        <p:strVal val="visible"/>
                                      </p:to>
                                    </p:set>
                                    <p:animEffect transition="in" filter="box(out)">
                                      <p:cBhvr>
                                        <p:cTn id="32" dur="500"/>
                                        <p:tgtEl>
                                          <p:spTgt spid="397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4"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C291A79-2559-41BC-83B9-473991A6E6FF}" type="slidenum">
              <a:rPr lang="en-US" altLang="en-US" sz="1400" smtClean="0"/>
              <a:pPr/>
              <a:t>6</a:t>
            </a:fld>
            <a:endParaRPr lang="en-US" altLang="en-US" sz="1400" dirty="0" smtClean="0"/>
          </a:p>
        </p:txBody>
      </p:sp>
      <p:sp>
        <p:nvSpPr>
          <p:cNvPr id="399362" name="Rectangle 2"/>
          <p:cNvSpPr>
            <a:spLocks noGrp="1" noChangeArrowheads="1"/>
          </p:cNvSpPr>
          <p:nvPr>
            <p:ph type="body" sz="half" idx="4294967295"/>
          </p:nvPr>
        </p:nvSpPr>
        <p:spPr>
          <a:xfrm>
            <a:off x="685800" y="1676400"/>
            <a:ext cx="7361238" cy="4572000"/>
          </a:xfrm>
          <a:prstGeom prst="rect">
            <a:avLst/>
          </a:prstGeom>
        </p:spPr>
        <p:txBody>
          <a:bodyPr/>
          <a:lstStyle/>
          <a:p>
            <a:pPr>
              <a:lnSpc>
                <a:spcPct val="90000"/>
              </a:lnSpc>
              <a:buFontTx/>
              <a:buNone/>
            </a:pPr>
            <a:r>
              <a:rPr lang="en-US" altLang="en-US" sz="3200" b="1" dirty="0" smtClean="0">
                <a:solidFill>
                  <a:schemeClr val="hlink"/>
                </a:solidFill>
              </a:rPr>
              <a:t>Cooperation</a:t>
            </a:r>
            <a:endParaRPr lang="en-US" altLang="en-US" sz="3200" dirty="0" smtClean="0">
              <a:solidFill>
                <a:schemeClr val="hlink"/>
              </a:solidFill>
            </a:endParaRPr>
          </a:p>
          <a:p>
            <a:pPr>
              <a:lnSpc>
                <a:spcPct val="90000"/>
              </a:lnSpc>
              <a:buClr>
                <a:schemeClr val="hlink"/>
              </a:buClr>
              <a:buFont typeface="Wingdings" panose="05000000000000000000" pitchFamily="2" charset="2"/>
              <a:buChar char="§"/>
            </a:pPr>
            <a:r>
              <a:rPr lang="en-US" altLang="en-US" dirty="0" smtClean="0">
                <a:solidFill>
                  <a:schemeClr val="tx1"/>
                </a:solidFill>
              </a:rPr>
              <a:t>The primary goal of 4-H is to help young people become self-directing, productive and contributing citizens.</a:t>
            </a:r>
          </a:p>
          <a:p>
            <a:pPr>
              <a:lnSpc>
                <a:spcPct val="90000"/>
              </a:lnSpc>
              <a:buClr>
                <a:schemeClr val="hlink"/>
              </a:buClr>
              <a:buFont typeface="Wingdings" panose="05000000000000000000" pitchFamily="2" charset="2"/>
              <a:buChar char="§"/>
            </a:pPr>
            <a:r>
              <a:rPr lang="en-US" altLang="en-US" dirty="0" smtClean="0">
                <a:solidFill>
                  <a:schemeClr val="tx1"/>
                </a:solidFill>
              </a:rPr>
              <a:t>Recognizing those who work together to learn and achieve goals is important.</a:t>
            </a:r>
          </a:p>
          <a:p>
            <a:pPr>
              <a:lnSpc>
                <a:spcPct val="90000"/>
              </a:lnSpc>
              <a:buClr>
                <a:schemeClr val="hlink"/>
              </a:buClr>
              <a:buFont typeface="Wingdings" panose="05000000000000000000" pitchFamily="2" charset="2"/>
              <a:buChar char="§"/>
            </a:pPr>
            <a:r>
              <a:rPr lang="en-US" altLang="en-US" dirty="0" smtClean="0">
                <a:solidFill>
                  <a:schemeClr val="tx1"/>
                </a:solidFill>
              </a:rPr>
              <a:t>When working together, a person examines their own skills and abilities and explores solutions beyond their own ideas.</a:t>
            </a:r>
          </a:p>
        </p:txBody>
      </p:sp>
      <p:sp>
        <p:nvSpPr>
          <p:cNvPr id="399364" name="Rectangle 4"/>
          <p:cNvSpPr>
            <a:spLocks noChangeArrowheads="1"/>
          </p:cNvSpPr>
          <p:nvPr/>
        </p:nvSpPr>
        <p:spPr bwMode="auto">
          <a:xfrm>
            <a:off x="609600" y="3810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Forms of Recognition</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14177309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62">
                                            <p:txEl>
                                              <p:pRg st="0" end="0"/>
                                            </p:txEl>
                                          </p:spTgt>
                                        </p:tgtEl>
                                        <p:attrNameLst>
                                          <p:attrName>style.visibility</p:attrName>
                                        </p:attrNameLst>
                                      </p:cBhvr>
                                      <p:to>
                                        <p:strVal val="visible"/>
                                      </p:to>
                                    </p:set>
                                    <p:animEffect transition="in" filter="box(out)">
                                      <p:cBhvr>
                                        <p:cTn id="7" dur="500"/>
                                        <p:tgtEl>
                                          <p:spTgt spid="399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62">
                                            <p:txEl>
                                              <p:pRg st="1" end="1"/>
                                            </p:txEl>
                                          </p:spTgt>
                                        </p:tgtEl>
                                        <p:attrNameLst>
                                          <p:attrName>style.visibility</p:attrName>
                                        </p:attrNameLst>
                                      </p:cBhvr>
                                      <p:to>
                                        <p:strVal val="visible"/>
                                      </p:to>
                                    </p:set>
                                    <p:animEffect transition="in" filter="box(out)">
                                      <p:cBhvr>
                                        <p:cTn id="12" dur="500"/>
                                        <p:tgtEl>
                                          <p:spTgt spid="3993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362">
                                            <p:txEl>
                                              <p:pRg st="2" end="2"/>
                                            </p:txEl>
                                          </p:spTgt>
                                        </p:tgtEl>
                                        <p:attrNameLst>
                                          <p:attrName>style.visibility</p:attrName>
                                        </p:attrNameLst>
                                      </p:cBhvr>
                                      <p:to>
                                        <p:strVal val="visible"/>
                                      </p:to>
                                    </p:set>
                                    <p:animEffect transition="in" filter="box(out)">
                                      <p:cBhvr>
                                        <p:cTn id="17" dur="500"/>
                                        <p:tgtEl>
                                          <p:spTgt spid="3993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9362">
                                            <p:txEl>
                                              <p:pRg st="3" end="3"/>
                                            </p:txEl>
                                          </p:spTgt>
                                        </p:tgtEl>
                                        <p:attrNameLst>
                                          <p:attrName>style.visibility</p:attrName>
                                        </p:attrNameLst>
                                      </p:cBhvr>
                                      <p:to>
                                        <p:strVal val="visible"/>
                                      </p:to>
                                    </p:set>
                                    <p:animEffect transition="in" filter="box(out)">
                                      <p:cBhvr>
                                        <p:cTn id="22" dur="500"/>
                                        <p:tgtEl>
                                          <p:spTgt spid="3993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66D15C1-0FAE-4196-9C75-4EE7780A3BB4}" type="slidenum">
              <a:rPr lang="en-US" altLang="en-US" sz="1400" smtClean="0"/>
              <a:pPr/>
              <a:t>7</a:t>
            </a:fld>
            <a:endParaRPr lang="en-US" altLang="en-US" sz="1400" dirty="0" smtClean="0"/>
          </a:p>
        </p:txBody>
      </p:sp>
      <p:sp>
        <p:nvSpPr>
          <p:cNvPr id="401411" name="Rectangle 3"/>
          <p:cNvSpPr>
            <a:spLocks noChangeArrowheads="1"/>
          </p:cNvSpPr>
          <p:nvPr/>
        </p:nvSpPr>
        <p:spPr bwMode="auto">
          <a:xfrm>
            <a:off x="609600" y="381000"/>
            <a:ext cx="77724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4-H Recognition Model</a:t>
            </a:r>
            <a:endParaRPr lang="en-US" sz="1800" b="1" dirty="0">
              <a:solidFill>
                <a:schemeClr val="accent6">
                  <a:lumMod val="75000"/>
                </a:schemeClr>
              </a:solidFill>
              <a:effectLst>
                <a:outerShdw blurRad="38100" dist="38100" dir="2700000" algn="tl">
                  <a:srgbClr val="000000"/>
                </a:outerShdw>
              </a:effectLst>
              <a:latin typeface="+mn-lt"/>
            </a:endParaRPr>
          </a:p>
        </p:txBody>
      </p:sp>
      <p:graphicFrame>
        <p:nvGraphicFramePr>
          <p:cNvPr id="542720" name="Object 0"/>
          <p:cNvGraphicFramePr>
            <a:graphicFrameLocks noChangeAspect="1"/>
          </p:cNvGraphicFramePr>
          <p:nvPr>
            <p:extLst>
              <p:ext uri="{D42A27DB-BD31-4B8C-83A1-F6EECF244321}">
                <p14:modId xmlns:p14="http://schemas.microsoft.com/office/powerpoint/2010/main" val="3166482409"/>
              </p:ext>
            </p:extLst>
          </p:nvPr>
        </p:nvGraphicFramePr>
        <p:xfrm>
          <a:off x="2519362" y="1457325"/>
          <a:ext cx="2733675" cy="2495964"/>
        </p:xfrm>
        <a:graphic>
          <a:graphicData uri="http://schemas.openxmlformats.org/presentationml/2006/ole">
            <mc:AlternateContent xmlns:mc="http://schemas.openxmlformats.org/markup-compatibility/2006">
              <mc:Choice xmlns:v="urn:schemas-microsoft-com:vml" Requires="v">
                <p:oleObj spid="_x0000_s12948" name="Bitmap Image" r:id="rId4" imgW="7686149" imgH="5781585" progId="Paint.Picture">
                  <p:embed/>
                </p:oleObj>
              </mc:Choice>
              <mc:Fallback>
                <p:oleObj name="Bitmap Image" r:id="rId4" imgW="7686149" imgH="5781585" progId="Paint.Picture">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31599" b="16969"/>
                      <a:stretch>
                        <a:fillRect/>
                      </a:stretch>
                    </p:blipFill>
                    <p:spPr bwMode="auto">
                      <a:xfrm>
                        <a:off x="2519362" y="1457325"/>
                        <a:ext cx="2733675" cy="2495964"/>
                      </a:xfrm>
                      <a:prstGeom prst="rect">
                        <a:avLst/>
                      </a:prstGeom>
                      <a:noFill/>
                      <a:ln>
                        <a:noFill/>
                      </a:ln>
                      <a:effectLst/>
                      <a:extLst/>
                    </p:spPr>
                  </p:pic>
                </p:oleObj>
              </mc:Fallback>
            </mc:AlternateContent>
          </a:graphicData>
        </a:graphic>
      </p:graphicFrame>
      <p:sp>
        <p:nvSpPr>
          <p:cNvPr id="12293" name="Text Box 7"/>
          <p:cNvSpPr txBox="1">
            <a:spLocks noChangeArrowheads="1"/>
          </p:cNvSpPr>
          <p:nvPr/>
        </p:nvSpPr>
        <p:spPr bwMode="auto">
          <a:xfrm>
            <a:off x="868363" y="4191000"/>
            <a:ext cx="7513637"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800" b="1" dirty="0">
                <a:solidFill>
                  <a:schemeClr val="hlink"/>
                </a:solidFill>
                <a:effectLst/>
                <a:latin typeface="+mj-lt"/>
              </a:rPr>
              <a:t>A </a:t>
            </a:r>
            <a:r>
              <a:rPr lang="en-US" altLang="en-US" b="1" dirty="0">
                <a:solidFill>
                  <a:schemeClr val="hlink"/>
                </a:solidFill>
                <a:effectLst/>
                <a:latin typeface="+mj-lt"/>
              </a:rPr>
              <a:t>club and county program should have a healthy blend of all five forms of recognition.</a:t>
            </a:r>
          </a:p>
        </p:txBody>
      </p:sp>
    </p:spTree>
    <p:extLst>
      <p:ext uri="{BB962C8B-B14F-4D97-AF65-F5344CB8AC3E}">
        <p14:creationId xmlns:p14="http://schemas.microsoft.com/office/powerpoint/2010/main" val="15487051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1000"/>
                                  </p:stCondLst>
                                  <p:childTnLst>
                                    <p:set>
                                      <p:cBhvr>
                                        <p:cTn id="6" dur="1" fill="hold">
                                          <p:stCondLst>
                                            <p:cond delay="0"/>
                                          </p:stCondLst>
                                        </p:cTn>
                                        <p:tgtEl>
                                          <p:spTgt spid="542720"/>
                                        </p:tgtEl>
                                        <p:attrNameLst>
                                          <p:attrName>style.visibility</p:attrName>
                                        </p:attrNameLst>
                                      </p:cBhvr>
                                      <p:to>
                                        <p:strVal val="visible"/>
                                      </p:to>
                                    </p:set>
                                    <p:animEffect transition="in" filter="box(out)">
                                      <p:cBhvr>
                                        <p:cTn id="7" dur="500"/>
                                        <p:tgtEl>
                                          <p:spTgt spid="542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Slide Number Placeholder 6"/>
          <p:cNvSpPr>
            <a:spLocks noGrp="1"/>
          </p:cNvSpPr>
          <p:nvPr>
            <p:ph type="sldNum" sz="quarter" idx="12"/>
          </p:nvPr>
        </p:nvSpPr>
        <p:spPr>
          <a:xfrm>
            <a:off x="1447800" y="6324600"/>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B5BBFED-5E5A-43F8-8A10-80B38DA2D569}" type="slidenum">
              <a:rPr lang="en-US" altLang="en-US" sz="1400" smtClean="0"/>
              <a:pPr/>
              <a:t>8</a:t>
            </a:fld>
            <a:endParaRPr lang="en-US" altLang="en-US" sz="1400" dirty="0" smtClean="0"/>
          </a:p>
        </p:txBody>
      </p:sp>
      <p:sp>
        <p:nvSpPr>
          <p:cNvPr id="403458" name="Rectangle 2"/>
          <p:cNvSpPr>
            <a:spLocks noGrp="1" noChangeArrowheads="1"/>
          </p:cNvSpPr>
          <p:nvPr>
            <p:ph type="body" sz="half" idx="2"/>
          </p:nvPr>
        </p:nvSpPr>
        <p:spPr>
          <a:xfrm>
            <a:off x="4572000" y="1981200"/>
            <a:ext cx="3886200" cy="4114800"/>
          </a:xfrm>
        </p:spPr>
        <p:txBody>
          <a:bodyPr/>
          <a:lstStyle/>
          <a:p>
            <a:pPr marL="0" indent="0">
              <a:lnSpc>
                <a:spcPct val="90000"/>
              </a:lnSpc>
              <a:buClr>
                <a:srgbClr val="009900"/>
              </a:buClr>
              <a:buFontTx/>
              <a:buNone/>
            </a:pPr>
            <a:r>
              <a:rPr lang="en-US" altLang="en-US" dirty="0" smtClean="0">
                <a:solidFill>
                  <a:schemeClr val="tx1"/>
                </a:solidFill>
              </a:rPr>
              <a:t>Judging - the comparison of differences when selecting one article, animal or product instead of another because of defined qualities and standards.</a:t>
            </a:r>
          </a:p>
        </p:txBody>
      </p:sp>
      <p:pic>
        <p:nvPicPr>
          <p:cNvPr id="123908" name="Picture 3" descr="MVC-009F"/>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1798638"/>
            <a:ext cx="2266617" cy="3078162"/>
          </a:xfrm>
          <a:ln w="76200">
            <a:solidFill>
              <a:schemeClr val="hlink"/>
            </a:solidFill>
            <a:miter lim="800000"/>
            <a:headEnd/>
            <a:tailEnd/>
          </a:ln>
        </p:spPr>
      </p:pic>
      <p:sp>
        <p:nvSpPr>
          <p:cNvPr id="403461" name="Rectangle 5"/>
          <p:cNvSpPr>
            <a:spLocks noChangeArrowheads="1"/>
          </p:cNvSpPr>
          <p:nvPr/>
        </p:nvSpPr>
        <p:spPr bwMode="auto">
          <a:xfrm>
            <a:off x="609600" y="228600"/>
            <a:ext cx="79248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Most Common Form of</a:t>
            </a:r>
          </a:p>
          <a:p>
            <a:pPr eaLnBrk="1" hangingPunct="1">
              <a:defRPr/>
            </a:pPr>
            <a:r>
              <a:rPr lang="en-US" sz="3600" b="1" dirty="0">
                <a:solidFill>
                  <a:schemeClr val="accent6">
                    <a:lumMod val="75000"/>
                  </a:schemeClr>
                </a:solidFill>
                <a:latin typeface="+mn-lt"/>
              </a:rPr>
              <a:t>4-H Evaluation</a:t>
            </a:r>
            <a:endParaRPr lang="en-US" sz="36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367057874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03458">
                                            <p:txEl>
                                              <p:pRg st="0" end="0"/>
                                            </p:txEl>
                                          </p:spTgt>
                                        </p:tgtEl>
                                        <p:attrNameLst>
                                          <p:attrName>style.visibility</p:attrName>
                                        </p:attrNameLst>
                                      </p:cBhvr>
                                      <p:to>
                                        <p:strVal val="visible"/>
                                      </p:to>
                                    </p:set>
                                    <p:animEffect transition="in" filter="box(out)">
                                      <p:cBhvr>
                                        <p:cTn id="7" dur="500"/>
                                        <p:tgtEl>
                                          <p:spTgt spid="403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Slide Number Placeholder 6"/>
          <p:cNvSpPr>
            <a:spLocks noGrp="1"/>
          </p:cNvSpPr>
          <p:nvPr>
            <p:ph type="sldNum" sz="quarter" idx="12"/>
          </p:nvPr>
        </p:nvSpPr>
        <p:spPr>
          <a:xfrm>
            <a:off x="1419225" y="6340475"/>
            <a:ext cx="56197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61AEBAF-5346-4E6B-96B6-BDD933BF8CC0}" type="slidenum">
              <a:rPr lang="en-US" altLang="en-US" sz="1400" smtClean="0"/>
              <a:pPr/>
              <a:t>9</a:t>
            </a:fld>
            <a:endParaRPr lang="en-US" altLang="en-US" sz="1400" dirty="0" smtClean="0"/>
          </a:p>
        </p:txBody>
      </p:sp>
      <p:sp>
        <p:nvSpPr>
          <p:cNvPr id="404482" name="Rectangle 2"/>
          <p:cNvSpPr>
            <a:spLocks noGrp="1" noChangeArrowheads="1"/>
          </p:cNvSpPr>
          <p:nvPr>
            <p:ph type="body" sz="half" idx="1"/>
          </p:nvPr>
        </p:nvSpPr>
        <p:spPr>
          <a:xfrm>
            <a:off x="762000" y="1828800"/>
            <a:ext cx="3962400" cy="4267200"/>
          </a:xfrm>
        </p:spPr>
        <p:txBody>
          <a:bodyPr/>
          <a:lstStyle/>
          <a:p>
            <a:pPr>
              <a:lnSpc>
                <a:spcPct val="90000"/>
              </a:lnSpc>
              <a:buClr>
                <a:schemeClr val="hlink"/>
              </a:buClr>
              <a:buFont typeface="Wingdings" panose="05000000000000000000" pitchFamily="2" charset="2"/>
              <a:buChar char="§"/>
            </a:pPr>
            <a:r>
              <a:rPr lang="en-US" altLang="en-US" dirty="0" smtClean="0">
                <a:solidFill>
                  <a:schemeClr val="tx1"/>
                </a:solidFill>
              </a:rPr>
              <a:t>Knowledge and understanding of qualities and standards.</a:t>
            </a:r>
          </a:p>
          <a:p>
            <a:pPr>
              <a:lnSpc>
                <a:spcPct val="90000"/>
              </a:lnSpc>
              <a:buClr>
                <a:schemeClr val="hlink"/>
              </a:buClr>
              <a:buFont typeface="Wingdings" panose="05000000000000000000" pitchFamily="2" charset="2"/>
              <a:buChar char="§"/>
            </a:pPr>
            <a:r>
              <a:rPr lang="en-US" altLang="en-US" dirty="0" smtClean="0">
                <a:solidFill>
                  <a:schemeClr val="tx1"/>
                </a:solidFill>
              </a:rPr>
              <a:t>To choose wisely.</a:t>
            </a:r>
          </a:p>
          <a:p>
            <a:pPr>
              <a:lnSpc>
                <a:spcPct val="90000"/>
              </a:lnSpc>
              <a:buClr>
                <a:schemeClr val="hlink"/>
              </a:buClr>
              <a:buFont typeface="Wingdings" panose="05000000000000000000" pitchFamily="2" charset="2"/>
              <a:buChar char="§"/>
            </a:pPr>
            <a:r>
              <a:rPr lang="en-US" altLang="en-US" dirty="0" smtClean="0">
                <a:solidFill>
                  <a:schemeClr val="tx1"/>
                </a:solidFill>
              </a:rPr>
              <a:t>To identify desired qualities in a finished product</a:t>
            </a:r>
            <a:r>
              <a:rPr lang="en-US" altLang="en-US" sz="2800" dirty="0" smtClean="0">
                <a:solidFill>
                  <a:schemeClr val="tx1"/>
                </a:solidFill>
              </a:rPr>
              <a:t>.</a:t>
            </a:r>
          </a:p>
        </p:txBody>
      </p:sp>
      <p:pic>
        <p:nvPicPr>
          <p:cNvPr id="124932" name="Picture 3" descr="MVC-012F"/>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2499" t="6667" r="3751" b="13333"/>
          <a:stretch>
            <a:fillRect/>
          </a:stretch>
        </p:blipFill>
        <p:spPr>
          <a:xfrm>
            <a:off x="5715000" y="1828800"/>
            <a:ext cx="2274743" cy="2819400"/>
          </a:xfrm>
          <a:ln w="76200">
            <a:solidFill>
              <a:schemeClr val="hlink"/>
            </a:solidFill>
            <a:miter lim="800000"/>
            <a:headEnd/>
            <a:tailEnd/>
          </a:ln>
        </p:spPr>
      </p:pic>
      <p:sp>
        <p:nvSpPr>
          <p:cNvPr id="404485" name="Rectangle 5"/>
          <p:cNvSpPr>
            <a:spLocks noChangeArrowheads="1"/>
          </p:cNvSpPr>
          <p:nvPr/>
        </p:nvSpPr>
        <p:spPr bwMode="auto">
          <a:xfrm>
            <a:off x="609600" y="381000"/>
            <a:ext cx="8001000" cy="1143000"/>
          </a:xfrm>
          <a:prstGeom prst="rect">
            <a:avLst/>
          </a:prstGeom>
          <a:noFill/>
          <a:ln w="9525">
            <a:noFill/>
            <a:miter lim="800000"/>
            <a:headEnd/>
            <a:tailEnd/>
          </a:ln>
          <a:effectLst/>
        </p:spPr>
        <p:txBody>
          <a:bodyPr anchor="ctr"/>
          <a:lstStyle/>
          <a:p>
            <a:pPr eaLnBrk="1" hangingPunct="1">
              <a:defRPr/>
            </a:pPr>
            <a:r>
              <a:rPr lang="en-US" sz="3600" b="1" dirty="0">
                <a:solidFill>
                  <a:schemeClr val="accent6">
                    <a:lumMod val="75000"/>
                  </a:schemeClr>
                </a:solidFill>
                <a:latin typeface="+mn-lt"/>
              </a:rPr>
              <a:t>Evaluation Teaches</a:t>
            </a:r>
            <a:endParaRPr lang="en-US" sz="1800" b="1" dirty="0">
              <a:solidFill>
                <a:schemeClr val="accent6">
                  <a:lumMod val="75000"/>
                </a:schemeClr>
              </a:solidFill>
              <a:effectLst>
                <a:outerShdw blurRad="38100" dist="38100" dir="2700000" algn="tl">
                  <a:srgbClr val="000000"/>
                </a:outerShdw>
              </a:effectLst>
              <a:latin typeface="+mn-lt"/>
            </a:endParaRPr>
          </a:p>
        </p:txBody>
      </p:sp>
    </p:spTree>
    <p:extLst>
      <p:ext uri="{BB962C8B-B14F-4D97-AF65-F5344CB8AC3E}">
        <p14:creationId xmlns:p14="http://schemas.microsoft.com/office/powerpoint/2010/main" val="11519113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4482">
                                            <p:txEl>
                                              <p:pRg st="0" end="0"/>
                                            </p:txEl>
                                          </p:spTgt>
                                        </p:tgtEl>
                                        <p:attrNameLst>
                                          <p:attrName>style.visibility</p:attrName>
                                        </p:attrNameLst>
                                      </p:cBhvr>
                                      <p:to>
                                        <p:strVal val="visible"/>
                                      </p:to>
                                    </p:set>
                                    <p:animEffect transition="in" filter="box(out)">
                                      <p:cBhvr>
                                        <p:cTn id="7" dur="500"/>
                                        <p:tgtEl>
                                          <p:spTgt spid="404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4482">
                                            <p:txEl>
                                              <p:pRg st="1" end="1"/>
                                            </p:txEl>
                                          </p:spTgt>
                                        </p:tgtEl>
                                        <p:attrNameLst>
                                          <p:attrName>style.visibility</p:attrName>
                                        </p:attrNameLst>
                                      </p:cBhvr>
                                      <p:to>
                                        <p:strVal val="visible"/>
                                      </p:to>
                                    </p:set>
                                    <p:animEffect transition="in" filter="box(out)">
                                      <p:cBhvr>
                                        <p:cTn id="12" dur="500"/>
                                        <p:tgtEl>
                                          <p:spTgt spid="4044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4482">
                                            <p:txEl>
                                              <p:pRg st="2" end="2"/>
                                            </p:txEl>
                                          </p:spTgt>
                                        </p:tgtEl>
                                        <p:attrNameLst>
                                          <p:attrName>style.visibility</p:attrName>
                                        </p:attrNameLst>
                                      </p:cBhvr>
                                      <p:to>
                                        <p:strVal val="visible"/>
                                      </p:to>
                                    </p:set>
                                    <p:animEffect transition="in" filter="box(out)">
                                      <p:cBhvr>
                                        <p:cTn id="17" dur="500"/>
                                        <p:tgtEl>
                                          <p:spTgt spid="4044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xecutive">
  <a:themeElements>
    <a:clrScheme name="Custom 1">
      <a:dk1>
        <a:sysClr val="windowText" lastClr="000000"/>
      </a:dk1>
      <a:lt1>
        <a:sysClr val="window" lastClr="FFFFFF"/>
      </a:lt1>
      <a:dk2>
        <a:srgbClr val="4E5B6F"/>
      </a:dk2>
      <a:lt2>
        <a:srgbClr val="D6ECFF"/>
      </a:lt2>
      <a:accent1>
        <a:srgbClr val="7FD13B"/>
      </a:accent1>
      <a:accent2>
        <a:srgbClr val="EF6011"/>
      </a:accent2>
      <a:accent3>
        <a:srgbClr val="FEB80A"/>
      </a:accent3>
      <a:accent4>
        <a:srgbClr val="00ADDC"/>
      </a:accent4>
      <a:accent5>
        <a:srgbClr val="738AC8"/>
      </a:accent5>
      <a:accent6>
        <a:srgbClr val="1AB39F"/>
      </a:accent6>
      <a:hlink>
        <a:srgbClr val="EB8803"/>
      </a:hlink>
      <a:folHlink>
        <a:srgbClr val="5F7791"/>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bwMode="auto">
        <a:solidFill>
          <a:schemeClr val="accent1"/>
        </a:solidFill>
        <a:ln w="57150" cmpd="thickThin">
          <a:solidFill>
            <a:schemeClr val="tx2"/>
          </a:solidFill>
          <a:miter lim="800000"/>
          <a:headEnd/>
          <a:tailEnd/>
        </a:ln>
      </a:spPr>
      <a:bodyPr wrap="none" anchor="ctr"/>
      <a:lstStyle>
        <a:defPPr>
          <a:defRPr dirty="0">
            <a:solidFill>
              <a:schemeClr val="hlink"/>
            </a:solidFill>
            <a:latin typeface="Comic Sans MS" pitchFamily="66"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3212</TotalTime>
  <Words>860</Words>
  <Application>Microsoft Office PowerPoint</Application>
  <PresentationFormat>On-screen Show (4:3)</PresentationFormat>
  <Paragraphs>111</Paragraphs>
  <Slides>13</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4" baseType="lpstr">
      <vt:lpstr>Arial</vt:lpstr>
      <vt:lpstr>Calibri</vt:lpstr>
      <vt:lpstr>Century Gothic</vt:lpstr>
      <vt:lpstr>Comic Sans MS</vt:lpstr>
      <vt:lpstr>Courier New</vt:lpstr>
      <vt:lpstr>Palatino Linotype</vt:lpstr>
      <vt:lpstr>Times New Roman</vt:lpstr>
      <vt:lpstr>Wingdings</vt:lpstr>
      <vt:lpstr>1_Executive</vt:lpstr>
      <vt:lpstr>Clip</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HES</dc:creator>
  <cp:lastModifiedBy>Knoepfli, Karla</cp:lastModifiedBy>
  <cp:revision>873</cp:revision>
  <cp:lastPrinted>2014-02-16T14:21:31Z</cp:lastPrinted>
  <dcterms:created xsi:type="dcterms:W3CDTF">2001-07-03T00:27:06Z</dcterms:created>
  <dcterms:modified xsi:type="dcterms:W3CDTF">2017-04-27T10:39:41Z</dcterms:modified>
</cp:coreProperties>
</file>