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1"/>
    <p:sldMasterId id="2147483711" r:id="rId2"/>
  </p:sldMasterIdLst>
  <p:notesMasterIdLst>
    <p:notesMasterId r:id="rId34"/>
  </p:notesMasterIdLst>
  <p:handoutMasterIdLst>
    <p:handoutMasterId r:id="rId35"/>
  </p:handoutMasterIdLst>
  <p:sldIdLst>
    <p:sldId id="310" r:id="rId3"/>
    <p:sldId id="483" r:id="rId4"/>
    <p:sldId id="436" r:id="rId5"/>
    <p:sldId id="474" r:id="rId6"/>
    <p:sldId id="438" r:id="rId7"/>
    <p:sldId id="473" r:id="rId8"/>
    <p:sldId id="440" r:id="rId9"/>
    <p:sldId id="441" r:id="rId10"/>
    <p:sldId id="442" r:id="rId11"/>
    <p:sldId id="484" r:id="rId12"/>
    <p:sldId id="443" r:id="rId13"/>
    <p:sldId id="477" r:id="rId14"/>
    <p:sldId id="444" r:id="rId15"/>
    <p:sldId id="445" r:id="rId16"/>
    <p:sldId id="446" r:id="rId17"/>
    <p:sldId id="457" r:id="rId18"/>
    <p:sldId id="447" r:id="rId19"/>
    <p:sldId id="476" r:id="rId20"/>
    <p:sldId id="448" r:id="rId21"/>
    <p:sldId id="449" r:id="rId22"/>
    <p:sldId id="480" r:id="rId23"/>
    <p:sldId id="451" r:id="rId24"/>
    <p:sldId id="452" r:id="rId25"/>
    <p:sldId id="453" r:id="rId26"/>
    <p:sldId id="454" r:id="rId27"/>
    <p:sldId id="455" r:id="rId28"/>
    <p:sldId id="481" r:id="rId29"/>
    <p:sldId id="456" r:id="rId30"/>
    <p:sldId id="482" r:id="rId31"/>
    <p:sldId id="478" r:id="rId32"/>
    <p:sldId id="475" r:id="rId33"/>
  </p:sldIdLst>
  <p:sldSz cx="9144000" cy="6858000" type="screen4x3"/>
  <p:notesSz cx="7010400" cy="9296400"/>
  <p:defaultTextStyle>
    <a:defPPr>
      <a:defRPr lang="en-US"/>
    </a:defPPr>
    <a:lvl1pPr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88439" autoAdjust="0"/>
  </p:normalViewPr>
  <p:slideViewPr>
    <p:cSldViewPr>
      <p:cViewPr>
        <p:scale>
          <a:sx n="98" d="100"/>
          <a:sy n="98" d="100"/>
        </p:scale>
        <p:origin x="-492" y="1494"/>
      </p:cViewPr>
      <p:guideLst>
        <p:guide orient="horz" pos="2208"/>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1200"/>
    </p:cViewPr>
  </p:sorterViewPr>
  <p:notesViewPr>
    <p:cSldViewPr>
      <p:cViewPr>
        <p:scale>
          <a:sx n="100" d="100"/>
          <a:sy n="100" d="100"/>
        </p:scale>
        <p:origin x="-1758" y="209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2" y="0"/>
            <a:ext cx="3505201" cy="464820"/>
          </a:xfrm>
          <a:prstGeom prst="rect">
            <a:avLst/>
          </a:prstGeom>
          <a:noFill/>
          <a:ln w="9525">
            <a:noFill/>
            <a:miter lim="800000"/>
            <a:headEnd/>
            <a:tailEnd/>
          </a:ln>
          <a:effectLst/>
        </p:spPr>
        <p:txBody>
          <a:bodyPr vert="horz" wrap="square" lIns="92402" tIns="46204" rIns="92402" bIns="46204" numCol="1" anchor="t" anchorCtr="0" compatLnSpc="1">
            <a:prstTxWarp prst="textNoShape">
              <a:avLst/>
            </a:prstTxWarp>
          </a:bodyPr>
          <a:lstStyle>
            <a:lvl1pPr algn="l" defTabSz="923930" eaLnBrk="0" hangingPunct="0">
              <a:defRPr sz="1200">
                <a:effectLst>
                  <a:outerShdw blurRad="38100" dist="38100" dir="2700000" algn="tl">
                    <a:srgbClr val="C0C0C0"/>
                  </a:outerShdw>
                </a:effectLst>
                <a:latin typeface="Comic Sans MS" pitchFamily="66" charset="0"/>
              </a:defRPr>
            </a:lvl1pPr>
          </a:lstStyle>
          <a:p>
            <a:pPr>
              <a:defRPr/>
            </a:pPr>
            <a:r>
              <a:rPr lang="en-US">
                <a:effectLst/>
              </a:rPr>
              <a:t>Oklahoma 4-H Core Competencies, Unit 1</a:t>
            </a:r>
          </a:p>
          <a:p>
            <a:pPr>
              <a:defRPr/>
            </a:pPr>
            <a:r>
              <a:rPr lang="en-US">
                <a:effectLst/>
              </a:rPr>
              <a:t>This is 4-H</a:t>
            </a:r>
          </a:p>
          <a:p>
            <a:pPr>
              <a:defRPr/>
            </a:pPr>
            <a:endParaRPr lang="en-US"/>
          </a:p>
        </p:txBody>
      </p:sp>
      <p:sp>
        <p:nvSpPr>
          <p:cNvPr id="57347" name="Rectangle 3"/>
          <p:cNvSpPr>
            <a:spLocks noGrp="1" noChangeArrowheads="1"/>
          </p:cNvSpPr>
          <p:nvPr>
            <p:ph type="dt" sz="quarter" idx="1"/>
          </p:nvPr>
        </p:nvSpPr>
        <p:spPr bwMode="auto">
          <a:xfrm>
            <a:off x="3972031" y="0"/>
            <a:ext cx="3038371" cy="464820"/>
          </a:xfrm>
          <a:prstGeom prst="rect">
            <a:avLst/>
          </a:prstGeom>
          <a:noFill/>
          <a:ln w="9525">
            <a:noFill/>
            <a:miter lim="800000"/>
            <a:headEnd/>
            <a:tailEnd/>
          </a:ln>
          <a:effectLst/>
        </p:spPr>
        <p:txBody>
          <a:bodyPr vert="horz" wrap="square" lIns="92402" tIns="46204" rIns="92402" bIns="46204" numCol="1" anchor="t" anchorCtr="0" compatLnSpc="1">
            <a:prstTxWarp prst="textNoShape">
              <a:avLst/>
            </a:prstTxWarp>
          </a:bodyPr>
          <a:lstStyle>
            <a:lvl1pPr algn="r" defTabSz="923930">
              <a:defRPr sz="1200">
                <a:effectLst/>
                <a:latin typeface="Comic Sans MS" pitchFamily="66" charset="0"/>
              </a:defRPr>
            </a:lvl1pPr>
          </a:lstStyle>
          <a:p>
            <a:pPr>
              <a:defRPr/>
            </a:pPr>
            <a:r>
              <a:rPr lang="en-US"/>
              <a:t>Instructional Guide for PowerPoint </a:t>
            </a:r>
          </a:p>
          <a:p>
            <a:pPr>
              <a:defRPr/>
            </a:pPr>
            <a:r>
              <a:rPr lang="en-US"/>
              <a:t>located in section Teaching Outlines</a:t>
            </a:r>
          </a:p>
        </p:txBody>
      </p:sp>
      <p:sp>
        <p:nvSpPr>
          <p:cNvPr id="57348" name="Rectangle 4"/>
          <p:cNvSpPr>
            <a:spLocks noGrp="1" noChangeArrowheads="1"/>
          </p:cNvSpPr>
          <p:nvPr>
            <p:ph type="ftr" sz="quarter" idx="2"/>
          </p:nvPr>
        </p:nvSpPr>
        <p:spPr bwMode="auto">
          <a:xfrm>
            <a:off x="0" y="8831580"/>
            <a:ext cx="3038372" cy="464820"/>
          </a:xfrm>
          <a:prstGeom prst="rect">
            <a:avLst/>
          </a:prstGeom>
          <a:noFill/>
          <a:ln w="9525">
            <a:noFill/>
            <a:miter lim="800000"/>
            <a:headEnd/>
            <a:tailEnd/>
          </a:ln>
          <a:effectLst/>
        </p:spPr>
        <p:txBody>
          <a:bodyPr vert="horz" wrap="square" lIns="92402" tIns="46204" rIns="92402" bIns="46204" numCol="1" anchor="b" anchorCtr="0" compatLnSpc="1">
            <a:prstTxWarp prst="textNoShape">
              <a:avLst/>
            </a:prstTxWarp>
          </a:bodyPr>
          <a:lstStyle>
            <a:lvl1pPr algn="l" defTabSz="923930">
              <a:defRPr sz="1200">
                <a:effectLst>
                  <a:outerShdw blurRad="38100" dist="38100" dir="2700000" algn="tl">
                    <a:srgbClr val="C0C0C0"/>
                  </a:outerShdw>
                </a:effectLst>
              </a:defRPr>
            </a:lvl1pPr>
          </a:lstStyle>
          <a:p>
            <a:pPr>
              <a:defRPr/>
            </a:pPr>
            <a:endParaRPr lang="en-US"/>
          </a:p>
        </p:txBody>
      </p:sp>
      <p:sp>
        <p:nvSpPr>
          <p:cNvPr id="57349" name="Rectangle 5"/>
          <p:cNvSpPr>
            <a:spLocks noGrp="1" noChangeArrowheads="1"/>
          </p:cNvSpPr>
          <p:nvPr>
            <p:ph type="sldNum" sz="quarter" idx="3"/>
          </p:nvPr>
        </p:nvSpPr>
        <p:spPr bwMode="auto">
          <a:xfrm>
            <a:off x="3972031" y="8831580"/>
            <a:ext cx="3038371" cy="464820"/>
          </a:xfrm>
          <a:prstGeom prst="rect">
            <a:avLst/>
          </a:prstGeom>
          <a:noFill/>
          <a:ln w="9525">
            <a:noFill/>
            <a:miter lim="800000"/>
            <a:headEnd/>
            <a:tailEnd/>
          </a:ln>
          <a:effectLst/>
        </p:spPr>
        <p:txBody>
          <a:bodyPr vert="horz" wrap="square" lIns="92402" tIns="46204" rIns="92402" bIns="46204" numCol="1" anchor="b" anchorCtr="0" compatLnSpc="1">
            <a:prstTxWarp prst="textNoShape">
              <a:avLst/>
            </a:prstTxWarp>
          </a:bodyPr>
          <a:lstStyle>
            <a:lvl1pPr algn="r" defTabSz="923930">
              <a:defRPr sz="1200">
                <a:effectLst>
                  <a:outerShdw blurRad="38100" dist="38100" dir="2700000" algn="tl">
                    <a:srgbClr val="C0C0C0"/>
                  </a:outerShdw>
                </a:effectLst>
              </a:defRPr>
            </a:lvl1pPr>
          </a:lstStyle>
          <a:p>
            <a:pPr>
              <a:defRPr/>
            </a:pPr>
            <a:fld id="{CBDC14D5-A915-4F14-8892-18AA0B858FC3}" type="slidenum">
              <a:rPr lang="en-US"/>
              <a:pPr>
                <a:defRPr/>
              </a:pPr>
              <a:t>‹#›</a:t>
            </a:fld>
            <a:endParaRPr lang="en-US"/>
          </a:p>
        </p:txBody>
      </p:sp>
    </p:spTree>
    <p:extLst>
      <p:ext uri="{BB962C8B-B14F-4D97-AF65-F5344CB8AC3E}">
        <p14:creationId xmlns:p14="http://schemas.microsoft.com/office/powerpoint/2010/main" val="2511498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8372" cy="464820"/>
          </a:xfrm>
          <a:prstGeom prst="rect">
            <a:avLst/>
          </a:prstGeom>
          <a:noFill/>
          <a:ln w="9525">
            <a:noFill/>
            <a:miter lim="800000"/>
            <a:headEnd/>
            <a:tailEnd/>
          </a:ln>
          <a:effectLst/>
        </p:spPr>
        <p:txBody>
          <a:bodyPr vert="horz" wrap="square" lIns="92402" tIns="46204" rIns="92402" bIns="46204" numCol="1" anchor="t" anchorCtr="0" compatLnSpc="1">
            <a:prstTxWarp prst="textNoShape">
              <a:avLst/>
            </a:prstTxWarp>
          </a:bodyPr>
          <a:lstStyle>
            <a:lvl1pPr algn="l" defTabSz="923930">
              <a:defRPr sz="1200">
                <a:effectLst/>
              </a:defRPr>
            </a:lvl1pPr>
          </a:lstStyle>
          <a:p>
            <a:pPr>
              <a:defRPr/>
            </a:pPr>
            <a:endParaRPr lang="en-US"/>
          </a:p>
        </p:txBody>
      </p:sp>
      <p:sp>
        <p:nvSpPr>
          <p:cNvPr id="7171" name="Rectangle 3"/>
          <p:cNvSpPr>
            <a:spLocks noGrp="1" noChangeArrowheads="1"/>
          </p:cNvSpPr>
          <p:nvPr>
            <p:ph type="dt" idx="1"/>
          </p:nvPr>
        </p:nvSpPr>
        <p:spPr bwMode="auto">
          <a:xfrm>
            <a:off x="3972031" y="0"/>
            <a:ext cx="3038371" cy="464820"/>
          </a:xfrm>
          <a:prstGeom prst="rect">
            <a:avLst/>
          </a:prstGeom>
          <a:noFill/>
          <a:ln w="9525">
            <a:noFill/>
            <a:miter lim="800000"/>
            <a:headEnd/>
            <a:tailEnd/>
          </a:ln>
          <a:effectLst/>
        </p:spPr>
        <p:txBody>
          <a:bodyPr vert="horz" wrap="square" lIns="92402" tIns="46204" rIns="92402" bIns="46204" numCol="1" anchor="t" anchorCtr="0" compatLnSpc="1">
            <a:prstTxWarp prst="textNoShape">
              <a:avLst/>
            </a:prstTxWarp>
          </a:bodyPr>
          <a:lstStyle>
            <a:lvl1pPr algn="r" defTabSz="923930">
              <a:defRPr sz="1200">
                <a:effectLst/>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82688" y="698500"/>
            <a:ext cx="4645025"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35254" y="4415790"/>
            <a:ext cx="5139899" cy="4183380"/>
          </a:xfrm>
          <a:prstGeom prst="rect">
            <a:avLst/>
          </a:prstGeom>
          <a:noFill/>
          <a:ln w="9525">
            <a:noFill/>
            <a:miter lim="800000"/>
            <a:headEnd/>
            <a:tailEnd/>
          </a:ln>
          <a:effectLst/>
        </p:spPr>
        <p:txBody>
          <a:bodyPr vert="horz" wrap="square" lIns="92402" tIns="46204" rIns="92402" bIns="4620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31580"/>
            <a:ext cx="3038372" cy="464820"/>
          </a:xfrm>
          <a:prstGeom prst="rect">
            <a:avLst/>
          </a:prstGeom>
          <a:noFill/>
          <a:ln w="9525">
            <a:noFill/>
            <a:miter lim="800000"/>
            <a:headEnd/>
            <a:tailEnd/>
          </a:ln>
          <a:effectLst/>
        </p:spPr>
        <p:txBody>
          <a:bodyPr vert="horz" wrap="square" lIns="92402" tIns="46204" rIns="92402" bIns="46204" numCol="1" anchor="b" anchorCtr="0" compatLnSpc="1">
            <a:prstTxWarp prst="textNoShape">
              <a:avLst/>
            </a:prstTxWarp>
          </a:bodyPr>
          <a:lstStyle>
            <a:lvl1pPr algn="l" defTabSz="923930">
              <a:defRPr sz="1200">
                <a:effectLst/>
              </a:defRPr>
            </a:lvl1pPr>
          </a:lstStyle>
          <a:p>
            <a:pPr>
              <a:defRPr/>
            </a:pPr>
            <a:endParaRPr lang="en-US"/>
          </a:p>
        </p:txBody>
      </p:sp>
      <p:sp>
        <p:nvSpPr>
          <p:cNvPr id="7175" name="Rectangle 7"/>
          <p:cNvSpPr>
            <a:spLocks noGrp="1" noChangeArrowheads="1"/>
          </p:cNvSpPr>
          <p:nvPr>
            <p:ph type="sldNum" sz="quarter" idx="5"/>
          </p:nvPr>
        </p:nvSpPr>
        <p:spPr bwMode="auto">
          <a:xfrm>
            <a:off x="3972031" y="8831580"/>
            <a:ext cx="3038371" cy="464820"/>
          </a:xfrm>
          <a:prstGeom prst="rect">
            <a:avLst/>
          </a:prstGeom>
          <a:noFill/>
          <a:ln w="9525">
            <a:noFill/>
            <a:miter lim="800000"/>
            <a:headEnd/>
            <a:tailEnd/>
          </a:ln>
          <a:effectLst/>
        </p:spPr>
        <p:txBody>
          <a:bodyPr vert="horz" wrap="square" lIns="92402" tIns="46204" rIns="92402" bIns="46204" numCol="1" anchor="b" anchorCtr="0" compatLnSpc="1">
            <a:prstTxWarp prst="textNoShape">
              <a:avLst/>
            </a:prstTxWarp>
          </a:bodyPr>
          <a:lstStyle>
            <a:lvl1pPr algn="r" defTabSz="923930">
              <a:defRPr sz="1200">
                <a:effectLst/>
              </a:defRPr>
            </a:lvl1pPr>
          </a:lstStyle>
          <a:p>
            <a:pPr>
              <a:defRPr/>
            </a:pPr>
            <a:fld id="{B49F22E7-48EA-4C5E-949B-6E4230D3CF34}" type="slidenum">
              <a:rPr lang="en-US"/>
              <a:pPr>
                <a:defRPr/>
              </a:pPr>
              <a:t>‹#›</a:t>
            </a:fld>
            <a:endParaRPr lang="en-US"/>
          </a:p>
        </p:txBody>
      </p:sp>
    </p:spTree>
    <p:extLst>
      <p:ext uri="{BB962C8B-B14F-4D97-AF65-F5344CB8AC3E}">
        <p14:creationId xmlns:p14="http://schemas.microsoft.com/office/powerpoint/2010/main" val="18043358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4649" y="4235021"/>
            <a:ext cx="5812257" cy="1666007"/>
          </a:xfrm>
        </p:spPr>
        <p:txBody>
          <a:bodyPr/>
          <a:lstStyle/>
          <a:p>
            <a:pPr eaLnBrk="1" hangingPunct="1">
              <a:spcBef>
                <a:spcPts val="0"/>
              </a:spcBef>
              <a:defRPr/>
            </a:pPr>
            <a:r>
              <a:rPr lang="en-US" altLang="en-US" sz="1100" b="1" dirty="0">
                <a:latin typeface="+mn-lt"/>
              </a:rPr>
              <a:t>Instructor Preparation –  </a:t>
            </a:r>
            <a:r>
              <a:rPr lang="en-US" altLang="en-US" sz="1100" dirty="0">
                <a:latin typeface="+mn-lt"/>
              </a:rPr>
              <a:t>Allow 6-8 hours of preparation for 1 hour of instruction.</a:t>
            </a:r>
          </a:p>
          <a:p>
            <a:pPr marL="227430" indent="-227430" eaLnBrk="1" hangingPunct="1">
              <a:spcBef>
                <a:spcPts val="0"/>
              </a:spcBef>
              <a:buFont typeface="+mj-lt"/>
              <a:buAutoNum type="arabicPeriod"/>
              <a:defRPr/>
            </a:pPr>
            <a:r>
              <a:rPr lang="en-US" altLang="en-US" sz="1100" dirty="0">
                <a:latin typeface="+mn-lt"/>
              </a:rPr>
              <a:t>Review all materials thoroughly.  Do any additional research or preparation to make yourself comfortable with the materials or to give it your personal touch.</a:t>
            </a:r>
          </a:p>
          <a:p>
            <a:pPr marL="227430" indent="-227430" eaLnBrk="1" hangingPunct="1">
              <a:spcBef>
                <a:spcPts val="0"/>
              </a:spcBef>
              <a:buFont typeface="+mj-lt"/>
              <a:buAutoNum type="arabicPeriod"/>
              <a:defRPr/>
            </a:pPr>
            <a:r>
              <a:rPr lang="en-US" altLang="en-US" sz="1100" dirty="0">
                <a:latin typeface="+mn-lt"/>
              </a:rPr>
              <a:t>Determine what other topic/subject matter will be presented with this “core” subject matter.  It could be a special event/activity that will focus on a Centennial Celebration, an educational piece on how youth should prepare for the “Famous People” category at your communication event, introducing the OK Hobbies and Collectibles project, </a:t>
            </a:r>
            <a:r>
              <a:rPr lang="en-US" sz="1100" dirty="0">
                <a:latin typeface="+mn-lt"/>
              </a:rPr>
              <a:t>National 4-H History Preservation Program, the heritage portion of the Citizenship project area, </a:t>
            </a:r>
            <a:r>
              <a:rPr lang="en-US" altLang="en-US" sz="1100" dirty="0">
                <a:latin typeface="+mn-lt"/>
              </a:rPr>
              <a:t>etc. </a:t>
            </a:r>
          </a:p>
          <a:p>
            <a:pPr marL="227430" indent="-227430" eaLnBrk="1" hangingPunct="1">
              <a:spcBef>
                <a:spcPts val="0"/>
              </a:spcBef>
              <a:buFont typeface="+mj-lt"/>
              <a:buAutoNum type="arabicPeriod"/>
              <a:defRPr/>
            </a:pPr>
            <a:r>
              <a:rPr lang="en-US" altLang="en-US" sz="1100" dirty="0">
                <a:latin typeface="+mn-lt"/>
              </a:rPr>
              <a:t>Prepare handouts that complement the subject matter.</a:t>
            </a:r>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1</a:t>
            </a:fld>
            <a:endParaRPr lang="en-US" dirty="0"/>
          </a:p>
        </p:txBody>
      </p:sp>
      <p:sp>
        <p:nvSpPr>
          <p:cNvPr id="5" name="TextBox 4"/>
          <p:cNvSpPr txBox="1"/>
          <p:nvPr/>
        </p:nvSpPr>
        <p:spPr>
          <a:xfrm>
            <a:off x="675547" y="5855443"/>
            <a:ext cx="2906130" cy="2228100"/>
          </a:xfrm>
          <a:prstGeom prst="rect">
            <a:avLst/>
          </a:prstGeom>
          <a:noFill/>
        </p:spPr>
        <p:txBody>
          <a:bodyPr wrap="square" lIns="93746" tIns="46872" rIns="93746" bIns="46872" rtlCol="0">
            <a:spAutoFit/>
          </a:bodyPr>
          <a:lstStyle/>
          <a:p>
            <a:pPr algn="l">
              <a:spcAft>
                <a:spcPts val="0"/>
              </a:spcAft>
              <a:defRPr/>
            </a:pPr>
            <a:r>
              <a:rPr lang="en-US" sz="1000" b="1" dirty="0">
                <a:effectLst/>
                <a:latin typeface="+mj-lt"/>
              </a:rPr>
              <a:t>Teaching Outline and Activity</a:t>
            </a:r>
          </a:p>
          <a:p>
            <a:pPr marL="175774" indent="-175774" algn="l">
              <a:spcAft>
                <a:spcPts val="0"/>
              </a:spcAft>
              <a:buFont typeface="Arial" panose="020B0604020202020204" pitchFamily="34" charset="0"/>
              <a:buChar char="•"/>
              <a:defRPr/>
            </a:pPr>
            <a:r>
              <a:rPr lang="en-US" sz="1000" dirty="0">
                <a:effectLst/>
                <a:latin typeface="+mj-lt"/>
              </a:rPr>
              <a:t>4H101 – Lesson 16: Recognizing 4-H’ers Accomplishments</a:t>
            </a:r>
          </a:p>
          <a:p>
            <a:pPr algn="l">
              <a:spcAft>
                <a:spcPts val="0"/>
              </a:spcAft>
              <a:defRPr/>
            </a:pPr>
            <a:r>
              <a:rPr lang="en-US" sz="1000" b="1" dirty="0">
                <a:effectLst/>
                <a:latin typeface="+mj-lt"/>
              </a:rPr>
              <a:t>Handouts</a:t>
            </a:r>
            <a:r>
              <a:rPr lang="en-US" sz="1000" dirty="0">
                <a:effectLst/>
                <a:latin typeface="+mj-lt"/>
              </a:rPr>
              <a:t> that complement the session:  </a:t>
            </a:r>
          </a:p>
          <a:p>
            <a:pPr marL="175774" indent="-175774" algn="l">
              <a:spcAft>
                <a:spcPts val="0"/>
              </a:spcAft>
              <a:buFont typeface="Arial" panose="020B0604020202020204" pitchFamily="34" charset="0"/>
              <a:buChar char="•"/>
              <a:defRPr/>
            </a:pPr>
            <a:r>
              <a:rPr lang="en-US" sz="1000" dirty="0">
                <a:effectLst/>
                <a:latin typeface="+mj-lt"/>
              </a:rPr>
              <a:t>4-H Project Planning Guide</a:t>
            </a:r>
          </a:p>
          <a:p>
            <a:pPr marL="175774" indent="-175774" algn="l">
              <a:spcAft>
                <a:spcPts val="0"/>
              </a:spcAft>
              <a:buFont typeface="Arial" panose="020B0604020202020204" pitchFamily="34" charset="0"/>
              <a:buChar char="•"/>
              <a:defRPr/>
            </a:pPr>
            <a:r>
              <a:rPr lang="en-US" sz="1000" dirty="0">
                <a:effectLst/>
                <a:latin typeface="+mj-lt"/>
              </a:rPr>
              <a:t>Goal Setting Worksheet for Jr. Members</a:t>
            </a:r>
          </a:p>
          <a:p>
            <a:pPr marL="175774" indent="-175774" algn="l">
              <a:spcAft>
                <a:spcPts val="0"/>
              </a:spcAft>
              <a:buFont typeface="Arial" panose="020B0604020202020204" pitchFamily="34" charset="0"/>
              <a:buChar char="•"/>
              <a:defRPr/>
            </a:pPr>
            <a:r>
              <a:rPr lang="en-US" sz="1000" dirty="0">
                <a:effectLst/>
                <a:latin typeface="+mj-lt"/>
              </a:rPr>
              <a:t>“Plan the Work” Calendar</a:t>
            </a:r>
          </a:p>
          <a:p>
            <a:pPr marL="175774" indent="-175774" algn="l">
              <a:spcAft>
                <a:spcPts val="0"/>
              </a:spcAft>
              <a:buFont typeface="Arial" panose="020B0604020202020204" pitchFamily="34" charset="0"/>
              <a:buChar char="•"/>
              <a:defRPr/>
            </a:pPr>
            <a:r>
              <a:rPr lang="en-US" sz="1000" dirty="0">
                <a:effectLst/>
                <a:latin typeface="+mj-lt"/>
              </a:rPr>
              <a:t>4-H Record Keeping Pointers</a:t>
            </a:r>
          </a:p>
          <a:p>
            <a:pPr marL="175774" indent="-175774" algn="l">
              <a:spcAft>
                <a:spcPts val="0"/>
              </a:spcAft>
              <a:buFont typeface="Arial" panose="020B0604020202020204" pitchFamily="34" charset="0"/>
              <a:buChar char="•"/>
              <a:defRPr/>
            </a:pPr>
            <a:r>
              <a:rPr lang="en-US" sz="1000" dirty="0">
                <a:effectLst/>
                <a:latin typeface="+mj-lt"/>
              </a:rPr>
              <a:t>Senior 4-H Record Keeping Pointers</a:t>
            </a:r>
          </a:p>
          <a:p>
            <a:pPr marL="175774" indent="-175774" algn="l">
              <a:spcAft>
                <a:spcPts val="0"/>
              </a:spcAft>
              <a:buFont typeface="Arial" panose="020B0604020202020204" pitchFamily="34" charset="0"/>
              <a:buChar char="•"/>
              <a:defRPr/>
            </a:pPr>
            <a:r>
              <a:rPr lang="en-US" sz="1000" dirty="0">
                <a:effectLst/>
                <a:latin typeface="+mj-lt"/>
              </a:rPr>
              <a:t>4H.VOL.109 – Planning</a:t>
            </a:r>
          </a:p>
          <a:p>
            <a:pPr marL="175774" indent="-175774" algn="l">
              <a:spcAft>
                <a:spcPts val="0"/>
              </a:spcAft>
              <a:buFont typeface="Arial" panose="020B0604020202020204" pitchFamily="34" charset="0"/>
              <a:buChar char="•"/>
              <a:defRPr/>
            </a:pPr>
            <a:r>
              <a:rPr lang="en-US" sz="1000" dirty="0">
                <a:effectLst/>
                <a:latin typeface="+mj-lt"/>
              </a:rPr>
              <a:t>4H.VOL.110 – Goal Setting</a:t>
            </a:r>
          </a:p>
          <a:p>
            <a:pPr marL="175774" indent="-175774" algn="l">
              <a:spcAft>
                <a:spcPts val="0"/>
              </a:spcAft>
              <a:buFont typeface="Arial" panose="020B0604020202020204" pitchFamily="34" charset="0"/>
              <a:buChar char="•"/>
              <a:defRPr/>
            </a:pPr>
            <a:r>
              <a:rPr lang="en-US" sz="1000" dirty="0">
                <a:effectLst/>
                <a:latin typeface="+mj-lt"/>
              </a:rPr>
              <a:t>4H.VOL.105 - Recognition Model.</a:t>
            </a:r>
          </a:p>
          <a:p>
            <a:pPr marL="175774" indent="-175774" algn="l">
              <a:spcAft>
                <a:spcPts val="0"/>
              </a:spcAft>
              <a:buFont typeface="Arial" panose="020B0604020202020204" pitchFamily="34" charset="0"/>
              <a:buChar char="•"/>
              <a:defRPr/>
            </a:pPr>
            <a:r>
              <a:rPr lang="en-US" sz="1000" dirty="0">
                <a:effectLst/>
              </a:rPr>
              <a:t>4H.VOL.135 – 4-H Life Skills</a:t>
            </a:r>
            <a:endParaRPr lang="en-US" sz="1000" dirty="0">
              <a:effectLst/>
              <a:latin typeface="+mj-lt"/>
            </a:endParaRPr>
          </a:p>
          <a:p>
            <a:pPr marL="175774" indent="-175774" algn="l">
              <a:spcAft>
                <a:spcPts val="0"/>
              </a:spcAft>
              <a:buFont typeface="Arial" panose="020B0604020202020204" pitchFamily="34" charset="0"/>
              <a:buChar char="•"/>
              <a:defRPr/>
            </a:pPr>
            <a:r>
              <a:rPr lang="en-US" sz="1000" dirty="0">
                <a:effectLst/>
              </a:rPr>
              <a:t>4H.VOL.118 - Ex</a:t>
            </a:r>
            <a:r>
              <a:rPr lang="en-US" sz="1000" dirty="0">
                <a:effectLst/>
                <a:latin typeface="+mj-lt"/>
              </a:rPr>
              <a:t>periential Learning</a:t>
            </a:r>
          </a:p>
        </p:txBody>
      </p:sp>
      <p:sp>
        <p:nvSpPr>
          <p:cNvPr id="6" name="TextBox 5"/>
          <p:cNvSpPr txBox="1"/>
          <p:nvPr/>
        </p:nvSpPr>
        <p:spPr>
          <a:xfrm>
            <a:off x="3656587" y="5855443"/>
            <a:ext cx="2780320" cy="2685237"/>
          </a:xfrm>
          <a:prstGeom prst="rect">
            <a:avLst/>
          </a:prstGeom>
          <a:noFill/>
        </p:spPr>
        <p:txBody>
          <a:bodyPr wrap="square" lIns="93746" tIns="46872" rIns="93746" bIns="46872" rtlCol="0">
            <a:spAutoFit/>
          </a:bodyPr>
          <a:lstStyle/>
          <a:p>
            <a:pPr algn="l">
              <a:spcAft>
                <a:spcPts val="0"/>
              </a:spcAft>
              <a:defRPr/>
            </a:pPr>
            <a:r>
              <a:rPr lang="en-US" sz="1000" b="1" dirty="0">
                <a:effectLst/>
              </a:rPr>
              <a:t>Resource Materials</a:t>
            </a:r>
          </a:p>
          <a:p>
            <a:pPr marL="175774" indent="-175774" algn="l">
              <a:spcAft>
                <a:spcPts val="0"/>
              </a:spcAft>
              <a:buFont typeface="Arial" panose="020B0604020202020204" pitchFamily="34" charset="0"/>
              <a:buChar char="•"/>
              <a:defRPr/>
            </a:pPr>
            <a:r>
              <a:rPr lang="en-US" sz="1000" dirty="0">
                <a:effectLst/>
              </a:rPr>
              <a:t>Targeting Life Skills Model</a:t>
            </a:r>
          </a:p>
          <a:p>
            <a:pPr marL="175774" indent="-175774" algn="l">
              <a:spcAft>
                <a:spcPts val="0"/>
              </a:spcAft>
              <a:buFont typeface="Arial" panose="020B0604020202020204" pitchFamily="34" charset="0"/>
              <a:buChar char="•"/>
              <a:defRPr/>
            </a:pPr>
            <a:r>
              <a:rPr lang="en-US" sz="1000" dirty="0">
                <a:effectLst/>
              </a:rPr>
              <a:t>Life Skills – Definitions of skills</a:t>
            </a:r>
          </a:p>
          <a:p>
            <a:pPr marL="175774" indent="-175774" algn="l">
              <a:spcAft>
                <a:spcPts val="0"/>
              </a:spcAft>
              <a:buFont typeface="Arial" panose="020B0604020202020204" pitchFamily="34" charset="0"/>
              <a:buChar char="•"/>
              <a:defRPr/>
            </a:pPr>
            <a:r>
              <a:rPr lang="en-US" sz="1000" dirty="0">
                <a:effectLst/>
              </a:rPr>
              <a:t>Targeting Life Skills Model – animated (2008)</a:t>
            </a:r>
          </a:p>
          <a:p>
            <a:pPr marL="175774" indent="-175774" algn="l">
              <a:spcAft>
                <a:spcPts val="0"/>
              </a:spcAft>
              <a:buFont typeface="Arial" panose="020B0604020202020204" pitchFamily="34" charset="0"/>
              <a:buChar char="•"/>
              <a:defRPr/>
            </a:pPr>
            <a:r>
              <a:rPr lang="en-US" sz="1000" dirty="0">
                <a:effectLst/>
              </a:rPr>
              <a:t>Experiential Learning Model</a:t>
            </a:r>
          </a:p>
          <a:p>
            <a:pPr algn="l">
              <a:defRPr/>
            </a:pPr>
            <a:r>
              <a:rPr lang="en-US" sz="1000" b="1" dirty="0">
                <a:effectLst/>
                <a:latin typeface="+mj-lt"/>
              </a:rPr>
              <a:t>PowerPoint Presentations</a:t>
            </a:r>
          </a:p>
          <a:p>
            <a:pPr marL="175774" indent="-175774" algn="l">
              <a:spcAft>
                <a:spcPts val="0"/>
              </a:spcAft>
              <a:buFont typeface="Arial" panose="020B0604020202020204" pitchFamily="34" charset="0"/>
              <a:buChar char="•"/>
              <a:defRPr/>
            </a:pPr>
            <a:r>
              <a:rPr lang="en-US" sz="1000" dirty="0">
                <a:effectLst/>
                <a:latin typeface="+mj-lt"/>
              </a:rPr>
              <a:t>Unit 2 Section 8_ 4-H Record Keeping</a:t>
            </a:r>
          </a:p>
          <a:p>
            <a:pPr marL="175774" indent="-175774" algn="l">
              <a:spcAft>
                <a:spcPts val="0"/>
              </a:spcAft>
              <a:buFont typeface="Arial" panose="020B0604020202020204" pitchFamily="34" charset="0"/>
              <a:buChar char="•"/>
              <a:defRPr/>
            </a:pPr>
            <a:endParaRPr lang="en-US" sz="1000" dirty="0">
              <a:effectLst/>
              <a:latin typeface="+mj-lt"/>
            </a:endParaRPr>
          </a:p>
          <a:p>
            <a:pPr algn="l">
              <a:defRPr/>
            </a:pPr>
            <a:r>
              <a:rPr lang="en-US" sz="1000" b="1" dirty="0">
                <a:effectLst/>
                <a:latin typeface="+mj-lt"/>
              </a:rPr>
              <a:t>Self Study Series </a:t>
            </a:r>
            <a:r>
              <a:rPr lang="en-US" sz="1000" dirty="0">
                <a:effectLst/>
                <a:latin typeface="+mj-lt"/>
              </a:rPr>
              <a:t>– for volunteers who can not attend this training in person.</a:t>
            </a:r>
          </a:p>
          <a:p>
            <a:pPr marL="175774" indent="-175774" algn="l">
              <a:spcAft>
                <a:spcPts val="0"/>
              </a:spcAft>
              <a:buFont typeface="Arial" panose="020B0604020202020204" pitchFamily="34" charset="0"/>
              <a:buChar char="•"/>
              <a:defRPr/>
            </a:pPr>
            <a:r>
              <a:rPr lang="en-US" sz="1000" dirty="0">
                <a:effectLst/>
                <a:latin typeface="+mj-lt"/>
              </a:rPr>
              <a:t>None</a:t>
            </a:r>
          </a:p>
          <a:p>
            <a:pPr algn="l">
              <a:spcAft>
                <a:spcPts val="0"/>
              </a:spcAft>
              <a:defRPr/>
            </a:pPr>
            <a:r>
              <a:rPr lang="en-US" sz="1000" b="1" dirty="0">
                <a:effectLst/>
                <a:latin typeface="+mj-lt"/>
              </a:rPr>
              <a:t>4-H Newsletter Support Material</a:t>
            </a:r>
          </a:p>
          <a:p>
            <a:pPr marL="175774" indent="-175774" algn="l">
              <a:buFont typeface="Arial" panose="020B0604020202020204" pitchFamily="34" charset="0"/>
              <a:buChar char="•"/>
              <a:defRPr/>
            </a:pPr>
            <a:r>
              <a:rPr lang="en-US" sz="1000" dirty="0">
                <a:effectLst/>
                <a:latin typeface="+mj-lt"/>
              </a:rPr>
              <a:t>10 Steps to Quality Project Work</a:t>
            </a:r>
          </a:p>
          <a:p>
            <a:pPr marL="175774" indent="-175774" algn="l">
              <a:buFont typeface="Arial" panose="020B0604020202020204" pitchFamily="34" charset="0"/>
              <a:buChar char="•"/>
              <a:defRPr/>
            </a:pPr>
            <a:r>
              <a:rPr lang="en-US" sz="1000" dirty="0">
                <a:effectLst/>
                <a:latin typeface="+mj-lt"/>
              </a:rPr>
              <a:t>Citizenship Defined</a:t>
            </a:r>
          </a:p>
          <a:p>
            <a:pPr marL="175774" indent="-175774" algn="l">
              <a:buFont typeface="Arial" panose="020B0604020202020204" pitchFamily="34" charset="0"/>
              <a:buChar char="•"/>
              <a:defRPr/>
            </a:pPr>
            <a:r>
              <a:rPr lang="en-US" sz="1000" dirty="0">
                <a:effectLst/>
                <a:latin typeface="+mj-lt"/>
              </a:rPr>
              <a:t>Leadership Defined</a:t>
            </a:r>
          </a:p>
          <a:p>
            <a:pPr marL="175774" indent="-175774" algn="l">
              <a:buFont typeface="Arial" panose="020B0604020202020204" pitchFamily="34" charset="0"/>
              <a:buChar char="•"/>
              <a:defRPr/>
            </a:pPr>
            <a:r>
              <a:rPr lang="en-US" sz="1000" dirty="0">
                <a:effectLst/>
                <a:latin typeface="+mj-lt"/>
              </a:rPr>
              <a:t>Record Keeping</a:t>
            </a:r>
          </a:p>
          <a:p>
            <a:pPr marL="175774" indent="-175774" algn="l">
              <a:buFont typeface="Arial" panose="020B0604020202020204" pitchFamily="34" charset="0"/>
              <a:buChar char="•"/>
              <a:defRPr/>
            </a:pPr>
            <a:r>
              <a:rPr lang="en-US" sz="1000" dirty="0">
                <a:effectLst/>
                <a:latin typeface="+mj-lt"/>
              </a:rPr>
              <a:t>What to Keep Record Of</a:t>
            </a:r>
          </a:p>
        </p:txBody>
      </p:sp>
    </p:spTree>
    <p:extLst>
      <p:ext uri="{BB962C8B-B14F-4D97-AF65-F5344CB8AC3E}">
        <p14:creationId xmlns:p14="http://schemas.microsoft.com/office/powerpoint/2010/main" val="1885665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10</a:t>
            </a:fld>
            <a:endParaRPr lang="en-US"/>
          </a:p>
        </p:txBody>
      </p:sp>
    </p:spTree>
    <p:extLst>
      <p:ext uri="{BB962C8B-B14F-4D97-AF65-F5344CB8AC3E}">
        <p14:creationId xmlns:p14="http://schemas.microsoft.com/office/powerpoint/2010/main" val="3069211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280">
              <a:defRPr sz="2400">
                <a:solidFill>
                  <a:schemeClr val="tx1"/>
                </a:solidFill>
                <a:latin typeface="Times New Roman" pitchFamily="18" charset="0"/>
              </a:defRPr>
            </a:lvl1pPr>
            <a:lvl2pPr marL="742764" indent="-285678" defTabSz="925280">
              <a:defRPr sz="2400">
                <a:solidFill>
                  <a:schemeClr val="tx1"/>
                </a:solidFill>
                <a:latin typeface="Times New Roman" pitchFamily="18" charset="0"/>
              </a:defRPr>
            </a:lvl2pPr>
            <a:lvl3pPr marL="1142714" indent="-228542" defTabSz="925280">
              <a:defRPr sz="2400">
                <a:solidFill>
                  <a:schemeClr val="tx1"/>
                </a:solidFill>
                <a:latin typeface="Times New Roman" pitchFamily="18" charset="0"/>
              </a:defRPr>
            </a:lvl3pPr>
            <a:lvl4pPr marL="1599798" indent="-228542" defTabSz="925280">
              <a:defRPr sz="2400">
                <a:solidFill>
                  <a:schemeClr val="tx1"/>
                </a:solidFill>
                <a:latin typeface="Times New Roman" pitchFamily="18" charset="0"/>
              </a:defRPr>
            </a:lvl4pPr>
            <a:lvl5pPr marL="2056884" indent="-228542" defTabSz="925280">
              <a:defRPr sz="2400">
                <a:solidFill>
                  <a:schemeClr val="tx1"/>
                </a:solidFill>
                <a:latin typeface="Times New Roman" pitchFamily="18" charset="0"/>
              </a:defRPr>
            </a:lvl5pPr>
            <a:lvl6pPr marL="2513970" indent="-228542" algn="ctr" defTabSz="925280" eaLnBrk="0" fontAlgn="base" hangingPunct="0">
              <a:spcBef>
                <a:spcPct val="0"/>
              </a:spcBef>
              <a:spcAft>
                <a:spcPct val="0"/>
              </a:spcAft>
              <a:defRPr sz="2400">
                <a:solidFill>
                  <a:schemeClr val="tx1"/>
                </a:solidFill>
                <a:latin typeface="Times New Roman" pitchFamily="18" charset="0"/>
              </a:defRPr>
            </a:lvl6pPr>
            <a:lvl7pPr marL="2971054" indent="-228542" algn="ctr" defTabSz="925280" eaLnBrk="0" fontAlgn="base" hangingPunct="0">
              <a:spcBef>
                <a:spcPct val="0"/>
              </a:spcBef>
              <a:spcAft>
                <a:spcPct val="0"/>
              </a:spcAft>
              <a:defRPr sz="2400">
                <a:solidFill>
                  <a:schemeClr val="tx1"/>
                </a:solidFill>
                <a:latin typeface="Times New Roman" pitchFamily="18" charset="0"/>
              </a:defRPr>
            </a:lvl7pPr>
            <a:lvl8pPr marL="3428140" indent="-228542" algn="ctr" defTabSz="925280" eaLnBrk="0" fontAlgn="base" hangingPunct="0">
              <a:spcBef>
                <a:spcPct val="0"/>
              </a:spcBef>
              <a:spcAft>
                <a:spcPct val="0"/>
              </a:spcAft>
              <a:defRPr sz="2400">
                <a:solidFill>
                  <a:schemeClr val="tx1"/>
                </a:solidFill>
                <a:latin typeface="Times New Roman" pitchFamily="18" charset="0"/>
              </a:defRPr>
            </a:lvl8pPr>
            <a:lvl9pPr marL="3885225" indent="-228542" algn="ctr" defTabSz="925280" eaLnBrk="0" fontAlgn="base" hangingPunct="0">
              <a:spcBef>
                <a:spcPct val="0"/>
              </a:spcBef>
              <a:spcAft>
                <a:spcPct val="0"/>
              </a:spcAft>
              <a:defRPr sz="2400">
                <a:solidFill>
                  <a:schemeClr val="tx1"/>
                </a:solidFill>
                <a:latin typeface="Times New Roman" pitchFamily="18" charset="0"/>
              </a:defRPr>
            </a:lvl9pPr>
          </a:lstStyle>
          <a:p>
            <a:fld id="{A0F1C063-FF6B-4992-981F-7AD777CBB72C}" type="slidenum">
              <a:rPr lang="en-US" altLang="en-US" sz="1200"/>
              <a:pPr/>
              <a:t>11</a:t>
            </a:fld>
            <a:endParaRPr lang="en-US" altLang="en-US" sz="1200"/>
          </a:p>
        </p:txBody>
      </p:sp>
      <p:sp>
        <p:nvSpPr>
          <p:cNvPr id="279555"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279556" name="Rectangle 3"/>
          <p:cNvSpPr>
            <a:spLocks noGrp="1" noChangeArrowheads="1"/>
          </p:cNvSpPr>
          <p:nvPr>
            <p:ph type="body" idx="1"/>
          </p:nvPr>
        </p:nvSpPr>
        <p:spPr>
          <a:xfrm>
            <a:off x="421501" y="4339384"/>
            <a:ext cx="6122070" cy="4307808"/>
          </a:xfrm>
          <a:solidFill>
            <a:srgbClr val="FFFFFF"/>
          </a:solidFill>
          <a:ln>
            <a:noFill/>
          </a:ln>
        </p:spPr>
        <p:txBody>
          <a:bodyPr/>
          <a:lstStyle/>
          <a:p>
            <a:r>
              <a:rPr lang="en-US" dirty="0"/>
              <a:t>Excerpt - </a:t>
            </a:r>
            <a:r>
              <a:rPr lang="en-US" dirty="0" smtClean="0"/>
              <a:t>4H.VOL.119 Experiential Learning</a:t>
            </a:r>
          </a:p>
          <a:p>
            <a:r>
              <a:rPr lang="en-US" dirty="0"/>
              <a:t>1. Participants </a:t>
            </a:r>
            <a:r>
              <a:rPr lang="en-US" b="1" dirty="0"/>
              <a:t>experience</a:t>
            </a:r>
            <a:r>
              <a:rPr lang="en-US" dirty="0"/>
              <a:t> the activity - perform or do it.</a:t>
            </a:r>
          </a:p>
          <a:p>
            <a:r>
              <a:rPr lang="en-US" dirty="0"/>
              <a:t>2. Participants </a:t>
            </a:r>
            <a:r>
              <a:rPr lang="en-US" b="1" dirty="0"/>
              <a:t>share </a:t>
            </a:r>
            <a:r>
              <a:rPr lang="en-US" dirty="0"/>
              <a:t>the experience by describing what happened to them.</a:t>
            </a:r>
          </a:p>
          <a:p>
            <a:r>
              <a:rPr lang="en-US" dirty="0"/>
              <a:t>3. Participants </a:t>
            </a:r>
            <a:r>
              <a:rPr lang="en-US" b="1" dirty="0"/>
              <a:t>process</a:t>
            </a:r>
            <a:r>
              <a:rPr lang="en-US" dirty="0"/>
              <a:t> the experience to determine what was most important and identify common themes and experiences.</a:t>
            </a:r>
          </a:p>
          <a:p>
            <a:r>
              <a:rPr lang="en-US" dirty="0"/>
              <a:t>4. Participants </a:t>
            </a:r>
            <a:r>
              <a:rPr lang="en-US" b="1" dirty="0"/>
              <a:t>generalize</a:t>
            </a:r>
            <a:r>
              <a:rPr lang="en-US" dirty="0"/>
              <a:t> from the experience and relate it to their daily lives.</a:t>
            </a:r>
          </a:p>
          <a:p>
            <a:r>
              <a:rPr lang="en-US" dirty="0"/>
              <a:t>5. Participants </a:t>
            </a:r>
            <a:r>
              <a:rPr lang="en-US" b="1" dirty="0"/>
              <a:t>apply</a:t>
            </a:r>
            <a:r>
              <a:rPr lang="en-US" dirty="0"/>
              <a:t> what they learned to a new situation.</a:t>
            </a:r>
          </a:p>
          <a:p>
            <a:pPr>
              <a:spcBef>
                <a:spcPts val="0"/>
              </a:spcBef>
            </a:pPr>
            <a:r>
              <a:rPr lang="en-US" b="1" dirty="0"/>
              <a:t>Evaluating the Project Activity</a:t>
            </a:r>
          </a:p>
          <a:p>
            <a:pPr>
              <a:spcBef>
                <a:spcPts val="0"/>
              </a:spcBef>
            </a:pPr>
            <a:r>
              <a:rPr lang="en-US" dirty="0"/>
              <a:t>The most important question is whether the child can show they have gained new knowledge/skill and practiced a life skill(s) in the process.  The success indicator is an observable behavior or attitude change for both the project skill and life skill.</a:t>
            </a:r>
          </a:p>
          <a:p>
            <a:pPr>
              <a:spcBef>
                <a:spcPts val="0"/>
              </a:spcBef>
            </a:pPr>
            <a:r>
              <a:rPr lang="en-US" dirty="0"/>
              <a:t>The questions discussed in the reflect and apply steps of the experiential model often provides excellent feedback.  Even better evaluation information can be gathered by having the group apply what they have learned to another situation.  If you use experiential learning successfully some of the most important results will only happen as youth apply new skills in their everyday lives.</a:t>
            </a:r>
          </a:p>
          <a:p>
            <a:pPr>
              <a:spcBef>
                <a:spcPts val="0"/>
              </a:spcBef>
            </a:pPr>
            <a:endParaRPr lang="en-US" i="1" dirty="0"/>
          </a:p>
          <a:p>
            <a:r>
              <a:rPr lang="en-US" altLang="en-US" dirty="0" smtClean="0"/>
              <a:t>Back to </a:t>
            </a:r>
            <a:r>
              <a:rPr lang="en-US" altLang="en-US" b="1" dirty="0"/>
              <a:t>Skill vs Life Skill  - </a:t>
            </a:r>
            <a:r>
              <a:rPr lang="en-US" altLang="en-US" dirty="0"/>
              <a:t>Example in 4H.VOL.118 Experiential Learning page </a:t>
            </a:r>
            <a:r>
              <a:rPr lang="en-US" altLang="en-US" dirty="0" smtClean="0"/>
              <a:t>7</a:t>
            </a:r>
          </a:p>
          <a:p>
            <a:pPr defTabSz="904046">
              <a:defRPr/>
            </a:pPr>
            <a:r>
              <a:rPr lang="en-US" altLang="en-US" dirty="0" smtClean="0"/>
              <a:t>Handout - </a:t>
            </a:r>
            <a:r>
              <a:rPr lang="en-US" dirty="0" smtClean="0"/>
              <a:t>4H.VOL.109 Planning – A Key to a Successful 4-H Experience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this in practice.  2013 the introduction of the Design and Construction Skill sheets for Apparel, Interior and Hobbies and Textiles.  They were designed taking mastery into account. The skill sheet has a three-fold purposes 1) the child and volunteer can see the variety of skills and knowledge (objectives) for each age level, 2) use the selection skills and knowledge as a means to develop goals (short and long term) and 3) offers the child an evaluation tool for self-evaluation on each project constructed.</a:t>
            </a:r>
            <a:endParaRPr lang="en-US" dirty="0"/>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12</a:t>
            </a:fld>
            <a:endParaRPr lang="en-US"/>
          </a:p>
        </p:txBody>
      </p:sp>
    </p:spTree>
    <p:extLst>
      <p:ext uri="{BB962C8B-B14F-4D97-AF65-F5344CB8AC3E}">
        <p14:creationId xmlns:p14="http://schemas.microsoft.com/office/powerpoint/2010/main" val="597530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509" indent="-169509" defTabSz="904046">
              <a:buFont typeface="Arial" panose="020B0604020202020204" pitchFamily="34" charset="0"/>
              <a:buChar char="•"/>
              <a:defRPr/>
            </a:pPr>
            <a:r>
              <a:rPr lang="en-US" b="1" dirty="0" smtClean="0">
                <a:effectLst/>
              </a:rPr>
              <a:t>Recognition</a:t>
            </a:r>
            <a:r>
              <a:rPr lang="en-US" b="1" baseline="0" dirty="0" smtClean="0">
                <a:effectLst/>
              </a:rPr>
              <a:t> Model - </a:t>
            </a:r>
            <a:r>
              <a:rPr lang="en-US" altLang="en-US" dirty="0" smtClean="0"/>
              <a:t>Progress Toward Personal Goals - Setting and achieving personal goals</a:t>
            </a:r>
          </a:p>
          <a:p>
            <a:pPr marL="169509" indent="-169509">
              <a:buFont typeface="Arial" panose="020B0604020202020204" pitchFamily="34" charset="0"/>
              <a:buChar char="•"/>
            </a:pPr>
            <a:r>
              <a:rPr lang="en-US" b="1" dirty="0" smtClean="0">
                <a:effectLst/>
              </a:rPr>
              <a:t>Mastery  - </a:t>
            </a:r>
            <a:r>
              <a:rPr lang="en-US" dirty="0" smtClean="0">
                <a:effectLst/>
              </a:rPr>
              <a:t>reporting what is learned.</a:t>
            </a:r>
          </a:p>
          <a:p>
            <a:pPr marL="169509" indent="-169509">
              <a:buFont typeface="Arial" panose="020B0604020202020204" pitchFamily="34" charset="0"/>
              <a:buChar char="•"/>
            </a:pPr>
            <a:r>
              <a:rPr lang="en-US" b="1" dirty="0" smtClean="0">
                <a:effectLst/>
              </a:rPr>
              <a:t>Personal development</a:t>
            </a:r>
            <a:r>
              <a:rPr lang="en-US" dirty="0" smtClean="0">
                <a:effectLst/>
              </a:rPr>
              <a:t> covers activities that improve awareness and identity, develop talents and potential, build human capital and facilitate employability, enhance quality of life and contribute to the realization of dreams and aspirations.</a:t>
            </a:r>
          </a:p>
          <a:p>
            <a:pPr marL="169509" lvl="1"/>
            <a:r>
              <a:rPr lang="en-US" dirty="0" smtClean="0">
                <a:effectLst/>
              </a:rPr>
              <a:t>Citizenship is much</a:t>
            </a:r>
            <a:r>
              <a:rPr lang="en-US" baseline="0" dirty="0" smtClean="0">
                <a:effectLst/>
              </a:rPr>
              <a:t> greater than community service. To be covered in slides 16-19.</a:t>
            </a:r>
          </a:p>
          <a:p>
            <a:pPr marL="169509" lvl="1"/>
            <a:r>
              <a:rPr lang="en-US" dirty="0" smtClean="0"/>
              <a:t>Leadership – sharing knowledge and skills.</a:t>
            </a:r>
          </a:p>
          <a:p>
            <a:pPr marL="169509" indent="-169509">
              <a:buFont typeface="Arial" panose="020B0604020202020204" pitchFamily="34" charset="0"/>
              <a:buChar char="•"/>
            </a:pPr>
            <a:r>
              <a:rPr lang="en-US" dirty="0" smtClean="0"/>
              <a:t>As work is recorded one can see the big picture allowing opportunity to reflect and analyze what was and was not accomplished/learned.</a:t>
            </a:r>
          </a:p>
          <a:p>
            <a:pPr marL="169509" indent="-169509">
              <a:buFont typeface="Arial" panose="020B0604020202020204" pitchFamily="34" charset="0"/>
              <a:buChar char="•"/>
            </a:pPr>
            <a:r>
              <a:rPr lang="en-US" dirty="0" smtClean="0"/>
              <a:t>Reflection is a means for personal evaluation.  It can be used to re-establish goals, set new goals or possibly head a new directions based on something learned or introduced to.</a:t>
            </a:r>
            <a:endParaRPr lang="en-US" dirty="0"/>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13</a:t>
            </a:fld>
            <a:endParaRPr lang="en-US"/>
          </a:p>
        </p:txBody>
      </p:sp>
    </p:spTree>
    <p:extLst>
      <p:ext uri="{BB962C8B-B14F-4D97-AF65-F5344CB8AC3E}">
        <p14:creationId xmlns:p14="http://schemas.microsoft.com/office/powerpoint/2010/main" val="240451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5253" y="4415790"/>
            <a:ext cx="5202372" cy="4183380"/>
          </a:xfrm>
        </p:spPr>
        <p:txBody>
          <a:bodyPr/>
          <a:lstStyle/>
          <a:p>
            <a:r>
              <a:rPr lang="en-US" dirty="0" smtClean="0"/>
              <a:t>Knowledge and skills learned – note successes, failures, challenges, funny and sad stories, etc.  Important to communicate what was learned from these things.  This is just as important as specific knowledge and skills.</a:t>
            </a:r>
          </a:p>
          <a:p>
            <a:r>
              <a:rPr lang="en-US" dirty="0" smtClean="0"/>
              <a:t>Project Work – </a:t>
            </a:r>
          </a:p>
          <a:p>
            <a:r>
              <a:rPr lang="en-US" dirty="0" smtClean="0"/>
              <a:t>Be specific – Hours doing what?  People served, reached, effected, etc.  Be honest, do not exaggerate.</a:t>
            </a:r>
            <a:endParaRPr lang="en-US" dirty="0"/>
          </a:p>
          <a:p>
            <a:r>
              <a:rPr lang="en-US" dirty="0" smtClean="0"/>
              <a:t>The new Design and Construction Portfolio is an excellent example of developing project work – </a:t>
            </a:r>
          </a:p>
          <a:p>
            <a:pPr lvl="1"/>
            <a:r>
              <a:rPr lang="en-US" dirty="0" smtClean="0"/>
              <a:t>Section 1 Projects/Products  (Items being completed as part of the project.)</a:t>
            </a:r>
          </a:p>
          <a:p>
            <a:pPr lvl="1"/>
            <a:r>
              <a:rPr lang="en-US" dirty="0" smtClean="0"/>
              <a:t>Section 2  Sample Techniques (Skills and Knowledge learned)</a:t>
            </a:r>
          </a:p>
          <a:p>
            <a:pPr lvl="1"/>
            <a:r>
              <a:rPr lang="en-US" dirty="0" smtClean="0"/>
              <a:t>Section 3 Creative Inspirations and Ideas (Goals for future projects with a description as to why and how it might be used.)</a:t>
            </a:r>
            <a:endParaRPr lang="en-US" dirty="0"/>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14</a:t>
            </a:fld>
            <a:endParaRPr lang="en-US"/>
          </a:p>
        </p:txBody>
      </p:sp>
    </p:spTree>
    <p:extLst>
      <p:ext uri="{BB962C8B-B14F-4D97-AF65-F5344CB8AC3E}">
        <p14:creationId xmlns:p14="http://schemas.microsoft.com/office/powerpoint/2010/main" val="1906379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Communication</a:t>
            </a:r>
            <a:r>
              <a:rPr lang="en-US" baseline="0" dirty="0" smtClean="0"/>
              <a:t>s is more than public speaking.  Takes on many forms of communication.  Find</a:t>
            </a:r>
            <a:r>
              <a:rPr lang="en-US" dirty="0" smtClean="0"/>
              <a:t> the child's strength and nurture it.</a:t>
            </a:r>
          </a:p>
          <a:p>
            <a:pPr defTabSz="904046">
              <a:defRPr/>
            </a:pPr>
            <a:r>
              <a:rPr lang="en-US" dirty="0" smtClean="0"/>
              <a:t>Public Speaking starts at club meetings.  Are youth having an opportunity to be successful and receive feedback before being encouraged to participate in a competitive event?</a:t>
            </a:r>
          </a:p>
          <a:p>
            <a:r>
              <a:rPr lang="en-US" baseline="0" dirty="0" smtClean="0"/>
              <a:t>Leadership, citizenship and photo’s covered</a:t>
            </a:r>
            <a:r>
              <a:rPr lang="en-US" dirty="0" smtClean="0"/>
              <a:t> in later slide's.</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15</a:t>
            </a:fld>
            <a:endParaRPr lang="en-US"/>
          </a:p>
        </p:txBody>
      </p:sp>
    </p:spTree>
    <p:extLst>
      <p:ext uri="{BB962C8B-B14F-4D97-AF65-F5344CB8AC3E}">
        <p14:creationId xmlns:p14="http://schemas.microsoft.com/office/powerpoint/2010/main" val="3662619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not leave the story to the end.  It is extremely</a:t>
            </a:r>
            <a:r>
              <a:rPr lang="en-US" baseline="0" dirty="0" smtClean="0"/>
              <a:t> import as it is the HEART of the record book.  The story should not be the regurgitation of facts in the record book. </a:t>
            </a:r>
            <a:r>
              <a:rPr lang="en-US" b="1" dirty="0"/>
              <a:t>The content will complement the facts and figures reported in the form.</a:t>
            </a:r>
          </a:p>
          <a:p>
            <a:r>
              <a:rPr lang="en-US" dirty="0" smtClean="0"/>
              <a:t>Write the story.  Let it set and then come back and edit.  Let others read it and provide feedback.</a:t>
            </a:r>
          </a:p>
          <a:p>
            <a:r>
              <a:rPr lang="en-US" dirty="0" smtClean="0"/>
              <a:t>It should</a:t>
            </a:r>
            <a:r>
              <a:rPr lang="en-US" baseline="0" dirty="0" smtClean="0"/>
              <a:t> be a conversation – the reader should feel the members disappointments and share in the triumphs. </a:t>
            </a:r>
            <a:r>
              <a:rPr lang="en-US" dirty="0"/>
              <a:t>The </a:t>
            </a:r>
            <a:r>
              <a:rPr lang="en-US" dirty="0" smtClean="0"/>
              <a:t>subject matter </a:t>
            </a:r>
            <a:r>
              <a:rPr lang="en-US" dirty="0"/>
              <a:t>should make one laugh, cry, celebrate and cheer for what you accomplished and/or learned</a:t>
            </a:r>
            <a:r>
              <a:rPr lang="en-US" dirty="0" smtClean="0"/>
              <a:t>. </a:t>
            </a:r>
            <a:endParaRPr lang="en-US" dirty="0"/>
          </a:p>
          <a:p>
            <a:r>
              <a:rPr lang="en-US" b="1" baseline="0" dirty="0" smtClean="0"/>
              <a:t>The most successful and meaningful 4-H projects are those that demonstrate the member understands that what is learned is more important than what was won.</a:t>
            </a:r>
          </a:p>
          <a:p>
            <a:r>
              <a:rPr lang="en-US" dirty="0" smtClean="0"/>
              <a:t>Best practice - Write </a:t>
            </a:r>
            <a:r>
              <a:rPr lang="en-US" dirty="0"/>
              <a:t>the story.  Let it set and then come back and edit.  Let others read it and provide feedback.</a:t>
            </a:r>
          </a:p>
          <a:p>
            <a:r>
              <a:rPr lang="en-US" b="1" baseline="0" dirty="0" smtClean="0"/>
              <a:t>Watch out for the use of I</a:t>
            </a:r>
            <a:r>
              <a:rPr lang="en-US" b="1" dirty="0" smtClean="0"/>
              <a:t>. we and they.</a:t>
            </a:r>
            <a:r>
              <a:rPr lang="en-US" b="1" baseline="0" dirty="0" smtClean="0"/>
              <a:t> </a:t>
            </a:r>
            <a:endParaRPr lang="en-US" b="1" dirty="0" smtClean="0"/>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16</a:t>
            </a:fld>
            <a:endParaRPr lang="en-US"/>
          </a:p>
        </p:txBody>
      </p:sp>
    </p:spTree>
    <p:extLst>
      <p:ext uri="{BB962C8B-B14F-4D97-AF65-F5344CB8AC3E}">
        <p14:creationId xmlns:p14="http://schemas.microsoft.com/office/powerpoint/2010/main" val="569184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46">
              <a:defRPr/>
            </a:pPr>
            <a:r>
              <a:rPr lang="en-US" dirty="0" smtClean="0"/>
              <a:t>Volunteer</a:t>
            </a:r>
            <a:r>
              <a:rPr lang="en-US" baseline="0" dirty="0" smtClean="0"/>
              <a:t> leadership – committee member, committee chair, officer, mentor, teen leader, camp counselor, project leader, etc.  </a:t>
            </a:r>
            <a:endParaRPr lang="en-US" dirty="0" smtClean="0"/>
          </a:p>
          <a:p>
            <a:pPr marL="226012" indent="-226012" defTabSz="904046">
              <a:buFont typeface="+mj-lt"/>
              <a:buAutoNum type="arabicPeriod"/>
              <a:defRPr/>
            </a:pPr>
            <a:r>
              <a:rPr lang="en-US" dirty="0" smtClean="0"/>
              <a:t>Leading</a:t>
            </a:r>
            <a:r>
              <a:rPr lang="en-US" baseline="0" dirty="0" smtClean="0"/>
              <a:t> another in </a:t>
            </a:r>
            <a:r>
              <a:rPr lang="en-US" dirty="0" smtClean="0"/>
              <a:t>main </a:t>
            </a:r>
            <a:r>
              <a:rPr lang="en-US" baseline="0" dirty="0" smtClean="0"/>
              <a:t>project area and/or another subject you have knowledge and/or skill.  Leading as a mentor, coach, etc.  4-H is the lead organizer,</a:t>
            </a:r>
            <a:r>
              <a:rPr lang="en-US" dirty="0" smtClean="0"/>
              <a:t> not school or another organization.  Done in the name of 4-H.  This section will also include leadership in other 4-H projects and activities.</a:t>
            </a:r>
          </a:p>
          <a:p>
            <a:pPr marL="226012" indent="-226012" defTabSz="904046">
              <a:buFont typeface="+mj-lt"/>
              <a:buAutoNum type="arabicPeriod"/>
              <a:defRPr/>
            </a:pPr>
            <a:r>
              <a:rPr lang="en-US" dirty="0" smtClean="0"/>
              <a:t>Project/SPIN</a:t>
            </a:r>
            <a:r>
              <a:rPr lang="en-US" baseline="0" dirty="0" smtClean="0"/>
              <a:t> group in a local club.  Functioning as a teen leader working closely with a Project Leader. (presenting a workshop</a:t>
            </a:r>
            <a:r>
              <a:rPr lang="en-US" dirty="0" smtClean="0"/>
              <a:t> or presentation where you are teaching.  Not speeches and demonstrations.</a:t>
            </a:r>
            <a:endParaRPr lang="en-US" baseline="0" dirty="0" smtClean="0"/>
          </a:p>
          <a:p>
            <a:pPr marL="226012" indent="-226012" defTabSz="904046">
              <a:buFont typeface="+mj-lt"/>
              <a:buAutoNum type="arabicPeriod"/>
              <a:defRPr/>
            </a:pPr>
            <a:r>
              <a:rPr lang="en-US" baseline="0" dirty="0" smtClean="0"/>
              <a:t>Items noted under Communication – exhibits, working display, video, etc.</a:t>
            </a:r>
          </a:p>
          <a:p>
            <a:pPr marL="226012" indent="-226012" defTabSz="904046">
              <a:buFont typeface="+mj-lt"/>
              <a:buAutoNum type="arabicPeriod"/>
              <a:defRPr/>
            </a:pPr>
            <a:endParaRPr lang="en-US" dirty="0"/>
          </a:p>
          <a:p>
            <a:pPr defTabSz="904046">
              <a:defRPr/>
            </a:pPr>
            <a:r>
              <a:rPr lang="en-US" dirty="0" smtClean="0"/>
              <a:t>Leadership is not helping set up chairs (service), exhibiting at the fair (project work) or giving a speech/demonstration (project work).</a:t>
            </a:r>
          </a:p>
          <a:p>
            <a:pPr defTabSz="904046">
              <a:defRPr/>
            </a:pPr>
            <a:endParaRPr lang="en-US" dirty="0" smtClean="0"/>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17</a:t>
            </a:fld>
            <a:endParaRPr lang="en-US"/>
          </a:p>
        </p:txBody>
      </p:sp>
    </p:spTree>
    <p:extLst>
      <p:ext uri="{BB962C8B-B14F-4D97-AF65-F5344CB8AC3E}">
        <p14:creationId xmlns:p14="http://schemas.microsoft.com/office/powerpoint/2010/main" val="3621220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Animated</a:t>
            </a:r>
            <a:r>
              <a:rPr lang="en-US" baseline="0" dirty="0" smtClean="0"/>
              <a:t> slide – click to talk through each.</a:t>
            </a:r>
          </a:p>
          <a:p>
            <a:pPr>
              <a:spcBef>
                <a:spcPts val="0"/>
              </a:spcBef>
              <a:spcAft>
                <a:spcPts val="199"/>
              </a:spcAft>
            </a:pPr>
            <a:r>
              <a:rPr lang="en-US" dirty="0" smtClean="0"/>
              <a:t>Important to understand </a:t>
            </a:r>
            <a:r>
              <a:rPr lang="en-US" dirty="0"/>
              <a:t>Citizenship is not about them (YOU) it is about others, it is about the community, </a:t>
            </a:r>
            <a:r>
              <a:rPr lang="en-US" dirty="0" smtClean="0"/>
              <a:t>club, school, etc.  Citizenship is much greater than community service.  Here is a the BIG picture.</a:t>
            </a:r>
            <a:endParaRPr lang="en-US" dirty="0"/>
          </a:p>
          <a:p>
            <a:pPr>
              <a:spcBef>
                <a:spcPts val="0"/>
              </a:spcBef>
              <a:spcAft>
                <a:spcPts val="199"/>
              </a:spcAft>
            </a:pPr>
            <a:r>
              <a:rPr lang="en-US" i="1" dirty="0"/>
              <a:t>Citizenship</a:t>
            </a:r>
            <a:r>
              <a:rPr lang="en-US" dirty="0"/>
              <a:t> involves understanding:</a:t>
            </a:r>
          </a:p>
          <a:p>
            <a:pPr marL="170292" indent="-170292">
              <a:spcBef>
                <a:spcPts val="0"/>
              </a:spcBef>
              <a:spcAft>
                <a:spcPts val="199"/>
              </a:spcAft>
              <a:buFont typeface="Arial" panose="020B0604020202020204" pitchFamily="34" charset="0"/>
              <a:buChar char="•"/>
            </a:pPr>
            <a:r>
              <a:rPr lang="en-US" dirty="0" smtClean="0"/>
              <a:t>Yourself first</a:t>
            </a:r>
            <a:endParaRPr lang="en-US" dirty="0"/>
          </a:p>
          <a:p>
            <a:pPr marL="170292" indent="-170292">
              <a:spcBef>
                <a:spcPts val="0"/>
              </a:spcBef>
              <a:spcAft>
                <a:spcPts val="199"/>
              </a:spcAft>
              <a:buFont typeface="Arial" panose="020B0604020202020204" pitchFamily="34" charset="0"/>
              <a:buChar char="•"/>
            </a:pPr>
            <a:r>
              <a:rPr lang="en-US" dirty="0"/>
              <a:t>Relationships with family, friends and neighbors</a:t>
            </a:r>
          </a:p>
          <a:p>
            <a:pPr marL="170292" indent="-170292">
              <a:spcBef>
                <a:spcPts val="0"/>
              </a:spcBef>
              <a:spcAft>
                <a:spcPts val="199"/>
              </a:spcAft>
              <a:buFont typeface="Arial" panose="020B0604020202020204" pitchFamily="34" charset="0"/>
              <a:buChar char="•"/>
            </a:pPr>
            <a:r>
              <a:rPr lang="en-US" dirty="0"/>
              <a:t>Learning responsibility as a family member, friend and member of a </a:t>
            </a:r>
            <a:r>
              <a:rPr lang="en-US" dirty="0" smtClean="0"/>
              <a:t>group/organization.  Being the member of a club has responsibilities, just as being a citizens of a community/country has responsibilities.</a:t>
            </a:r>
            <a:endParaRPr lang="en-US" dirty="0"/>
          </a:p>
          <a:p>
            <a:pPr marL="170292" indent="-170292">
              <a:spcBef>
                <a:spcPts val="0"/>
              </a:spcBef>
              <a:spcAft>
                <a:spcPts val="199"/>
              </a:spcAft>
              <a:buFont typeface="Arial" panose="020B0604020202020204" pitchFamily="34" charset="0"/>
              <a:buChar char="•"/>
            </a:pPr>
            <a:r>
              <a:rPr lang="en-US" dirty="0"/>
              <a:t>History and how it affects things now </a:t>
            </a:r>
          </a:p>
          <a:p>
            <a:pPr marL="170292" indent="-170292">
              <a:spcBef>
                <a:spcPts val="0"/>
              </a:spcBef>
              <a:spcAft>
                <a:spcPts val="199"/>
              </a:spcAft>
              <a:buFont typeface="Arial" panose="020B0604020202020204" pitchFamily="34" charset="0"/>
              <a:buChar char="•"/>
            </a:pPr>
            <a:r>
              <a:rPr lang="en-US" dirty="0"/>
              <a:t>Traditions, customs and culture</a:t>
            </a:r>
          </a:p>
          <a:p>
            <a:pPr marL="170292" indent="-170292">
              <a:spcBef>
                <a:spcPts val="0"/>
              </a:spcBef>
              <a:spcAft>
                <a:spcPts val="199"/>
              </a:spcAft>
              <a:buFont typeface="Arial" panose="020B0604020202020204" pitchFamily="34" charset="0"/>
              <a:buChar char="•"/>
            </a:pPr>
            <a:r>
              <a:rPr lang="en-US" dirty="0"/>
              <a:t>Government, the systems, services and laws governing our society, club, or community</a:t>
            </a:r>
            <a:r>
              <a:rPr lang="en-US" dirty="0" smtClean="0"/>
              <a:t>.</a:t>
            </a:r>
          </a:p>
          <a:p>
            <a:pPr marL="170292" indent="-170292">
              <a:spcBef>
                <a:spcPts val="0"/>
              </a:spcBef>
              <a:spcAft>
                <a:spcPts val="199"/>
              </a:spcAft>
              <a:buFont typeface="Arial" panose="020B0604020202020204" pitchFamily="34" charset="0"/>
              <a:buChar char="•"/>
            </a:pPr>
            <a:r>
              <a:rPr lang="en-US" dirty="0" smtClean="0"/>
              <a:t>Global community and our place</a:t>
            </a:r>
            <a:endParaRPr lang="en-US" dirty="0"/>
          </a:p>
          <a:p>
            <a:pPr marL="170292" indent="-170292">
              <a:spcBef>
                <a:spcPts val="0"/>
              </a:spcBef>
              <a:spcAft>
                <a:spcPts val="199"/>
              </a:spcAft>
              <a:buFont typeface="Arial" panose="020B0604020202020204" pitchFamily="34" charset="0"/>
              <a:buChar char="•"/>
            </a:pPr>
            <a:endParaRPr lang="en-US" dirty="0"/>
          </a:p>
          <a:p>
            <a:pPr>
              <a:spcBef>
                <a:spcPts val="0"/>
              </a:spcBef>
              <a:spcAft>
                <a:spcPts val="199"/>
              </a:spcAft>
            </a:pPr>
            <a:r>
              <a:rPr lang="en-US" dirty="0" smtClean="0"/>
              <a:t>We are teaching youth uniquely different things at each level, ALL being part of citizenship.  All </a:t>
            </a:r>
            <a:r>
              <a:rPr lang="en-US" dirty="0"/>
              <a:t>are connected.  Each adding to the foundation </a:t>
            </a:r>
            <a:r>
              <a:rPr lang="en-US" dirty="0" smtClean="0"/>
              <a:t>(the member) </a:t>
            </a:r>
            <a:r>
              <a:rPr lang="en-US" dirty="0"/>
              <a:t>as well as </a:t>
            </a:r>
            <a:r>
              <a:rPr lang="en-US" dirty="0" smtClean="0"/>
              <a:t>progressively building </a:t>
            </a:r>
            <a:r>
              <a:rPr lang="en-US" dirty="0"/>
              <a:t>on the skills </a:t>
            </a:r>
            <a:r>
              <a:rPr lang="en-US" dirty="0" smtClean="0"/>
              <a:t>and knowledge gained in each uniquely different ring.</a:t>
            </a:r>
            <a:endParaRPr lang="en-US" dirty="0"/>
          </a:p>
          <a:p>
            <a:endParaRPr lang="en-US" dirty="0"/>
          </a:p>
        </p:txBody>
      </p:sp>
      <p:sp>
        <p:nvSpPr>
          <p:cNvPr id="4" name="Slide Number Placeholder 3"/>
          <p:cNvSpPr>
            <a:spLocks noGrp="1"/>
          </p:cNvSpPr>
          <p:nvPr>
            <p:ph type="sldNum" sz="quarter" idx="10"/>
          </p:nvPr>
        </p:nvSpPr>
        <p:spPr/>
        <p:txBody>
          <a:bodyPr/>
          <a:lstStyle/>
          <a:p>
            <a:fld id="{BB895322-A346-4A9D-AE2F-7032E0887D66}"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228576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5"/>
            <a:r>
              <a:rPr lang="en-US" altLang="en-US" dirty="0">
                <a:solidFill>
                  <a:schemeClr val="accent2"/>
                </a:solidFill>
              </a:rPr>
              <a:t>Citizenship</a:t>
            </a:r>
            <a:r>
              <a:rPr lang="en-US" altLang="en-US" dirty="0"/>
              <a:t> is the relationship between you and others.  Activities which help foster greater understanding of community needs and responsibilities as a citizen.</a:t>
            </a:r>
          </a:p>
          <a:p>
            <a:endParaRPr lang="en-US" dirty="0"/>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19</a:t>
            </a:fld>
            <a:endParaRPr lang="en-US"/>
          </a:p>
        </p:txBody>
      </p:sp>
    </p:spTree>
    <p:extLst>
      <p:ext uri="{BB962C8B-B14F-4D97-AF65-F5344CB8AC3E}">
        <p14:creationId xmlns:p14="http://schemas.microsoft.com/office/powerpoint/2010/main" val="2931002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Educator</a:t>
            </a:r>
            <a:r>
              <a:rPr lang="en-US" baseline="0" dirty="0" smtClean="0"/>
              <a:t> Message:  </a:t>
            </a:r>
            <a:r>
              <a:rPr lang="en-US" dirty="0" smtClean="0"/>
              <a:t>If you did not conduct training from previous Unit</a:t>
            </a:r>
            <a:r>
              <a:rPr lang="en-US" baseline="0" dirty="0" smtClean="0"/>
              <a:t> 2 sessions prior to session 8 it is extremely important that this information is covered.  Without the foundation of project work no amount of “record keeping” information will be of benefit because the member will have nothing of substance to report.  Record keeping starts with solid and focused project work.</a:t>
            </a:r>
          </a:p>
          <a:p>
            <a:endParaRPr lang="en-US" baseline="0" dirty="0" smtClean="0"/>
          </a:p>
          <a:p>
            <a:r>
              <a:rPr lang="en-US" baseline="0" dirty="0" smtClean="0"/>
              <a:t>If previous sessions were conducted, use this section as a review.</a:t>
            </a:r>
            <a:endParaRPr lang="en-US" dirty="0"/>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2</a:t>
            </a:fld>
            <a:endParaRPr lang="en-US"/>
          </a:p>
        </p:txBody>
      </p:sp>
    </p:spTree>
    <p:extLst>
      <p:ext uri="{BB962C8B-B14F-4D97-AF65-F5344CB8AC3E}">
        <p14:creationId xmlns:p14="http://schemas.microsoft.com/office/powerpoint/2010/main" val="3069211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46">
              <a:defRPr/>
            </a:pPr>
            <a:r>
              <a:rPr lang="en-US" dirty="0" smtClean="0"/>
              <a:t>4. </a:t>
            </a:r>
            <a:r>
              <a:rPr lang="en-US" altLang="en-US" dirty="0"/>
              <a:t>Citizenship activities can include helping an individual/ group/organization or carrying out a project individually.</a:t>
            </a:r>
          </a:p>
          <a:p>
            <a:pPr marL="226012" indent="-226012" defTabSz="904046">
              <a:buFontTx/>
              <a:buAutoNum type="arabicPeriod" startAt="5"/>
              <a:defRPr/>
            </a:pPr>
            <a:r>
              <a:rPr lang="en-US" baseline="0" dirty="0" smtClean="0"/>
              <a:t>Role model = </a:t>
            </a:r>
            <a:r>
              <a:rPr lang="en-US" dirty="0" smtClean="0"/>
              <a:t>Character Counts</a:t>
            </a:r>
          </a:p>
          <a:p>
            <a:pPr marL="226012" indent="-226012" defTabSz="904046">
              <a:buFontTx/>
              <a:buAutoNum type="arabicPeriod" startAt="5"/>
              <a:defRPr/>
            </a:pPr>
            <a:endParaRPr lang="en-US" dirty="0" smtClean="0"/>
          </a:p>
          <a:p>
            <a:pPr defTabSz="904046">
              <a:defRPr/>
            </a:pPr>
            <a:r>
              <a:rPr lang="en-US" dirty="0" smtClean="0"/>
              <a:t>Citizenship may not always be convenient, pretty or clean.  It is about serving the needs</a:t>
            </a:r>
            <a:r>
              <a:rPr lang="en-US" baseline="0" dirty="0" smtClean="0"/>
              <a:t> of another.  May require sacrifice.</a:t>
            </a:r>
          </a:p>
          <a:p>
            <a:pPr eaLnBrk="1" hangingPunct="1"/>
            <a:endParaRPr lang="en-US" altLang="en-US" dirty="0" smtClean="0">
              <a:latin typeface="Helvetica" pitchFamily="-84" charset="0"/>
              <a:ea typeface="ＭＳ Ｐゴシック" pitchFamily="34" charset="-128"/>
            </a:endParaRPr>
          </a:p>
          <a:p>
            <a:pPr eaLnBrk="1" hangingPunct="1"/>
            <a:r>
              <a:rPr lang="en-US" altLang="en-US" dirty="0" smtClean="0">
                <a:latin typeface="Helvetica" pitchFamily="-84" charset="0"/>
                <a:ea typeface="ＭＳ Ｐゴシック" pitchFamily="34" charset="-128"/>
              </a:rPr>
              <a:t>Citizenship is not…</a:t>
            </a:r>
          </a:p>
          <a:p>
            <a:pPr eaLnBrk="1" hangingPunct="1"/>
            <a:r>
              <a:rPr lang="en-US" altLang="en-US" dirty="0" smtClean="0">
                <a:latin typeface="Helvetica" pitchFamily="-84" charset="0"/>
                <a:ea typeface="ＭＳ Ｐゴシック" pitchFamily="34" charset="-128"/>
              </a:rPr>
              <a:t>Teaching </a:t>
            </a:r>
            <a:r>
              <a:rPr lang="en-US" altLang="en-US" dirty="0">
                <a:latin typeface="Helvetica" pitchFamily="-84" charset="0"/>
                <a:ea typeface="ＭＳ Ｐゴシック" pitchFamily="34" charset="-128"/>
              </a:rPr>
              <a:t>a workshop (leadership)</a:t>
            </a:r>
          </a:p>
          <a:p>
            <a:pPr eaLnBrk="1" hangingPunct="1"/>
            <a:r>
              <a:rPr lang="en-US" altLang="en-US" dirty="0">
                <a:latin typeface="Helvetica" pitchFamily="-84" charset="0"/>
                <a:ea typeface="ＭＳ Ｐゴシック" pitchFamily="34" charset="-128"/>
              </a:rPr>
              <a:t>Giving a talk or </a:t>
            </a:r>
            <a:r>
              <a:rPr lang="en-US" altLang="en-US" dirty="0" smtClean="0">
                <a:latin typeface="Helvetica" pitchFamily="-84" charset="0"/>
                <a:ea typeface="ＭＳ Ｐゴシック" pitchFamily="34" charset="-128"/>
              </a:rPr>
              <a:t>demonstration (project work)</a:t>
            </a:r>
            <a:endParaRPr lang="en-US" altLang="en-US" dirty="0">
              <a:latin typeface="Helvetica" pitchFamily="-84" charset="0"/>
              <a:ea typeface="ＭＳ Ｐゴシック" pitchFamily="34" charset="-128"/>
            </a:endParaRPr>
          </a:p>
          <a:p>
            <a:pPr eaLnBrk="1" hangingPunct="1"/>
            <a:r>
              <a:rPr lang="en-US" altLang="en-US" dirty="0">
                <a:latin typeface="Helvetica" pitchFamily="-84" charset="0"/>
                <a:ea typeface="ＭＳ Ｐゴシック" pitchFamily="34" charset="-128"/>
              </a:rPr>
              <a:t>4-H Citizenship is not what you do as a member of your church youth group </a:t>
            </a:r>
            <a:r>
              <a:rPr lang="en-US" altLang="en-US" dirty="0" smtClean="0">
                <a:latin typeface="Helvetica" pitchFamily="-84" charset="0"/>
                <a:ea typeface="ＭＳ Ｐゴシック" pitchFamily="34" charset="-128"/>
              </a:rPr>
              <a:t>or another youth organization (but </a:t>
            </a:r>
            <a:r>
              <a:rPr lang="en-US" altLang="en-US" dirty="0">
                <a:latin typeface="Helvetica" pitchFamily="-84" charset="0"/>
                <a:ea typeface="ＭＳ Ｐゴシック" pitchFamily="34" charset="-128"/>
              </a:rPr>
              <a:t>could be reported as other citizenship</a:t>
            </a:r>
            <a:r>
              <a:rPr lang="en-US" altLang="en-US" dirty="0" smtClean="0">
                <a:latin typeface="Helvetica" pitchFamily="-84" charset="0"/>
                <a:ea typeface="ＭＳ Ｐゴシック" pitchFamily="34" charset="-128"/>
              </a:rPr>
              <a:t>).</a:t>
            </a:r>
          </a:p>
          <a:p>
            <a:pPr eaLnBrk="1" hangingPunct="1"/>
            <a:r>
              <a:rPr lang="en-US" altLang="en-US" dirty="0" smtClean="0">
                <a:latin typeface="Helvetica" pitchFamily="-84" charset="0"/>
                <a:ea typeface="ＭＳ Ｐゴシック" pitchFamily="34" charset="-128"/>
              </a:rPr>
              <a:t>4-H citizenship are those things planned, implemented and evaluated wearing the clover.</a:t>
            </a:r>
            <a:endParaRPr lang="en-US" altLang="en-US" dirty="0">
              <a:latin typeface="Helvetica" pitchFamily="-84" charset="0"/>
              <a:ea typeface="ＭＳ Ｐゴシック" pitchFamily="34" charset="-128"/>
            </a:endParaRPr>
          </a:p>
          <a:p>
            <a:pPr defTabSz="904046">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20</a:t>
            </a:fld>
            <a:endParaRPr lang="en-US"/>
          </a:p>
        </p:txBody>
      </p:sp>
    </p:spTree>
    <p:extLst>
      <p:ext uri="{BB962C8B-B14F-4D97-AF65-F5344CB8AC3E}">
        <p14:creationId xmlns:p14="http://schemas.microsoft.com/office/powerpoint/2010/main" val="277869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21</a:t>
            </a:fld>
            <a:endParaRPr lang="en-US"/>
          </a:p>
        </p:txBody>
      </p:sp>
    </p:spTree>
    <p:extLst>
      <p:ext uri="{BB962C8B-B14F-4D97-AF65-F5344CB8AC3E}">
        <p14:creationId xmlns:p14="http://schemas.microsoft.com/office/powerpoint/2010/main" val="113442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6012" indent="-226012">
              <a:buFont typeface="+mj-lt"/>
              <a:buAutoNum type="arabicPeriod"/>
            </a:pPr>
            <a:r>
              <a:rPr lang="en-US" dirty="0" smtClean="0"/>
              <a:t>Lack of SOLID project work is usually the failure to set goals and work a plan.</a:t>
            </a:r>
          </a:p>
          <a:p>
            <a:pPr marL="226012" indent="-226012">
              <a:buFont typeface="+mj-lt"/>
              <a:buAutoNum type="arabicPeriod"/>
            </a:pPr>
            <a:r>
              <a:rPr lang="en-US" dirty="0" smtClean="0"/>
              <a:t>Evaluation from previous year helps one re-establish goals and to take things to the next level.</a:t>
            </a:r>
          </a:p>
          <a:p>
            <a:pPr marL="226012" indent="-226012">
              <a:buFont typeface="+mj-lt"/>
              <a:buAutoNum type="arabicPeriod"/>
            </a:pPr>
            <a:r>
              <a:rPr lang="en-US" dirty="0" smtClean="0"/>
              <a:t>Remember it is not about you and an activity to fill the space.  Citizenship is about others and how can what you are learning make another's life or situation better.</a:t>
            </a:r>
          </a:p>
          <a:p>
            <a:pPr marL="226012" indent="-226012">
              <a:buFont typeface="+mj-lt"/>
              <a:buAutoNum type="arabicPeriod"/>
            </a:pPr>
            <a:r>
              <a:rPr lang="en-US" dirty="0" smtClean="0"/>
              <a:t>This means jumping from one thing to another and no logical transition or connection.  Again back to goal setting and using project manuals as a guide.</a:t>
            </a:r>
          </a:p>
          <a:p>
            <a:pPr marL="226012" indent="-226012">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22</a:t>
            </a:fld>
            <a:endParaRPr lang="en-US"/>
          </a:p>
        </p:txBody>
      </p:sp>
    </p:spTree>
    <p:extLst>
      <p:ext uri="{BB962C8B-B14F-4D97-AF65-F5344CB8AC3E}">
        <p14:creationId xmlns:p14="http://schemas.microsoft.com/office/powerpoint/2010/main" val="3017859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the Record Keeping tip handout for details.</a:t>
            </a:r>
            <a:endParaRPr lang="en-US" dirty="0"/>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23</a:t>
            </a:fld>
            <a:endParaRPr lang="en-US"/>
          </a:p>
        </p:txBody>
      </p:sp>
    </p:spTree>
    <p:extLst>
      <p:ext uri="{BB962C8B-B14F-4D97-AF65-F5344CB8AC3E}">
        <p14:creationId xmlns:p14="http://schemas.microsoft.com/office/powerpoint/2010/main" val="1290325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2350" y="4270936"/>
            <a:ext cx="5565700" cy="4183380"/>
          </a:xfrm>
        </p:spPr>
        <p:txBody>
          <a:bodyPr/>
          <a:lstStyle/>
          <a:p>
            <a:r>
              <a:rPr lang="en-US" i="1" cap="small" dirty="0"/>
              <a:t>Speech/Illustrated Presentation</a:t>
            </a:r>
            <a:r>
              <a:rPr lang="en-US" dirty="0"/>
              <a:t> - </a:t>
            </a:r>
            <a:r>
              <a:rPr lang="en-US" dirty="0" smtClean="0"/>
              <a:t>An </a:t>
            </a:r>
            <a:r>
              <a:rPr lang="en-US" dirty="0"/>
              <a:t>organized talk with an introduction, body and conclusion.  Rituals, prayers, and/or presiding over meetings do not qualify as speeches.</a:t>
            </a:r>
          </a:p>
          <a:p>
            <a:r>
              <a:rPr lang="en-US" i="1" cap="small" dirty="0" smtClean="0"/>
              <a:t>Demonstration</a:t>
            </a:r>
            <a:r>
              <a:rPr lang="en-US" dirty="0" smtClean="0"/>
              <a:t> </a:t>
            </a:r>
            <a:r>
              <a:rPr lang="en-US" dirty="0"/>
              <a:t>- </a:t>
            </a:r>
            <a:r>
              <a:rPr lang="en-US" dirty="0" smtClean="0"/>
              <a:t>To </a:t>
            </a:r>
            <a:r>
              <a:rPr lang="en-US" dirty="0"/>
              <a:t>give instructions for making a finished product and show how it is done.  If demonstration shows how to make two or three small items to complete one big item, it is still just one demonstration.</a:t>
            </a:r>
          </a:p>
          <a:p>
            <a:r>
              <a:rPr lang="en-US" i="1" cap="small" dirty="0" smtClean="0"/>
              <a:t>Workshop</a:t>
            </a:r>
            <a:r>
              <a:rPr lang="en-US" dirty="0" smtClean="0"/>
              <a:t> </a:t>
            </a:r>
            <a:r>
              <a:rPr lang="en-US" dirty="0"/>
              <a:t>- </a:t>
            </a:r>
            <a:r>
              <a:rPr lang="en-US" dirty="0" smtClean="0"/>
              <a:t>To </a:t>
            </a:r>
            <a:r>
              <a:rPr lang="en-US" dirty="0"/>
              <a:t>give participants actual hands-on educational experience.  1-3 hours in length.</a:t>
            </a:r>
          </a:p>
          <a:p>
            <a:r>
              <a:rPr lang="en-US" i="1" cap="small" dirty="0" smtClean="0"/>
              <a:t>Short </a:t>
            </a:r>
            <a:r>
              <a:rPr lang="en-US" i="1" cap="small" dirty="0"/>
              <a:t>Course</a:t>
            </a:r>
            <a:r>
              <a:rPr lang="en-US" dirty="0"/>
              <a:t> - </a:t>
            </a:r>
            <a:r>
              <a:rPr lang="en-US" dirty="0" smtClean="0"/>
              <a:t>Could </a:t>
            </a:r>
            <a:r>
              <a:rPr lang="en-US" dirty="0"/>
              <a:t>be multiple sessions or hours (may be a lecture).</a:t>
            </a:r>
          </a:p>
          <a:p>
            <a:r>
              <a:rPr lang="en-US" i="1" cap="small" dirty="0" smtClean="0"/>
              <a:t>Other </a:t>
            </a:r>
            <a:r>
              <a:rPr lang="en-US" i="1" cap="small" dirty="0"/>
              <a:t>Appearance or Presentations</a:t>
            </a:r>
            <a:r>
              <a:rPr lang="en-US" dirty="0"/>
              <a:t> - Share the Fun, style shows, rituals, etc.</a:t>
            </a:r>
          </a:p>
          <a:p>
            <a:r>
              <a:rPr lang="en-US" i="1" cap="small" dirty="0" smtClean="0"/>
              <a:t>Committee </a:t>
            </a:r>
            <a:r>
              <a:rPr lang="en-US" i="1" cap="small" dirty="0"/>
              <a:t>Appointment</a:t>
            </a:r>
            <a:r>
              <a:rPr lang="en-US" dirty="0"/>
              <a:t> - </a:t>
            </a:r>
            <a:r>
              <a:rPr lang="en-US" dirty="0" smtClean="0"/>
              <a:t>Should </a:t>
            </a:r>
            <a:r>
              <a:rPr lang="en-US" dirty="0"/>
              <a:t>be reported only when  4-H’er is an active, contributing member of the committee.</a:t>
            </a:r>
          </a:p>
          <a:p>
            <a:r>
              <a:rPr lang="en-US" i="1" cap="small" dirty="0" smtClean="0"/>
              <a:t>Educational </a:t>
            </a:r>
            <a:r>
              <a:rPr lang="en-US" i="1" cap="small" dirty="0"/>
              <a:t>Booth or Display</a:t>
            </a:r>
            <a:r>
              <a:rPr lang="en-US" dirty="0"/>
              <a:t> - </a:t>
            </a:r>
            <a:r>
              <a:rPr lang="en-US" dirty="0" smtClean="0"/>
              <a:t>Not </a:t>
            </a:r>
            <a:r>
              <a:rPr lang="en-US" dirty="0"/>
              <a:t>for competition.  Tells about a project.</a:t>
            </a:r>
          </a:p>
          <a:p>
            <a:r>
              <a:rPr lang="en-US" i="1" cap="small" dirty="0"/>
              <a:t>Educational Exhibit</a:t>
            </a:r>
            <a:r>
              <a:rPr lang="en-US" dirty="0"/>
              <a:t> - A competitive exhibit demonstrating a project, e.g., Foods-Nutrition exhibit.</a:t>
            </a:r>
          </a:p>
          <a:p>
            <a:r>
              <a:rPr lang="en-US" i="1" cap="small" dirty="0" smtClean="0"/>
              <a:t>Working </a:t>
            </a:r>
            <a:r>
              <a:rPr lang="en-US" i="1" cap="small" dirty="0"/>
              <a:t>Display</a:t>
            </a:r>
            <a:r>
              <a:rPr lang="en-US" dirty="0"/>
              <a:t> - </a:t>
            </a:r>
            <a:r>
              <a:rPr lang="en-US" dirty="0" smtClean="0"/>
              <a:t>Display </a:t>
            </a:r>
            <a:r>
              <a:rPr lang="en-US" dirty="0"/>
              <a:t>that 4-H’ers operate to answer questions or give information to public on </a:t>
            </a:r>
            <a:r>
              <a:rPr lang="en-US" dirty="0" smtClean="0"/>
              <a:t>request.</a:t>
            </a:r>
          </a:p>
          <a:p>
            <a:r>
              <a:rPr lang="en-US" i="1" cap="small" dirty="0" smtClean="0"/>
              <a:t>Year </a:t>
            </a:r>
            <a:r>
              <a:rPr lang="en-US" i="1" cap="small" dirty="0"/>
              <a:t>in School</a:t>
            </a:r>
            <a:r>
              <a:rPr lang="en-US" dirty="0"/>
              <a:t> - </a:t>
            </a:r>
            <a:r>
              <a:rPr lang="en-US" dirty="0" smtClean="0"/>
              <a:t>The </a:t>
            </a:r>
            <a:r>
              <a:rPr lang="en-US" dirty="0"/>
              <a:t>grade the 4-H member </a:t>
            </a:r>
            <a:r>
              <a:rPr lang="en-US" dirty="0" smtClean="0"/>
              <a:t>is in at the time the form is submitted..</a:t>
            </a:r>
            <a:endParaRPr lang="en-US" dirty="0"/>
          </a:p>
          <a:p>
            <a:r>
              <a:rPr lang="en-US" i="1" cap="small" dirty="0" smtClean="0"/>
              <a:t>Tabbing</a:t>
            </a:r>
            <a:r>
              <a:rPr lang="en-US" dirty="0" smtClean="0"/>
              <a:t> </a:t>
            </a:r>
            <a:r>
              <a:rPr lang="en-US" dirty="0"/>
              <a:t>- </a:t>
            </a:r>
            <a:r>
              <a:rPr lang="en-US" dirty="0" smtClean="0"/>
              <a:t>Makes </a:t>
            </a:r>
            <a:r>
              <a:rPr lang="en-US" dirty="0"/>
              <a:t>it easier for the judge to find major sections of the record book.  Tabs should be uniform in length.  Tabs should not extend beyond the edge of the cover.</a:t>
            </a:r>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24</a:t>
            </a:fld>
            <a:endParaRPr lang="en-US"/>
          </a:p>
        </p:txBody>
      </p:sp>
    </p:spTree>
    <p:extLst>
      <p:ext uri="{BB962C8B-B14F-4D97-AF65-F5344CB8AC3E}">
        <p14:creationId xmlns:p14="http://schemas.microsoft.com/office/powerpoint/2010/main" val="2557717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permission to use the picture of others when their face can be seen.</a:t>
            </a:r>
          </a:p>
          <a:p>
            <a:r>
              <a:rPr lang="en-US" baseline="0" dirty="0" smtClean="0"/>
              <a:t>Check with agencies where service is being conducted.  You may not be able to use pictures without faces being blurred.</a:t>
            </a:r>
            <a:endParaRPr lang="en-US" dirty="0"/>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25</a:t>
            </a:fld>
            <a:endParaRPr lang="en-US"/>
          </a:p>
        </p:txBody>
      </p:sp>
    </p:spTree>
    <p:extLst>
      <p:ext uri="{BB962C8B-B14F-4D97-AF65-F5344CB8AC3E}">
        <p14:creationId xmlns:p14="http://schemas.microsoft.com/office/powerpoint/2010/main" val="41548524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Illustrated</a:t>
            </a:r>
            <a:r>
              <a:rPr lang="en-US" baseline="0" dirty="0" smtClean="0"/>
              <a:t> on the next two slides</a:t>
            </a:r>
            <a:endParaRPr lang="en-US" dirty="0"/>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26</a:t>
            </a:fld>
            <a:endParaRPr lang="en-US"/>
          </a:p>
        </p:txBody>
      </p:sp>
    </p:spTree>
    <p:extLst>
      <p:ext uri="{BB962C8B-B14F-4D97-AF65-F5344CB8AC3E}">
        <p14:creationId xmlns:p14="http://schemas.microsoft.com/office/powerpoint/2010/main" val="15910839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Helvetica" pitchFamily="-84" charset="0"/>
              <a:ea typeface="ＭＳ Ｐゴシック" pitchFamily="34" charset="-128"/>
            </a:endParaRP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56971" indent="-291142" eaLnBrk="0" hangingPunct="0">
              <a:defRPr sz="2400">
                <a:solidFill>
                  <a:schemeClr val="tx1"/>
                </a:solidFill>
                <a:latin typeface="Arial" pitchFamily="34" charset="0"/>
                <a:ea typeface="ＭＳ Ｐゴシック" pitchFamily="34" charset="-128"/>
              </a:defRPr>
            </a:lvl2pPr>
            <a:lvl3pPr marL="1164571" indent="-232914" eaLnBrk="0" hangingPunct="0">
              <a:defRPr sz="2400">
                <a:solidFill>
                  <a:schemeClr val="tx1"/>
                </a:solidFill>
                <a:latin typeface="Arial" pitchFamily="34" charset="0"/>
                <a:ea typeface="ＭＳ Ｐゴシック" pitchFamily="34" charset="-128"/>
              </a:defRPr>
            </a:lvl3pPr>
            <a:lvl4pPr marL="1630400" indent="-232914" eaLnBrk="0" hangingPunct="0">
              <a:defRPr sz="2400">
                <a:solidFill>
                  <a:schemeClr val="tx1"/>
                </a:solidFill>
                <a:latin typeface="Arial" pitchFamily="34" charset="0"/>
                <a:ea typeface="ＭＳ Ｐゴシック" pitchFamily="34" charset="-128"/>
              </a:defRPr>
            </a:lvl4pPr>
            <a:lvl5pPr marL="2096228" indent="-232914" eaLnBrk="0" hangingPunct="0">
              <a:defRPr sz="2400">
                <a:solidFill>
                  <a:schemeClr val="tx1"/>
                </a:solidFill>
                <a:latin typeface="Arial" pitchFamily="34" charset="0"/>
                <a:ea typeface="ＭＳ Ｐゴシック" pitchFamily="34" charset="-128"/>
              </a:defRPr>
            </a:lvl5pPr>
            <a:lvl6pPr marL="2562056" indent="-232914"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7885" indent="-232914"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3712" indent="-232914"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59541" indent="-232914"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2D56F07-F425-448E-A0DB-2DD5CD78AE79}" type="slidenum">
              <a:rPr lang="en-US" altLang="en-US" sz="1200"/>
              <a:pPr eaLnBrk="1" hangingPunct="1"/>
              <a:t>27</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28</a:t>
            </a:fld>
            <a:endParaRPr lang="en-US"/>
          </a:p>
        </p:txBody>
      </p:sp>
    </p:spTree>
    <p:extLst>
      <p:ext uri="{BB962C8B-B14F-4D97-AF65-F5344CB8AC3E}">
        <p14:creationId xmlns:p14="http://schemas.microsoft.com/office/powerpoint/2010/main" val="36218505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29</a:t>
            </a:fld>
            <a:endParaRPr lang="en-US"/>
          </a:p>
        </p:txBody>
      </p:sp>
    </p:spTree>
    <p:extLst>
      <p:ext uri="{BB962C8B-B14F-4D97-AF65-F5344CB8AC3E}">
        <p14:creationId xmlns:p14="http://schemas.microsoft.com/office/powerpoint/2010/main" val="2112484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280">
              <a:defRPr sz="2400">
                <a:solidFill>
                  <a:schemeClr val="tx1"/>
                </a:solidFill>
                <a:latin typeface="Times New Roman" pitchFamily="18" charset="0"/>
              </a:defRPr>
            </a:lvl1pPr>
            <a:lvl2pPr marL="742764" indent="-285678" defTabSz="925280">
              <a:defRPr sz="2400">
                <a:solidFill>
                  <a:schemeClr val="tx1"/>
                </a:solidFill>
                <a:latin typeface="Times New Roman" pitchFamily="18" charset="0"/>
              </a:defRPr>
            </a:lvl2pPr>
            <a:lvl3pPr marL="1142714" indent="-228542" defTabSz="925280">
              <a:defRPr sz="2400">
                <a:solidFill>
                  <a:schemeClr val="tx1"/>
                </a:solidFill>
                <a:latin typeface="Times New Roman" pitchFamily="18" charset="0"/>
              </a:defRPr>
            </a:lvl3pPr>
            <a:lvl4pPr marL="1599798" indent="-228542" defTabSz="925280">
              <a:defRPr sz="2400">
                <a:solidFill>
                  <a:schemeClr val="tx1"/>
                </a:solidFill>
                <a:latin typeface="Times New Roman" pitchFamily="18" charset="0"/>
              </a:defRPr>
            </a:lvl4pPr>
            <a:lvl5pPr marL="2056884" indent="-228542" defTabSz="925280">
              <a:defRPr sz="2400">
                <a:solidFill>
                  <a:schemeClr val="tx1"/>
                </a:solidFill>
                <a:latin typeface="Times New Roman" pitchFamily="18" charset="0"/>
              </a:defRPr>
            </a:lvl5pPr>
            <a:lvl6pPr marL="2513970" indent="-228542" algn="ctr" defTabSz="925280" eaLnBrk="0" fontAlgn="base" hangingPunct="0">
              <a:spcBef>
                <a:spcPct val="0"/>
              </a:spcBef>
              <a:spcAft>
                <a:spcPct val="0"/>
              </a:spcAft>
              <a:defRPr sz="2400">
                <a:solidFill>
                  <a:schemeClr val="tx1"/>
                </a:solidFill>
                <a:latin typeface="Times New Roman" pitchFamily="18" charset="0"/>
              </a:defRPr>
            </a:lvl6pPr>
            <a:lvl7pPr marL="2971054" indent="-228542" algn="ctr" defTabSz="925280" eaLnBrk="0" fontAlgn="base" hangingPunct="0">
              <a:spcBef>
                <a:spcPct val="0"/>
              </a:spcBef>
              <a:spcAft>
                <a:spcPct val="0"/>
              </a:spcAft>
              <a:defRPr sz="2400">
                <a:solidFill>
                  <a:schemeClr val="tx1"/>
                </a:solidFill>
                <a:latin typeface="Times New Roman" pitchFamily="18" charset="0"/>
              </a:defRPr>
            </a:lvl7pPr>
            <a:lvl8pPr marL="3428140" indent="-228542" algn="ctr" defTabSz="925280" eaLnBrk="0" fontAlgn="base" hangingPunct="0">
              <a:spcBef>
                <a:spcPct val="0"/>
              </a:spcBef>
              <a:spcAft>
                <a:spcPct val="0"/>
              </a:spcAft>
              <a:defRPr sz="2400">
                <a:solidFill>
                  <a:schemeClr val="tx1"/>
                </a:solidFill>
                <a:latin typeface="Times New Roman" pitchFamily="18" charset="0"/>
              </a:defRPr>
            </a:lvl8pPr>
            <a:lvl9pPr marL="3885225" indent="-228542" algn="ctr" defTabSz="925280" eaLnBrk="0" fontAlgn="base" hangingPunct="0">
              <a:spcBef>
                <a:spcPct val="0"/>
              </a:spcBef>
              <a:spcAft>
                <a:spcPct val="0"/>
              </a:spcAft>
              <a:defRPr sz="2400">
                <a:solidFill>
                  <a:schemeClr val="tx1"/>
                </a:solidFill>
                <a:latin typeface="Times New Roman" pitchFamily="18" charset="0"/>
              </a:defRPr>
            </a:lvl9pPr>
          </a:lstStyle>
          <a:p>
            <a:fld id="{CFFABCBA-42ED-4053-87EF-EFEB29ADE343}" type="slidenum">
              <a:rPr lang="en-US" altLang="en-US" sz="1200"/>
              <a:pPr/>
              <a:t>3</a:t>
            </a:fld>
            <a:endParaRPr lang="en-US" altLang="en-US" sz="1200" dirty="0"/>
          </a:p>
        </p:txBody>
      </p:sp>
      <p:sp>
        <p:nvSpPr>
          <p:cNvPr id="274435" name="Rectangle 2"/>
          <p:cNvSpPr>
            <a:spLocks noGrp="1" noRot="1" noChangeAspect="1" noChangeArrowheads="1" noTextEdit="1"/>
          </p:cNvSpPr>
          <p:nvPr>
            <p:ph type="sldImg"/>
          </p:nvPr>
        </p:nvSpPr>
        <p:spPr>
          <a:solidFill>
            <a:srgbClr val="FFFFFF"/>
          </a:solidFill>
          <a:ln/>
        </p:spPr>
      </p:sp>
      <p:sp>
        <p:nvSpPr>
          <p:cNvPr id="274436" name="Rectangle 3"/>
          <p:cNvSpPr>
            <a:spLocks noGrp="1" noChangeArrowheads="1"/>
          </p:cNvSpPr>
          <p:nvPr>
            <p:ph type="body" idx="1"/>
          </p:nvPr>
        </p:nvSpPr>
        <p:spPr>
          <a:solidFill>
            <a:srgbClr val="FFFFFF"/>
          </a:solidFill>
          <a:ln>
            <a:noFill/>
          </a:ln>
        </p:spPr>
        <p:txBody>
          <a:bodyPr/>
          <a:lstStyle/>
          <a:p>
            <a:r>
              <a:rPr lang="en-US" altLang="en-US" b="1" dirty="0"/>
              <a:t>Handout –</a:t>
            </a:r>
            <a:r>
              <a:rPr lang="en-US" altLang="en-US" dirty="0"/>
              <a:t> Record Keeping Pointers (younger members/new volunteers) and/or Senior Record Keeping </a:t>
            </a:r>
            <a:r>
              <a:rPr lang="en-US" altLang="en-US" dirty="0" smtClean="0"/>
              <a:t>Pointers  </a:t>
            </a:r>
            <a:r>
              <a:rPr lang="en-US" altLang="en-US" dirty="0" smtClean="0">
                <a:latin typeface="+mn-lt"/>
                <a:cs typeface="Times New Roman" pitchFamily="18" charset="0"/>
              </a:rPr>
              <a:t>Most of the information in this lesson are summarized in the handouts.</a:t>
            </a:r>
          </a:p>
          <a:p>
            <a:r>
              <a:rPr lang="en-US" altLang="en-US" u="sng" dirty="0" smtClean="0">
                <a:latin typeface="+mn-lt"/>
                <a:cs typeface="Times New Roman" pitchFamily="18" charset="0"/>
              </a:rPr>
              <a:t>Handou</a:t>
            </a:r>
            <a:r>
              <a:rPr lang="en-US" altLang="en-US" dirty="0" smtClean="0">
                <a:latin typeface="+mn-lt"/>
                <a:cs typeface="Times New Roman" pitchFamily="18" charset="0"/>
              </a:rPr>
              <a:t>t – 4H.VOL.135 4-H Life Skills</a:t>
            </a:r>
          </a:p>
          <a:p>
            <a:r>
              <a:rPr lang="en-US" altLang="en-US" dirty="0" smtClean="0">
                <a:latin typeface="+mn-lt"/>
                <a:cs typeface="Times New Roman" pitchFamily="18" charset="0"/>
              </a:rPr>
              <a:t>Talk through the actual definitions for each of the life skills as found in the handout.</a:t>
            </a:r>
          </a:p>
          <a:p>
            <a:pPr>
              <a:spcBef>
                <a:spcPct val="20000"/>
              </a:spcBef>
              <a:buClr>
                <a:schemeClr val="hlink"/>
              </a:buClr>
            </a:pPr>
            <a:r>
              <a:rPr lang="en-US" altLang="en-US" dirty="0" smtClean="0">
                <a:latin typeface="+mn-lt"/>
              </a:rPr>
              <a:t>Stress the difference in a </a:t>
            </a:r>
            <a:r>
              <a:rPr lang="en-US" altLang="en-US" b="1" dirty="0" smtClean="0">
                <a:latin typeface="+mn-lt"/>
              </a:rPr>
              <a:t>Skill vs Life Skill  - </a:t>
            </a:r>
            <a:r>
              <a:rPr lang="en-US" altLang="en-US" dirty="0" smtClean="0">
                <a:latin typeface="+mn-lt"/>
              </a:rPr>
              <a:t>Example in 4H.VOL.118 Experiential Learning page 7</a:t>
            </a:r>
          </a:p>
          <a:p>
            <a:pPr>
              <a:spcBef>
                <a:spcPct val="20000"/>
              </a:spcBef>
              <a:buClr>
                <a:schemeClr val="hlink"/>
              </a:buClr>
            </a:pPr>
            <a:r>
              <a:rPr lang="en-US" altLang="en-US" b="1" dirty="0" smtClean="0">
                <a:latin typeface="+mn-lt"/>
              </a:rPr>
              <a:t>4-H </a:t>
            </a:r>
            <a:r>
              <a:rPr lang="en-US" altLang="en-US" b="1" dirty="0">
                <a:latin typeface="+mn-lt"/>
              </a:rPr>
              <a:t>Recognition </a:t>
            </a:r>
            <a:r>
              <a:rPr lang="en-US" altLang="en-US" b="1" dirty="0" smtClean="0">
                <a:latin typeface="+mn-lt"/>
              </a:rPr>
              <a:t>Model </a:t>
            </a:r>
            <a:r>
              <a:rPr lang="en-US" altLang="en-US" dirty="0" smtClean="0">
                <a:latin typeface="+mn-lt"/>
              </a:rPr>
              <a:t>has a significant role in Record Keeping.  All 4 of the 5 parts are significant to the educational process in 4-H Record Keeping</a:t>
            </a:r>
            <a:endParaRPr lang="en-US" altLang="en-US" dirty="0">
              <a:latin typeface="+mn-lt"/>
            </a:endParaRPr>
          </a:p>
          <a:p>
            <a:pPr marL="171428" indent="-171428">
              <a:spcBef>
                <a:spcPct val="20000"/>
              </a:spcBef>
              <a:buFont typeface="Wingdings" panose="05000000000000000000" pitchFamily="2" charset="2"/>
              <a:buChar char="ü"/>
            </a:pPr>
            <a:r>
              <a:rPr lang="en-US" altLang="en-US" dirty="0" smtClean="0">
                <a:latin typeface="+mn-lt"/>
              </a:rPr>
              <a:t>Participation – attending club meetings, workshops, tours, conferences, project group meetings, county/district/state activities and events.</a:t>
            </a:r>
            <a:endParaRPr lang="en-US" altLang="en-US" dirty="0">
              <a:latin typeface="+mn-lt"/>
            </a:endParaRPr>
          </a:p>
          <a:p>
            <a:pPr marL="171428" indent="-171428">
              <a:spcBef>
                <a:spcPct val="20000"/>
              </a:spcBef>
              <a:buFont typeface="Wingdings" panose="05000000000000000000" pitchFamily="2" charset="2"/>
              <a:buChar char="ü"/>
            </a:pPr>
            <a:r>
              <a:rPr lang="en-US" altLang="en-US" dirty="0">
                <a:latin typeface="+mn-lt"/>
              </a:rPr>
              <a:t>Progress Toward Personal Goals - Setting and achieving personal </a:t>
            </a:r>
            <a:r>
              <a:rPr lang="en-US" altLang="en-US" dirty="0" smtClean="0">
                <a:latin typeface="+mn-lt"/>
              </a:rPr>
              <a:t>goals in their project.</a:t>
            </a:r>
            <a:endParaRPr lang="en-US" altLang="en-US" dirty="0">
              <a:latin typeface="+mn-lt"/>
            </a:endParaRPr>
          </a:p>
          <a:p>
            <a:pPr marL="169530" lvl="1">
              <a:spcBef>
                <a:spcPct val="20000"/>
              </a:spcBef>
            </a:pPr>
            <a:r>
              <a:rPr lang="en-US" altLang="en-US" dirty="0">
                <a:latin typeface="+mn-lt"/>
              </a:rPr>
              <a:t>Standards of Excellence – Danish System of Blue, Red and White </a:t>
            </a:r>
            <a:r>
              <a:rPr lang="en-US" altLang="en-US" dirty="0" smtClean="0">
                <a:latin typeface="+mn-lt"/>
              </a:rPr>
              <a:t>Awards (not part of record keeping)</a:t>
            </a:r>
            <a:endParaRPr lang="en-US" altLang="en-US" dirty="0">
              <a:latin typeface="+mn-lt"/>
            </a:endParaRPr>
          </a:p>
          <a:p>
            <a:pPr marL="171428" indent="-171428">
              <a:spcBef>
                <a:spcPct val="20000"/>
              </a:spcBef>
              <a:buFont typeface="Wingdings" panose="05000000000000000000" pitchFamily="2" charset="2"/>
              <a:buChar char="ü"/>
            </a:pPr>
            <a:r>
              <a:rPr lang="en-US" altLang="en-US" dirty="0">
                <a:latin typeface="+mn-lt"/>
              </a:rPr>
              <a:t>Peer Competition – Placing </a:t>
            </a:r>
            <a:r>
              <a:rPr lang="en-US" altLang="en-US" dirty="0" smtClean="0">
                <a:latin typeface="+mn-lt"/>
              </a:rPr>
              <a:t>the members work as </a:t>
            </a:r>
            <a:r>
              <a:rPr lang="en-US" altLang="en-US" dirty="0">
                <a:latin typeface="+mn-lt"/>
              </a:rPr>
              <a:t>First, Second and </a:t>
            </a:r>
            <a:r>
              <a:rPr lang="en-US" altLang="en-US" dirty="0" smtClean="0">
                <a:latin typeface="+mn-lt"/>
              </a:rPr>
              <a:t>Third.  How do we prepare child for “competition,” instill resiliency and help them understand they are a winner from choosing to participate and gaining new knowledge and skills in the process.</a:t>
            </a:r>
            <a:endParaRPr lang="en-US" altLang="en-US" dirty="0">
              <a:latin typeface="+mn-lt"/>
            </a:endParaRPr>
          </a:p>
          <a:p>
            <a:pPr marL="171428" indent="-171428">
              <a:spcBef>
                <a:spcPct val="20000"/>
              </a:spcBef>
              <a:buFont typeface="Wingdings" panose="05000000000000000000" pitchFamily="2" charset="2"/>
              <a:buChar char="ü"/>
            </a:pPr>
            <a:r>
              <a:rPr lang="en-US" altLang="en-US" dirty="0">
                <a:latin typeface="+mn-lt"/>
              </a:rPr>
              <a:t>Cooperation - </a:t>
            </a:r>
            <a:r>
              <a:rPr lang="en-US" altLang="en-US" dirty="0" smtClean="0">
                <a:latin typeface="+mn-lt"/>
              </a:rPr>
              <a:t>Involves </a:t>
            </a:r>
            <a:r>
              <a:rPr lang="en-US" altLang="en-US" dirty="0">
                <a:latin typeface="+mn-lt"/>
              </a:rPr>
              <a:t>all parties in the decision making </a:t>
            </a:r>
            <a:r>
              <a:rPr lang="en-US" altLang="en-US" dirty="0" smtClean="0">
                <a:latin typeface="+mn-lt"/>
              </a:rPr>
              <a:t>process.</a:t>
            </a:r>
            <a:endParaRPr lang="en-US" altLang="en-US" dirty="0">
              <a:latin typeface="+mn-lt"/>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needs to be improved with the</a:t>
            </a:r>
            <a:r>
              <a:rPr lang="en-US" baseline="0" dirty="0" smtClean="0"/>
              <a:t> demonstration picture – crop</a:t>
            </a:r>
            <a:r>
              <a:rPr lang="en-US" dirty="0" smtClean="0"/>
              <a:t> and possibly add a boarder.</a:t>
            </a:r>
            <a:endParaRPr lang="en-US" dirty="0"/>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30</a:t>
            </a:fld>
            <a:endParaRPr lang="en-US"/>
          </a:p>
        </p:txBody>
      </p:sp>
    </p:spTree>
    <p:extLst>
      <p:ext uri="{BB962C8B-B14F-4D97-AF65-F5344CB8AC3E}">
        <p14:creationId xmlns:p14="http://schemas.microsoft.com/office/powerpoint/2010/main" val="26695592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Senior</a:t>
            </a:r>
            <a:r>
              <a:rPr lang="en-US" baseline="0" dirty="0" smtClean="0"/>
              <a:t> Level – look at state objectives</a:t>
            </a:r>
            <a:r>
              <a:rPr lang="en-US" dirty="0"/>
              <a:t> </a:t>
            </a:r>
            <a:r>
              <a:rPr lang="en-US" dirty="0" smtClean="0"/>
              <a:t>and check the website annually for changes in scholarships and guidelines.</a:t>
            </a:r>
            <a:endParaRPr lang="en-US" baseline="0" dirty="0" smtClean="0"/>
          </a:p>
          <a:p>
            <a:r>
              <a:rPr lang="en-US" dirty="0"/>
              <a:t>If the member has not been focused this is the time to focus.</a:t>
            </a:r>
          </a:p>
          <a:p>
            <a:r>
              <a:rPr lang="en-US" dirty="0"/>
              <a:t>It is not advised to look at the state projects and what the child has done looking for a place to “dump” everything.  It is really obvious when the books are being evaluated.  It is advised to counsel with the youth, looking at what they have done and where they want to focus over then next 4-5 years of project work.  Select the state program  which best meets their interests and will keep them motivated and focused.</a:t>
            </a:r>
          </a:p>
          <a:p>
            <a:endParaRPr lang="en-US" dirty="0"/>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31</a:t>
            </a:fld>
            <a:endParaRPr lang="en-US"/>
          </a:p>
        </p:txBody>
      </p:sp>
    </p:spTree>
    <p:extLst>
      <p:ext uri="{BB962C8B-B14F-4D97-AF65-F5344CB8AC3E}">
        <p14:creationId xmlns:p14="http://schemas.microsoft.com/office/powerpoint/2010/main" val="713820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692">
              <a:defRPr sz="2400">
                <a:solidFill>
                  <a:schemeClr val="tx1"/>
                </a:solidFill>
                <a:latin typeface="Times New Roman" pitchFamily="18" charset="0"/>
              </a:defRPr>
            </a:lvl1pPr>
            <a:lvl2pPr marL="748713" indent="-287967" defTabSz="932692">
              <a:defRPr sz="2400">
                <a:solidFill>
                  <a:schemeClr val="tx1"/>
                </a:solidFill>
                <a:latin typeface="Times New Roman" pitchFamily="18" charset="0"/>
              </a:defRPr>
            </a:lvl2pPr>
            <a:lvl3pPr marL="1151867" indent="-230374" defTabSz="932692">
              <a:defRPr sz="2400">
                <a:solidFill>
                  <a:schemeClr val="tx1"/>
                </a:solidFill>
                <a:latin typeface="Times New Roman" pitchFamily="18" charset="0"/>
              </a:defRPr>
            </a:lvl3pPr>
            <a:lvl4pPr marL="1612614" indent="-230374" defTabSz="932692">
              <a:defRPr sz="2400">
                <a:solidFill>
                  <a:schemeClr val="tx1"/>
                </a:solidFill>
                <a:latin typeface="Times New Roman" pitchFamily="18" charset="0"/>
              </a:defRPr>
            </a:lvl4pPr>
            <a:lvl5pPr marL="2073360" indent="-230374" defTabSz="932692">
              <a:defRPr sz="2400">
                <a:solidFill>
                  <a:schemeClr val="tx1"/>
                </a:solidFill>
                <a:latin typeface="Times New Roman" pitchFamily="18" charset="0"/>
              </a:defRPr>
            </a:lvl5pPr>
            <a:lvl6pPr marL="2534108" indent="-230374" algn="ctr" defTabSz="932692" eaLnBrk="0" fontAlgn="base" hangingPunct="0">
              <a:spcBef>
                <a:spcPct val="0"/>
              </a:spcBef>
              <a:spcAft>
                <a:spcPct val="0"/>
              </a:spcAft>
              <a:defRPr sz="2400">
                <a:solidFill>
                  <a:schemeClr val="tx1"/>
                </a:solidFill>
                <a:latin typeface="Times New Roman" pitchFamily="18" charset="0"/>
              </a:defRPr>
            </a:lvl6pPr>
            <a:lvl7pPr marL="2994854" indent="-230374" algn="ctr" defTabSz="932692" eaLnBrk="0" fontAlgn="base" hangingPunct="0">
              <a:spcBef>
                <a:spcPct val="0"/>
              </a:spcBef>
              <a:spcAft>
                <a:spcPct val="0"/>
              </a:spcAft>
              <a:defRPr sz="2400">
                <a:solidFill>
                  <a:schemeClr val="tx1"/>
                </a:solidFill>
                <a:latin typeface="Times New Roman" pitchFamily="18" charset="0"/>
              </a:defRPr>
            </a:lvl7pPr>
            <a:lvl8pPr marL="3455601" indent="-230374" algn="ctr" defTabSz="932692" eaLnBrk="0" fontAlgn="base" hangingPunct="0">
              <a:spcBef>
                <a:spcPct val="0"/>
              </a:spcBef>
              <a:spcAft>
                <a:spcPct val="0"/>
              </a:spcAft>
              <a:defRPr sz="2400">
                <a:solidFill>
                  <a:schemeClr val="tx1"/>
                </a:solidFill>
                <a:latin typeface="Times New Roman" pitchFamily="18" charset="0"/>
              </a:defRPr>
            </a:lvl8pPr>
            <a:lvl9pPr marL="3916348" indent="-230374" algn="ctr" defTabSz="932692" eaLnBrk="0" fontAlgn="base" hangingPunct="0">
              <a:spcBef>
                <a:spcPct val="0"/>
              </a:spcBef>
              <a:spcAft>
                <a:spcPct val="0"/>
              </a:spcAft>
              <a:defRPr sz="2400">
                <a:solidFill>
                  <a:schemeClr val="tx1"/>
                </a:solidFill>
                <a:latin typeface="Times New Roman" pitchFamily="18" charset="0"/>
              </a:defRPr>
            </a:lvl9pPr>
          </a:lstStyle>
          <a:p>
            <a:fld id="{05C3CAC2-1F46-412E-80B8-986B8C2890D8}" type="slidenum">
              <a:rPr lang="en-US" altLang="en-US" sz="1200"/>
              <a:pPr/>
              <a:t>4</a:t>
            </a:fld>
            <a:endParaRPr lang="en-US" altLang="en-US" sz="1200" dirty="0"/>
          </a:p>
        </p:txBody>
      </p:sp>
      <p:sp>
        <p:nvSpPr>
          <p:cNvPr id="273411"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5" name="Notes Placeholder 2"/>
          <p:cNvSpPr>
            <a:spLocks noGrp="1"/>
          </p:cNvSpPr>
          <p:nvPr>
            <p:ph type="body" idx="1"/>
          </p:nvPr>
        </p:nvSpPr>
        <p:spPr>
          <a:xfrm>
            <a:off x="421501" y="4195483"/>
            <a:ext cx="6317821" cy="4149898"/>
          </a:xfrm>
        </p:spPr>
        <p:txBody>
          <a:bodyPr/>
          <a:lstStyle/>
          <a:p>
            <a:pPr marL="0" lvl="1">
              <a:spcBef>
                <a:spcPts val="0"/>
              </a:spcBef>
              <a:spcAft>
                <a:spcPts val="593"/>
              </a:spcAft>
            </a:pPr>
            <a:r>
              <a:rPr lang="en-US" altLang="en-US" b="0" dirty="0" smtClean="0"/>
              <a:t>Use as time allows - 4H.VOL.105 Recognition Model</a:t>
            </a:r>
          </a:p>
          <a:p>
            <a:pPr marL="0" lvl="1">
              <a:spcBef>
                <a:spcPts val="0"/>
              </a:spcBef>
              <a:spcAft>
                <a:spcPts val="593"/>
              </a:spcAft>
            </a:pPr>
            <a:r>
              <a:rPr lang="en-US" altLang="en-US" b="1" dirty="0" smtClean="0"/>
              <a:t>Handout</a:t>
            </a:r>
            <a:r>
              <a:rPr lang="en-US" altLang="en-US" dirty="0" smtClean="0"/>
              <a:t> - Essential Elements of 4-H  - USDA</a:t>
            </a:r>
            <a:endParaRPr lang="en-US" altLang="en-US" dirty="0"/>
          </a:p>
          <a:p>
            <a:pPr marL="187410" indent="-187410">
              <a:spcBef>
                <a:spcPts val="0"/>
              </a:spcBef>
              <a:spcAft>
                <a:spcPts val="0"/>
              </a:spcAft>
            </a:pPr>
            <a:r>
              <a:rPr lang="en-US" altLang="en-US" b="1" dirty="0" smtClean="0"/>
              <a:t>The </a:t>
            </a:r>
            <a:r>
              <a:rPr lang="en-US" altLang="en-US" b="1" dirty="0"/>
              <a:t>Heart promotes a sense of belonging.</a:t>
            </a:r>
          </a:p>
          <a:p>
            <a:pPr marL="228479" indent="-228479">
              <a:spcBef>
                <a:spcPts val="0"/>
              </a:spcBef>
              <a:spcAft>
                <a:spcPts val="0"/>
              </a:spcAft>
              <a:buFont typeface="+mj-lt"/>
              <a:buAutoNum type="arabicPeriod"/>
            </a:pPr>
            <a:r>
              <a:rPr lang="en-US" dirty="0" smtClean="0"/>
              <a:t>Caring </a:t>
            </a:r>
            <a:r>
              <a:rPr lang="en-US" dirty="0"/>
              <a:t>adult acts as an advisor, guide and mentor. The adult helps set boundaries and expectations for young people. </a:t>
            </a:r>
          </a:p>
          <a:p>
            <a:pPr marL="228479" indent="-228479">
              <a:spcBef>
                <a:spcPts val="0"/>
              </a:spcBef>
              <a:spcAft>
                <a:spcPts val="0"/>
              </a:spcAft>
              <a:buFont typeface="+mj-lt"/>
              <a:buAutoNum type="arabicPeriod"/>
            </a:pPr>
            <a:r>
              <a:rPr lang="en-US" dirty="0" smtClean="0"/>
              <a:t>Clubs and programs provide an </a:t>
            </a:r>
            <a:r>
              <a:rPr lang="en-US" dirty="0"/>
              <a:t>inclusive environment </a:t>
            </a:r>
            <a:r>
              <a:rPr lang="en-US" dirty="0" smtClean="0"/>
              <a:t>that </a:t>
            </a:r>
            <a:r>
              <a:rPr lang="en-US" dirty="0"/>
              <a:t>creates a sense of belonging, and encourages and supports </a:t>
            </a:r>
            <a:r>
              <a:rPr lang="en-US" dirty="0" smtClean="0"/>
              <a:t>positive </a:t>
            </a:r>
            <a:r>
              <a:rPr lang="en-US" dirty="0"/>
              <a:t>and specific feedback. </a:t>
            </a:r>
            <a:endParaRPr lang="en-US" dirty="0" smtClean="0"/>
          </a:p>
          <a:p>
            <a:pPr marL="228479" indent="-228479">
              <a:spcBef>
                <a:spcPts val="0"/>
              </a:spcBef>
              <a:spcAft>
                <a:spcPts val="0"/>
              </a:spcAft>
              <a:buFont typeface="+mj-lt"/>
              <a:buAutoNum type="arabicPeriod"/>
            </a:pPr>
            <a:r>
              <a:rPr lang="en-US" dirty="0" smtClean="0"/>
              <a:t>A 4-H environment should be fearful or harmful physically </a:t>
            </a:r>
            <a:r>
              <a:rPr lang="en-US" dirty="0"/>
              <a:t>or </a:t>
            </a:r>
            <a:r>
              <a:rPr lang="en-US" dirty="0" smtClean="0"/>
              <a:t>emotional.</a:t>
            </a:r>
            <a:endParaRPr lang="en-US" dirty="0"/>
          </a:p>
          <a:p>
            <a:pPr marL="187410" indent="-187410">
              <a:spcBef>
                <a:spcPts val="0"/>
              </a:spcBef>
              <a:spcAft>
                <a:spcPts val="0"/>
              </a:spcAft>
            </a:pPr>
            <a:r>
              <a:rPr lang="en-US" altLang="en-US" b="1" dirty="0"/>
              <a:t>The Health encourages mastery.</a:t>
            </a:r>
          </a:p>
          <a:p>
            <a:pPr marL="187410" indent="-187410">
              <a:spcBef>
                <a:spcPts val="0"/>
              </a:spcBef>
              <a:spcAft>
                <a:spcPts val="0"/>
              </a:spcAft>
              <a:buFontTx/>
              <a:buAutoNum type="arabicPeriod" startAt="4"/>
            </a:pPr>
            <a:r>
              <a:rPr lang="en-US" dirty="0"/>
              <a:t>Mastery is </a:t>
            </a:r>
            <a:r>
              <a:rPr lang="en-US" dirty="0" smtClean="0"/>
              <a:t>the process of building knowledge</a:t>
            </a:r>
            <a:r>
              <a:rPr lang="en-US" dirty="0"/>
              <a:t>, </a:t>
            </a:r>
            <a:r>
              <a:rPr lang="en-US" dirty="0" smtClean="0"/>
              <a:t>skills </a:t>
            </a:r>
            <a:r>
              <a:rPr lang="en-US" dirty="0"/>
              <a:t>and </a:t>
            </a:r>
            <a:r>
              <a:rPr lang="en-US" dirty="0" smtClean="0"/>
              <a:t>attitudes over an extended period of time.  Capable 4-H member demonstrate their experiences,  </a:t>
            </a:r>
            <a:r>
              <a:rPr lang="en-US" dirty="0"/>
              <a:t>knowledge and skill </a:t>
            </a:r>
            <a:r>
              <a:rPr lang="en-US" dirty="0" smtClean="0"/>
              <a:t>through project work.</a:t>
            </a:r>
          </a:p>
          <a:p>
            <a:pPr marL="187410" indent="-187410">
              <a:spcBef>
                <a:spcPts val="0"/>
              </a:spcBef>
              <a:spcAft>
                <a:spcPts val="0"/>
              </a:spcAft>
              <a:buFontTx/>
              <a:buAutoNum type="arabicPeriod" startAt="4"/>
            </a:pPr>
            <a:r>
              <a:rPr lang="en-US" dirty="0" smtClean="0"/>
              <a:t>Engaged youth are mindful </a:t>
            </a:r>
            <a:r>
              <a:rPr lang="en-US" dirty="0"/>
              <a:t>of the subject area, building relationships and connections in order to develop understanding. Through self-reflection, youth have the ability to self-correct and learn from experience</a:t>
            </a:r>
            <a:r>
              <a:rPr lang="en-US" dirty="0" smtClean="0"/>
              <a:t>.</a:t>
            </a:r>
            <a:endParaRPr lang="en-US" dirty="0"/>
          </a:p>
          <a:p>
            <a:pPr marL="187410" indent="-187410">
              <a:spcBef>
                <a:spcPts val="0"/>
              </a:spcBef>
              <a:spcAft>
                <a:spcPts val="0"/>
              </a:spcAft>
            </a:pPr>
            <a:r>
              <a:rPr lang="en-US" altLang="en-US" b="1" dirty="0"/>
              <a:t>The Head encourages independence</a:t>
            </a:r>
            <a:r>
              <a:rPr lang="en-US" altLang="en-US" dirty="0"/>
              <a:t>.</a:t>
            </a:r>
          </a:p>
          <a:p>
            <a:pPr marL="187410" indent="-187410">
              <a:spcBef>
                <a:spcPts val="0"/>
              </a:spcBef>
              <a:spcAft>
                <a:spcPts val="0"/>
              </a:spcAft>
              <a:buFontTx/>
              <a:buAutoNum type="arabicPeriod" startAt="6"/>
            </a:pPr>
            <a:r>
              <a:rPr lang="en-US" dirty="0" smtClean="0"/>
              <a:t>Youth are engaged in their own future, making choices and developing skills necessary for a transition into adulthood. </a:t>
            </a:r>
            <a:endParaRPr lang="en-US" altLang="en-US" dirty="0"/>
          </a:p>
          <a:p>
            <a:pPr marL="187410" indent="-187410">
              <a:spcBef>
                <a:spcPts val="0"/>
              </a:spcBef>
              <a:spcAft>
                <a:spcPts val="0"/>
              </a:spcAft>
              <a:buFontTx/>
              <a:buAutoNum type="arabicPeriod" startAt="6"/>
            </a:pPr>
            <a:r>
              <a:rPr lang="en-US" dirty="0" smtClean="0"/>
              <a:t>Youth have opportunities to have </a:t>
            </a:r>
            <a:r>
              <a:rPr lang="en-US" dirty="0"/>
              <a:t>impact on life’s events rather than passively submitting to the will and whims of </a:t>
            </a:r>
            <a:r>
              <a:rPr lang="en-US" dirty="0" smtClean="0"/>
              <a:t>others, growing their sense of self-determination</a:t>
            </a:r>
            <a:r>
              <a:rPr lang="en-US" dirty="0"/>
              <a:t>. </a:t>
            </a:r>
          </a:p>
          <a:p>
            <a:pPr marL="187410" indent="-187410">
              <a:spcBef>
                <a:spcPts val="0"/>
              </a:spcBef>
              <a:spcAft>
                <a:spcPts val="0"/>
              </a:spcAft>
            </a:pPr>
            <a:r>
              <a:rPr lang="en-US" altLang="en-US" b="1" dirty="0"/>
              <a:t>The Hands develop a sense of generosity.</a:t>
            </a:r>
          </a:p>
          <a:p>
            <a:pPr marL="228479" indent="-228479">
              <a:spcBef>
                <a:spcPts val="0"/>
              </a:spcBef>
              <a:spcAft>
                <a:spcPts val="0"/>
              </a:spcAft>
              <a:buFont typeface="+mj-lt"/>
              <a:buAutoNum type="arabicPeriod" startAt="8"/>
            </a:pPr>
            <a:r>
              <a:rPr lang="en-US" dirty="0" smtClean="0"/>
              <a:t>4-H members find their self by losing them self in </a:t>
            </a:r>
            <a:r>
              <a:rPr lang="en-US" dirty="0"/>
              <a:t>the service of others. </a:t>
            </a:r>
            <a:endParaRPr lang="en-US" altLang="en-US" dirty="0"/>
          </a:p>
        </p:txBody>
      </p:sp>
      <p:sp>
        <p:nvSpPr>
          <p:cNvPr id="6" name="TextBox 5"/>
          <p:cNvSpPr txBox="1"/>
          <p:nvPr/>
        </p:nvSpPr>
        <p:spPr>
          <a:xfrm rot="19970822">
            <a:off x="823761" y="3190654"/>
            <a:ext cx="1052970" cy="700944"/>
          </a:xfrm>
          <a:prstGeom prst="rect">
            <a:avLst/>
          </a:prstGeom>
          <a:noFill/>
        </p:spPr>
        <p:txBody>
          <a:bodyPr wrap="square" lIns="90416" tIns="45208" rIns="90416" bIns="45208" rtlCol="0">
            <a:spAutoFit/>
          </a:bodyPr>
          <a:lstStyle/>
          <a:p>
            <a:r>
              <a:rPr lang="en-US" dirty="0" smtClean="0"/>
              <a:t>Slide hidden</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ct val="20000"/>
              </a:spcBef>
              <a:buClr>
                <a:schemeClr val="hlink"/>
              </a:buClr>
            </a:pPr>
            <a:r>
              <a:rPr lang="en-US" altLang="en-US" dirty="0"/>
              <a:t>Not what we want taking place</a:t>
            </a:r>
            <a:r>
              <a:rPr lang="en-US" altLang="en-US" dirty="0" smtClean="0"/>
              <a:t>.</a:t>
            </a:r>
          </a:p>
          <a:p>
            <a:pPr algn="l">
              <a:spcBef>
                <a:spcPct val="20000"/>
              </a:spcBef>
              <a:buClr>
                <a:schemeClr val="hlink"/>
              </a:buClr>
            </a:pPr>
            <a:endParaRPr lang="en-US" altLang="en-US" dirty="0"/>
          </a:p>
          <a:p>
            <a:pPr algn="l">
              <a:spcBef>
                <a:spcPct val="20000"/>
              </a:spcBef>
              <a:buClr>
                <a:schemeClr val="hlink"/>
              </a:buClr>
            </a:pPr>
            <a:r>
              <a:rPr lang="en-US" altLang="en-US" dirty="0" smtClean="0"/>
              <a:t>Do not focus on the carrot “award.”  Our focus is on Positive Youth Development and the process taking place through project work.</a:t>
            </a:r>
          </a:p>
          <a:p>
            <a:pPr algn="l">
              <a:spcBef>
                <a:spcPct val="20000"/>
              </a:spcBef>
              <a:buClr>
                <a:schemeClr val="hlink"/>
              </a:buClr>
            </a:pPr>
            <a:endParaRPr lang="en-US" altLang="en-US" dirty="0"/>
          </a:p>
          <a:p>
            <a:pPr algn="l">
              <a:spcBef>
                <a:spcPct val="20000"/>
              </a:spcBef>
              <a:buClr>
                <a:schemeClr val="hlink"/>
              </a:buClr>
            </a:pPr>
            <a:r>
              <a:rPr lang="en-US" altLang="en-US" dirty="0" smtClean="0"/>
              <a:t>Blue Ribbon child rather than a Blue ribbon project.</a:t>
            </a:r>
            <a:endParaRPr lang="en-US" altLang="en-US" dirty="0"/>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5</a:t>
            </a:fld>
            <a:endParaRPr lang="en-US"/>
          </a:p>
        </p:txBody>
      </p:sp>
    </p:spTree>
    <p:extLst>
      <p:ext uri="{BB962C8B-B14F-4D97-AF65-F5344CB8AC3E}">
        <p14:creationId xmlns:p14="http://schemas.microsoft.com/office/powerpoint/2010/main" val="2974928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5253" y="4415790"/>
            <a:ext cx="5277584" cy="4183380"/>
          </a:xfrm>
        </p:spPr>
        <p:txBody>
          <a:bodyPr/>
          <a:lstStyle/>
          <a:p>
            <a:r>
              <a:rPr lang="en-US" u="sng" dirty="0" smtClean="0"/>
              <a:t>Project Work is based on the individual’s interest, learning to set goals and the mastery of knowledge</a:t>
            </a:r>
            <a:r>
              <a:rPr lang="en-US" u="sng" baseline="0" dirty="0" smtClean="0"/>
              <a:t> and skills</a:t>
            </a:r>
            <a:endParaRPr lang="en-US" u="sng" dirty="0" smtClean="0"/>
          </a:p>
          <a:p>
            <a:pPr>
              <a:spcBef>
                <a:spcPct val="20000"/>
              </a:spcBef>
              <a:buClr>
                <a:schemeClr val="hlink"/>
              </a:buClr>
            </a:pPr>
            <a:endParaRPr lang="en-US" altLang="en-US" dirty="0" smtClean="0"/>
          </a:p>
          <a:p>
            <a:pPr>
              <a:spcBef>
                <a:spcPct val="20000"/>
              </a:spcBef>
              <a:buClr>
                <a:schemeClr val="hlink"/>
              </a:buClr>
            </a:pPr>
            <a:r>
              <a:rPr lang="en-US" altLang="en-US" dirty="0" smtClean="0"/>
              <a:t>Essential Elements of Positive Youth Development - HEALTH </a:t>
            </a:r>
            <a:r>
              <a:rPr lang="en-US" altLang="en-US" dirty="0"/>
              <a:t>- Mastery</a:t>
            </a:r>
          </a:p>
          <a:p>
            <a:pPr marL="187410" indent="-187410">
              <a:spcBef>
                <a:spcPts val="0"/>
              </a:spcBef>
              <a:spcAft>
                <a:spcPts val="0"/>
              </a:spcAft>
              <a:buFontTx/>
              <a:buAutoNum type="arabicPeriod" startAt="4"/>
            </a:pPr>
            <a:r>
              <a:rPr lang="en-US" dirty="0"/>
              <a:t>Engagement in Learning - Mastery is the process of building knowledge, skills and attitudes over an extended period of time.  Capable 4-H member demonstrate their experiences,  knowledge and skill through project work.</a:t>
            </a:r>
          </a:p>
          <a:p>
            <a:pPr marL="187410" indent="-187410">
              <a:spcBef>
                <a:spcPts val="0"/>
              </a:spcBef>
              <a:spcAft>
                <a:spcPts val="0"/>
              </a:spcAft>
              <a:buFontTx/>
              <a:buAutoNum type="arabicPeriod" startAt="4"/>
            </a:pPr>
            <a:r>
              <a:rPr lang="en-US" dirty="0"/>
              <a:t>Opportunity for Mastery - Engaged youth are mindful of the subject area, building relationships and connections in order to develop understanding. Through self-reflection, youth have the ability to self-correct and learn from experience</a:t>
            </a:r>
            <a:r>
              <a:rPr lang="en-US" dirty="0" smtClean="0"/>
              <a:t>.</a:t>
            </a:r>
            <a:r>
              <a:rPr lang="en-US" baseline="0" dirty="0" smtClean="0"/>
              <a:t> </a:t>
            </a:r>
          </a:p>
          <a:p>
            <a:pPr marL="187410" indent="-187410">
              <a:spcBef>
                <a:spcPts val="0"/>
              </a:spcBef>
              <a:spcAft>
                <a:spcPts val="0"/>
              </a:spcAft>
              <a:buFontTx/>
              <a:buAutoNum type="arabicPeriod" startAt="4"/>
            </a:pPr>
            <a:endParaRPr lang="en-US" dirty="0" smtClean="0"/>
          </a:p>
          <a:p>
            <a:pPr marL="0" lvl="1">
              <a:spcBef>
                <a:spcPts val="0"/>
              </a:spcBef>
              <a:spcAft>
                <a:spcPts val="0"/>
              </a:spcAft>
            </a:pPr>
            <a:r>
              <a:rPr lang="en-US" altLang="en-US" dirty="0"/>
              <a:t>Use project manuals/guides/skill sheets for </a:t>
            </a:r>
            <a:r>
              <a:rPr lang="en-US" altLang="en-US" dirty="0" smtClean="0"/>
              <a:t>project objectives.  Materials are prepared with age-appropriate </a:t>
            </a:r>
            <a:r>
              <a:rPr lang="en-US" altLang="en-US" dirty="0"/>
              <a:t>knowledge and </a:t>
            </a:r>
            <a:r>
              <a:rPr lang="en-US" altLang="en-US" dirty="0" smtClean="0"/>
              <a:t>skills.  Look an the Oklahoma 4-H webpage for available Literature.  Look to other 4-H programs in other states to find additional curriculum and materials to supplement project work.</a:t>
            </a:r>
            <a:endParaRPr lang="en-US" altLang="en-US" dirty="0"/>
          </a:p>
          <a:p>
            <a:pPr>
              <a:spcBef>
                <a:spcPts val="0"/>
              </a:spcBef>
              <a:spcAft>
                <a:spcPts val="0"/>
              </a:spcAft>
            </a:pPr>
            <a:endParaRPr lang="en-US" dirty="0" smtClean="0"/>
          </a:p>
          <a:p>
            <a:pPr>
              <a:spcBef>
                <a:spcPts val="0"/>
              </a:spcBef>
              <a:spcAft>
                <a:spcPts val="0"/>
              </a:spcAft>
            </a:pPr>
            <a:r>
              <a:rPr lang="en-US" dirty="0" smtClean="0"/>
              <a:t>Note the word REWARD, not Award.  Focus the family and child on the rewards gained through process of participating in planned project work.</a:t>
            </a:r>
          </a:p>
          <a:p>
            <a:pPr>
              <a:spcBef>
                <a:spcPts val="0"/>
              </a:spcBef>
              <a:spcAft>
                <a:spcPts val="0"/>
              </a:spcAft>
            </a:pPr>
            <a:endParaRPr lang="en-US" dirty="0"/>
          </a:p>
          <a:p>
            <a:pPr>
              <a:spcBef>
                <a:spcPts val="0"/>
              </a:spcBef>
              <a:spcAft>
                <a:spcPts val="0"/>
              </a:spcAft>
            </a:pPr>
            <a:r>
              <a:rPr lang="en-US" dirty="0" smtClean="0"/>
              <a:t>The project belongs to the child not the parent.</a:t>
            </a:r>
            <a:endParaRPr lang="en-US" dirty="0"/>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6</a:t>
            </a:fld>
            <a:endParaRPr lang="en-US"/>
          </a:p>
        </p:txBody>
      </p:sp>
    </p:spTree>
    <p:extLst>
      <p:ext uri="{BB962C8B-B14F-4D97-AF65-F5344CB8AC3E}">
        <p14:creationId xmlns:p14="http://schemas.microsoft.com/office/powerpoint/2010/main" val="3477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280">
              <a:defRPr sz="2400">
                <a:solidFill>
                  <a:schemeClr val="tx1"/>
                </a:solidFill>
                <a:latin typeface="Times New Roman" pitchFamily="18" charset="0"/>
              </a:defRPr>
            </a:lvl1pPr>
            <a:lvl2pPr marL="742764" indent="-285678" defTabSz="925280">
              <a:defRPr sz="2400">
                <a:solidFill>
                  <a:schemeClr val="tx1"/>
                </a:solidFill>
                <a:latin typeface="Times New Roman" pitchFamily="18" charset="0"/>
              </a:defRPr>
            </a:lvl2pPr>
            <a:lvl3pPr marL="1142714" indent="-228542" defTabSz="925280">
              <a:defRPr sz="2400">
                <a:solidFill>
                  <a:schemeClr val="tx1"/>
                </a:solidFill>
                <a:latin typeface="Times New Roman" pitchFamily="18" charset="0"/>
              </a:defRPr>
            </a:lvl3pPr>
            <a:lvl4pPr marL="1599798" indent="-228542" defTabSz="925280">
              <a:defRPr sz="2400">
                <a:solidFill>
                  <a:schemeClr val="tx1"/>
                </a:solidFill>
                <a:latin typeface="Times New Roman" pitchFamily="18" charset="0"/>
              </a:defRPr>
            </a:lvl4pPr>
            <a:lvl5pPr marL="2056884" indent="-228542" defTabSz="925280">
              <a:defRPr sz="2400">
                <a:solidFill>
                  <a:schemeClr val="tx1"/>
                </a:solidFill>
                <a:latin typeface="Times New Roman" pitchFamily="18" charset="0"/>
              </a:defRPr>
            </a:lvl5pPr>
            <a:lvl6pPr marL="2513970" indent="-228542" algn="ctr" defTabSz="925280" eaLnBrk="0" fontAlgn="base" hangingPunct="0">
              <a:spcBef>
                <a:spcPct val="0"/>
              </a:spcBef>
              <a:spcAft>
                <a:spcPct val="0"/>
              </a:spcAft>
              <a:defRPr sz="2400">
                <a:solidFill>
                  <a:schemeClr val="tx1"/>
                </a:solidFill>
                <a:latin typeface="Times New Roman" pitchFamily="18" charset="0"/>
              </a:defRPr>
            </a:lvl6pPr>
            <a:lvl7pPr marL="2971054" indent="-228542" algn="ctr" defTabSz="925280" eaLnBrk="0" fontAlgn="base" hangingPunct="0">
              <a:spcBef>
                <a:spcPct val="0"/>
              </a:spcBef>
              <a:spcAft>
                <a:spcPct val="0"/>
              </a:spcAft>
              <a:defRPr sz="2400">
                <a:solidFill>
                  <a:schemeClr val="tx1"/>
                </a:solidFill>
                <a:latin typeface="Times New Roman" pitchFamily="18" charset="0"/>
              </a:defRPr>
            </a:lvl7pPr>
            <a:lvl8pPr marL="3428140" indent="-228542" algn="ctr" defTabSz="925280" eaLnBrk="0" fontAlgn="base" hangingPunct="0">
              <a:spcBef>
                <a:spcPct val="0"/>
              </a:spcBef>
              <a:spcAft>
                <a:spcPct val="0"/>
              </a:spcAft>
              <a:defRPr sz="2400">
                <a:solidFill>
                  <a:schemeClr val="tx1"/>
                </a:solidFill>
                <a:latin typeface="Times New Roman" pitchFamily="18" charset="0"/>
              </a:defRPr>
            </a:lvl8pPr>
            <a:lvl9pPr marL="3885225" indent="-228542" algn="ctr" defTabSz="925280" eaLnBrk="0" fontAlgn="base" hangingPunct="0">
              <a:spcBef>
                <a:spcPct val="0"/>
              </a:spcBef>
              <a:spcAft>
                <a:spcPct val="0"/>
              </a:spcAft>
              <a:defRPr sz="2400">
                <a:solidFill>
                  <a:schemeClr val="tx1"/>
                </a:solidFill>
                <a:latin typeface="Times New Roman" pitchFamily="18" charset="0"/>
              </a:defRPr>
            </a:lvl9pPr>
          </a:lstStyle>
          <a:p>
            <a:fld id="{BD7E894B-2B79-4E11-BECD-B8C7B6D56264}" type="slidenum">
              <a:rPr lang="en-US" altLang="en-US" sz="1200"/>
              <a:pPr/>
              <a:t>7</a:t>
            </a:fld>
            <a:endParaRPr lang="en-US" altLang="en-US" sz="1200" dirty="0"/>
          </a:p>
        </p:txBody>
      </p:sp>
      <p:sp>
        <p:nvSpPr>
          <p:cNvPr id="276483" name="Rectangle 2"/>
          <p:cNvSpPr>
            <a:spLocks noGrp="1" noRot="1" noChangeAspect="1" noChangeArrowheads="1" noTextEdit="1"/>
          </p:cNvSpPr>
          <p:nvPr>
            <p:ph type="sldImg"/>
          </p:nvPr>
        </p:nvSpPr>
        <p:spPr>
          <a:solidFill>
            <a:srgbClr val="FFFFFF"/>
          </a:solidFill>
          <a:ln/>
        </p:spPr>
      </p:sp>
      <p:sp>
        <p:nvSpPr>
          <p:cNvPr id="276484" name="Rectangle 3"/>
          <p:cNvSpPr>
            <a:spLocks noGrp="1" noChangeArrowheads="1"/>
          </p:cNvSpPr>
          <p:nvPr>
            <p:ph type="body" idx="1"/>
          </p:nvPr>
        </p:nvSpPr>
        <p:spPr>
          <a:solidFill>
            <a:srgbClr val="FFFFFF"/>
          </a:solidFill>
          <a:ln>
            <a:noFill/>
          </a:ln>
        </p:spPr>
        <p:txBody>
          <a:bodyPr/>
          <a:lstStyle/>
          <a:p>
            <a:r>
              <a:rPr lang="en-US" altLang="en-US" b="1" dirty="0" smtClean="0"/>
              <a:t>Handout –</a:t>
            </a:r>
            <a:r>
              <a:rPr lang="en-US" altLang="en-US" dirty="0" smtClean="0"/>
              <a:t> Record Keeping Pointers (younger members/new volunteers) and/or Senior Record Keeping Pointers</a:t>
            </a:r>
          </a:p>
          <a:p>
            <a:pPr marL="226012" indent="-226012">
              <a:buFont typeface="+mj-lt"/>
              <a:buAutoNum type="arabicPeriod"/>
            </a:pPr>
            <a:r>
              <a:rPr lang="en-US" altLang="en-US" b="1" dirty="0" smtClean="0"/>
              <a:t>Handouts </a:t>
            </a:r>
            <a:r>
              <a:rPr lang="en-US" altLang="en-US" dirty="0" smtClean="0"/>
              <a:t>– 4H.VOL.110 Goal Setting a Key to a Successful 4-H Experience and 4-H Project Planning Guide. </a:t>
            </a:r>
          </a:p>
          <a:p>
            <a:pPr marL="226012" lvl="1"/>
            <a:r>
              <a:rPr lang="en-US" altLang="en-US" dirty="0" smtClean="0"/>
              <a:t>Learning how to set and accomplish goals in project work.  A goal is not “I want to be the winner.”  Focus on “I am a winner when I learn to set, work and evaluate in the process of developing my project.” Just like an athlete, musician or artist – commit time to practice (</a:t>
            </a:r>
            <a:r>
              <a:rPr lang="en-US" altLang="en-US" dirty="0" err="1" smtClean="0"/>
              <a:t>ie</a:t>
            </a:r>
            <a:r>
              <a:rPr lang="en-US" altLang="en-US" dirty="0" smtClean="0"/>
              <a:t> project work)</a:t>
            </a:r>
          </a:p>
          <a:p>
            <a:pPr marL="226012" lvl="1"/>
            <a:r>
              <a:rPr lang="en-US" altLang="en-US" dirty="0" smtClean="0"/>
              <a:t>Using project manuals/guides for the basic goals/objectives of the project.  Individual adds to the basics.</a:t>
            </a:r>
          </a:p>
          <a:p>
            <a:pPr marL="226012" indent="-226012">
              <a:buFontTx/>
              <a:buAutoNum type="arabicPeriod"/>
            </a:pPr>
            <a:r>
              <a:rPr lang="en-US" altLang="en-US" b="1" dirty="0"/>
              <a:t>Handouts</a:t>
            </a:r>
            <a:r>
              <a:rPr lang="en-US" altLang="en-US" dirty="0"/>
              <a:t> – “Plan the Work” </a:t>
            </a:r>
            <a:r>
              <a:rPr lang="en-US" altLang="en-US" dirty="0" smtClean="0"/>
              <a:t>calendar  Talk through the simple process of planning and accomplishing small goals each month.</a:t>
            </a:r>
            <a:endParaRPr lang="en-US" altLang="en-US" dirty="0"/>
          </a:p>
          <a:p>
            <a:pPr marL="226012" indent="-226012">
              <a:buAutoNum type="arabicPeriod"/>
            </a:pPr>
            <a:r>
              <a:rPr lang="en-US" altLang="en-US" dirty="0" smtClean="0"/>
              <a:t>Who can provide you honest and constructive feedback.</a:t>
            </a:r>
          </a:p>
          <a:p>
            <a:pPr marL="226012" indent="-226012">
              <a:buAutoNum type="arabicPeriod"/>
            </a:pPr>
            <a:r>
              <a:rPr lang="en-US" altLang="en-US" dirty="0" smtClean="0"/>
              <a:t>Learning and applying the skills necessary to set and work group goals.  Learning about compromise in the process.</a:t>
            </a:r>
          </a:p>
          <a:p>
            <a:pPr marL="226012" indent="-226012">
              <a:buAutoNum type="arabicPeriod"/>
            </a:pPr>
            <a:r>
              <a:rPr lang="en-US" altLang="en-US" dirty="0" smtClean="0"/>
              <a:t>Recognize the signs and the need to change directions or find a fresh challenge.  Watch</a:t>
            </a:r>
            <a:r>
              <a:rPr lang="en-US" altLang="en-US" baseline="0" dirty="0" smtClean="0"/>
              <a:t> out for a child who might be peaking too soon.  This is when we loose our teens to other organizations.</a:t>
            </a:r>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280">
              <a:defRPr sz="2400">
                <a:solidFill>
                  <a:schemeClr val="tx1"/>
                </a:solidFill>
                <a:latin typeface="Times New Roman" pitchFamily="18" charset="0"/>
              </a:defRPr>
            </a:lvl1pPr>
            <a:lvl2pPr marL="742764" indent="-285678" defTabSz="925280">
              <a:defRPr sz="2400">
                <a:solidFill>
                  <a:schemeClr val="tx1"/>
                </a:solidFill>
                <a:latin typeface="Times New Roman" pitchFamily="18" charset="0"/>
              </a:defRPr>
            </a:lvl2pPr>
            <a:lvl3pPr marL="1142714" indent="-228542" defTabSz="925280">
              <a:defRPr sz="2400">
                <a:solidFill>
                  <a:schemeClr val="tx1"/>
                </a:solidFill>
                <a:latin typeface="Times New Roman" pitchFamily="18" charset="0"/>
              </a:defRPr>
            </a:lvl3pPr>
            <a:lvl4pPr marL="1599798" indent="-228542" defTabSz="925280">
              <a:defRPr sz="2400">
                <a:solidFill>
                  <a:schemeClr val="tx1"/>
                </a:solidFill>
                <a:latin typeface="Times New Roman" pitchFamily="18" charset="0"/>
              </a:defRPr>
            </a:lvl4pPr>
            <a:lvl5pPr marL="2056884" indent="-228542" defTabSz="925280">
              <a:defRPr sz="2400">
                <a:solidFill>
                  <a:schemeClr val="tx1"/>
                </a:solidFill>
                <a:latin typeface="Times New Roman" pitchFamily="18" charset="0"/>
              </a:defRPr>
            </a:lvl5pPr>
            <a:lvl6pPr marL="2513970" indent="-228542" algn="ctr" defTabSz="925280" eaLnBrk="0" fontAlgn="base" hangingPunct="0">
              <a:spcBef>
                <a:spcPct val="0"/>
              </a:spcBef>
              <a:spcAft>
                <a:spcPct val="0"/>
              </a:spcAft>
              <a:defRPr sz="2400">
                <a:solidFill>
                  <a:schemeClr val="tx1"/>
                </a:solidFill>
                <a:latin typeface="Times New Roman" pitchFamily="18" charset="0"/>
              </a:defRPr>
            </a:lvl6pPr>
            <a:lvl7pPr marL="2971054" indent="-228542" algn="ctr" defTabSz="925280" eaLnBrk="0" fontAlgn="base" hangingPunct="0">
              <a:spcBef>
                <a:spcPct val="0"/>
              </a:spcBef>
              <a:spcAft>
                <a:spcPct val="0"/>
              </a:spcAft>
              <a:defRPr sz="2400">
                <a:solidFill>
                  <a:schemeClr val="tx1"/>
                </a:solidFill>
                <a:latin typeface="Times New Roman" pitchFamily="18" charset="0"/>
              </a:defRPr>
            </a:lvl7pPr>
            <a:lvl8pPr marL="3428140" indent="-228542" algn="ctr" defTabSz="925280" eaLnBrk="0" fontAlgn="base" hangingPunct="0">
              <a:spcBef>
                <a:spcPct val="0"/>
              </a:spcBef>
              <a:spcAft>
                <a:spcPct val="0"/>
              </a:spcAft>
              <a:defRPr sz="2400">
                <a:solidFill>
                  <a:schemeClr val="tx1"/>
                </a:solidFill>
                <a:latin typeface="Times New Roman" pitchFamily="18" charset="0"/>
              </a:defRPr>
            </a:lvl8pPr>
            <a:lvl9pPr marL="3885225" indent="-228542" algn="ctr" defTabSz="925280" eaLnBrk="0" fontAlgn="base" hangingPunct="0">
              <a:spcBef>
                <a:spcPct val="0"/>
              </a:spcBef>
              <a:spcAft>
                <a:spcPct val="0"/>
              </a:spcAft>
              <a:defRPr sz="2400">
                <a:solidFill>
                  <a:schemeClr val="tx1"/>
                </a:solidFill>
                <a:latin typeface="Times New Roman" pitchFamily="18" charset="0"/>
              </a:defRPr>
            </a:lvl9pPr>
          </a:lstStyle>
          <a:p>
            <a:fld id="{94DB3021-E2E1-441B-BE58-8444D4D3E9D0}" type="slidenum">
              <a:rPr lang="en-US" altLang="en-US" sz="1200"/>
              <a:pPr/>
              <a:t>8</a:t>
            </a:fld>
            <a:endParaRPr lang="en-US" altLang="en-US" sz="1200" dirty="0"/>
          </a:p>
        </p:txBody>
      </p:sp>
      <p:sp>
        <p:nvSpPr>
          <p:cNvPr id="277507" name="Rectangle 2"/>
          <p:cNvSpPr>
            <a:spLocks noGrp="1" noRot="1" noChangeAspect="1" noChangeArrowheads="1" noTextEdit="1"/>
          </p:cNvSpPr>
          <p:nvPr>
            <p:ph type="sldImg"/>
          </p:nvPr>
        </p:nvSpPr>
        <p:spPr>
          <a:solidFill>
            <a:srgbClr val="FFFFFF"/>
          </a:solidFill>
          <a:ln/>
        </p:spPr>
      </p:sp>
      <p:sp>
        <p:nvSpPr>
          <p:cNvPr id="277508" name="Rectangle 3"/>
          <p:cNvSpPr>
            <a:spLocks noGrp="1" noChangeArrowheads="1"/>
          </p:cNvSpPr>
          <p:nvPr>
            <p:ph type="body" idx="1"/>
          </p:nvPr>
        </p:nvSpPr>
        <p:spPr>
          <a:solidFill>
            <a:srgbClr val="FFFFFF"/>
          </a:solidFill>
          <a:ln>
            <a:noFill/>
          </a:ln>
        </p:spPr>
        <p:txBody>
          <a:bodyPr/>
          <a:lstStyle/>
          <a:p>
            <a:pPr marL="169509" indent="-169509"/>
            <a:r>
              <a:rPr lang="en-US" altLang="en-US" dirty="0" smtClean="0"/>
              <a:t>7. Look for opportunities.  It is your project and should be tailored for the individual and their interests. </a:t>
            </a:r>
          </a:p>
          <a:p>
            <a:pPr marL="169509" indent="-169509"/>
            <a:r>
              <a:rPr lang="en-US" altLang="en-US" dirty="0" smtClean="0"/>
              <a:t>8.</a:t>
            </a:r>
            <a:r>
              <a:rPr lang="en-US" altLang="en-US" baseline="0" dirty="0" smtClean="0"/>
              <a:t> Besides what is being gained in knowledge, skills and possible career aspirations, how can the greater good gain from your experiences?</a:t>
            </a:r>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280">
              <a:defRPr sz="2400">
                <a:solidFill>
                  <a:schemeClr val="tx1"/>
                </a:solidFill>
                <a:latin typeface="Times New Roman" pitchFamily="18" charset="0"/>
              </a:defRPr>
            </a:lvl1pPr>
            <a:lvl2pPr marL="742764" indent="-285678" defTabSz="925280">
              <a:defRPr sz="2400">
                <a:solidFill>
                  <a:schemeClr val="tx1"/>
                </a:solidFill>
                <a:latin typeface="Times New Roman" pitchFamily="18" charset="0"/>
              </a:defRPr>
            </a:lvl2pPr>
            <a:lvl3pPr marL="1142714" indent="-228542" defTabSz="925280">
              <a:defRPr sz="2400">
                <a:solidFill>
                  <a:schemeClr val="tx1"/>
                </a:solidFill>
                <a:latin typeface="Times New Roman" pitchFamily="18" charset="0"/>
              </a:defRPr>
            </a:lvl3pPr>
            <a:lvl4pPr marL="1599798" indent="-228542" defTabSz="925280">
              <a:defRPr sz="2400">
                <a:solidFill>
                  <a:schemeClr val="tx1"/>
                </a:solidFill>
                <a:latin typeface="Times New Roman" pitchFamily="18" charset="0"/>
              </a:defRPr>
            </a:lvl4pPr>
            <a:lvl5pPr marL="2056884" indent="-228542" defTabSz="925280">
              <a:defRPr sz="2400">
                <a:solidFill>
                  <a:schemeClr val="tx1"/>
                </a:solidFill>
                <a:latin typeface="Times New Roman" pitchFamily="18" charset="0"/>
              </a:defRPr>
            </a:lvl5pPr>
            <a:lvl6pPr marL="2513970" indent="-228542" algn="ctr" defTabSz="925280" eaLnBrk="0" fontAlgn="base" hangingPunct="0">
              <a:spcBef>
                <a:spcPct val="0"/>
              </a:spcBef>
              <a:spcAft>
                <a:spcPct val="0"/>
              </a:spcAft>
              <a:defRPr sz="2400">
                <a:solidFill>
                  <a:schemeClr val="tx1"/>
                </a:solidFill>
                <a:latin typeface="Times New Roman" pitchFamily="18" charset="0"/>
              </a:defRPr>
            </a:lvl6pPr>
            <a:lvl7pPr marL="2971054" indent="-228542" algn="ctr" defTabSz="925280" eaLnBrk="0" fontAlgn="base" hangingPunct="0">
              <a:spcBef>
                <a:spcPct val="0"/>
              </a:spcBef>
              <a:spcAft>
                <a:spcPct val="0"/>
              </a:spcAft>
              <a:defRPr sz="2400">
                <a:solidFill>
                  <a:schemeClr val="tx1"/>
                </a:solidFill>
                <a:latin typeface="Times New Roman" pitchFamily="18" charset="0"/>
              </a:defRPr>
            </a:lvl7pPr>
            <a:lvl8pPr marL="3428140" indent="-228542" algn="ctr" defTabSz="925280" eaLnBrk="0" fontAlgn="base" hangingPunct="0">
              <a:spcBef>
                <a:spcPct val="0"/>
              </a:spcBef>
              <a:spcAft>
                <a:spcPct val="0"/>
              </a:spcAft>
              <a:defRPr sz="2400">
                <a:solidFill>
                  <a:schemeClr val="tx1"/>
                </a:solidFill>
                <a:latin typeface="Times New Roman" pitchFamily="18" charset="0"/>
              </a:defRPr>
            </a:lvl8pPr>
            <a:lvl9pPr marL="3885225" indent="-228542" algn="ctr" defTabSz="925280" eaLnBrk="0" fontAlgn="base" hangingPunct="0">
              <a:spcBef>
                <a:spcPct val="0"/>
              </a:spcBef>
              <a:spcAft>
                <a:spcPct val="0"/>
              </a:spcAft>
              <a:defRPr sz="2400">
                <a:solidFill>
                  <a:schemeClr val="tx1"/>
                </a:solidFill>
                <a:latin typeface="Times New Roman" pitchFamily="18" charset="0"/>
              </a:defRPr>
            </a:lvl9pPr>
          </a:lstStyle>
          <a:p>
            <a:fld id="{C177F08C-CB26-4233-B7E1-99BAE24A95D4}" type="slidenum">
              <a:rPr lang="en-US" altLang="en-US" sz="1200"/>
              <a:pPr/>
              <a:t>9</a:t>
            </a:fld>
            <a:endParaRPr lang="en-US" altLang="en-US" sz="1200" dirty="0"/>
          </a:p>
        </p:txBody>
      </p:sp>
      <p:sp>
        <p:nvSpPr>
          <p:cNvPr id="278531" name="Rectangle 2"/>
          <p:cNvSpPr>
            <a:spLocks noGrp="1" noRot="1" noChangeAspect="1" noChangeArrowheads="1" noTextEdit="1"/>
          </p:cNvSpPr>
          <p:nvPr>
            <p:ph type="sldImg"/>
          </p:nvPr>
        </p:nvSpPr>
        <p:spPr>
          <a:solidFill>
            <a:srgbClr val="FFFFFF"/>
          </a:solidFill>
          <a:ln/>
        </p:spPr>
      </p:sp>
      <p:sp>
        <p:nvSpPr>
          <p:cNvPr id="278532" name="Rectangle 3"/>
          <p:cNvSpPr>
            <a:spLocks noGrp="1" noChangeArrowheads="1"/>
          </p:cNvSpPr>
          <p:nvPr>
            <p:ph type="body" idx="1"/>
          </p:nvPr>
        </p:nvSpPr>
        <p:spPr>
          <a:solidFill>
            <a:srgbClr val="FFFFFF"/>
          </a:solidFill>
          <a:ln>
            <a:noFill/>
          </a:ln>
        </p:spPr>
        <p:txBody>
          <a:bodyPr/>
          <a:lstStyle/>
          <a:p>
            <a:pPr marL="226012" indent="-226012">
              <a:buAutoNum type="arabicPeriod" startAt="9"/>
            </a:pPr>
            <a:r>
              <a:rPr lang="en-US" altLang="en-US" dirty="0" smtClean="0"/>
              <a:t>Life is full of setbacks.  4-H is a great training ground with caring adults and a safe environment</a:t>
            </a:r>
            <a:r>
              <a:rPr lang="en-US" altLang="en-US" baseline="0" dirty="0" smtClean="0"/>
              <a:t>.  The program can teach our youth resiliency if we put the Recognition Model into practice.</a:t>
            </a:r>
          </a:p>
          <a:p>
            <a:pPr marL="226012" indent="-226012">
              <a:buAutoNum type="arabicPeriod" startAt="9"/>
            </a:pPr>
            <a:r>
              <a:rPr lang="en-US" altLang="en-US" baseline="0" dirty="0" smtClean="0"/>
              <a:t>Making the Best Better.  There is always room for improvement, opportunities to take what we have learned to the next level or to be introduced to a new path.  Show growth</a:t>
            </a:r>
            <a:r>
              <a:rPr lang="en-US" altLang="en-US" dirty="0" smtClean="0"/>
              <a:t> in technical expertise and skills.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7927" y="681931"/>
            <a:ext cx="7772400" cy="3432869"/>
          </a:xfrm>
        </p:spPr>
        <p:txBody>
          <a:bodyPr anchor="b">
            <a:noAutofit/>
          </a:bodyPr>
          <a:lstStyle>
            <a:lvl1pPr>
              <a:lnSpc>
                <a:spcPct val="100000"/>
              </a:lnSpc>
              <a:defRPr sz="8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191000"/>
            <a:ext cx="6400800" cy="9144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12/10/2015</a:t>
            </a:fld>
            <a:endParaRPr lang="en-US" dirty="0"/>
          </a:p>
        </p:txBody>
      </p:sp>
      <p:sp>
        <p:nvSpPr>
          <p:cNvPr id="8"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9"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17325060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500092" y="1066800"/>
            <a:ext cx="8229600" cy="4038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66947117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906962"/>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906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720839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105A18-943C-4A5C-9911-49FA8CCB4048}" type="datetimeFigureOut">
              <a:rPr lang="en-US" smtClean="0">
                <a:solidFill>
                  <a:prstClr val="black">
                    <a:tint val="75000"/>
                  </a:prstClr>
                </a:solidFill>
              </a:rPr>
              <a:pPr/>
              <a:t>12/10/2015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B80316-4473-4C66-95B0-52C176B3FC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444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105A18-943C-4A5C-9911-49FA8CCB4048}" type="datetimeFigureOut">
              <a:rPr lang="en-US" smtClean="0">
                <a:solidFill>
                  <a:prstClr val="black">
                    <a:tint val="75000"/>
                  </a:prstClr>
                </a:solidFill>
              </a:rPr>
              <a:pPr/>
              <a:t>12/10/2015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B80316-4473-4C66-95B0-52C176B3FC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7844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105A18-943C-4A5C-9911-49FA8CCB4048}" type="datetimeFigureOut">
              <a:rPr lang="en-US" smtClean="0">
                <a:solidFill>
                  <a:prstClr val="black">
                    <a:tint val="75000"/>
                  </a:prstClr>
                </a:solidFill>
              </a:rPr>
              <a:pPr/>
              <a:t>12/10/2015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B80316-4473-4C66-95B0-52C176B3FC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917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105A18-943C-4A5C-9911-49FA8CCB4048}" type="datetimeFigureOut">
              <a:rPr lang="en-US" smtClean="0">
                <a:solidFill>
                  <a:prstClr val="black">
                    <a:tint val="75000"/>
                  </a:prstClr>
                </a:solidFill>
              </a:rPr>
              <a:pPr/>
              <a:t>12/10/2015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B80316-4473-4C66-95B0-52C176B3FC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229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105A18-943C-4A5C-9911-49FA8CCB4048}" type="datetimeFigureOut">
              <a:rPr lang="en-US" smtClean="0">
                <a:solidFill>
                  <a:prstClr val="black">
                    <a:tint val="75000"/>
                  </a:prstClr>
                </a:solidFill>
              </a:rPr>
              <a:pPr/>
              <a:t>12/10/2015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BB80316-4473-4C66-95B0-52C176B3FC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4962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105A18-943C-4A5C-9911-49FA8CCB4048}" type="datetimeFigureOut">
              <a:rPr lang="en-US" smtClean="0">
                <a:solidFill>
                  <a:prstClr val="black">
                    <a:tint val="75000"/>
                  </a:prstClr>
                </a:solidFill>
              </a:rPr>
              <a:pPr/>
              <a:t>12/10/2015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BB80316-4473-4C66-95B0-52C176B3FC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588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05A18-943C-4A5C-9911-49FA8CCB4048}" type="datetimeFigureOut">
              <a:rPr lang="en-US" smtClean="0">
                <a:solidFill>
                  <a:prstClr val="black">
                    <a:tint val="75000"/>
                  </a:prstClr>
                </a:solidFill>
              </a:rPr>
              <a:pPr/>
              <a:t>12/10/2015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B80316-4473-4C66-95B0-52C176B3FC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9472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05A18-943C-4A5C-9911-49FA8CCB4048}" type="datetimeFigureOut">
              <a:rPr lang="en-US" smtClean="0">
                <a:solidFill>
                  <a:prstClr val="black">
                    <a:tint val="75000"/>
                  </a:prstClr>
                </a:solidFill>
              </a:rPr>
              <a:pPr/>
              <a:t>12/10/2015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B80316-4473-4C66-95B0-52C176B3FC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888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500092" y="1066800"/>
            <a:ext cx="8229600" cy="4038601"/>
          </a:xfrm>
        </p:spPr>
        <p:txBody>
          <a:bodyPr/>
          <a:lstStyle>
            <a:lvl5pPr>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12/10/2015</a:t>
            </a:fld>
            <a:endParaRPr lang="en-US" dirty="0"/>
          </a:p>
        </p:txBody>
      </p:sp>
      <p:sp>
        <p:nvSpPr>
          <p:cNvPr id="8"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9"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90780836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05A18-943C-4A5C-9911-49FA8CCB4048}" type="datetimeFigureOut">
              <a:rPr lang="en-US" smtClean="0">
                <a:solidFill>
                  <a:prstClr val="black">
                    <a:tint val="75000"/>
                  </a:prstClr>
                </a:solidFill>
              </a:rPr>
              <a:pPr/>
              <a:t>12/10/2015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BB80316-4473-4C66-95B0-52C176B3FC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8803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105A18-943C-4A5C-9911-49FA8CCB4048}" type="datetimeFigureOut">
              <a:rPr lang="en-US" smtClean="0">
                <a:solidFill>
                  <a:prstClr val="black">
                    <a:tint val="75000"/>
                  </a:prstClr>
                </a:solidFill>
              </a:rPr>
              <a:pPr/>
              <a:t>12/10/2015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B80316-4473-4C66-95B0-52C176B3FC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354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105A18-943C-4A5C-9911-49FA8CCB4048}" type="datetimeFigureOut">
              <a:rPr lang="en-US" smtClean="0">
                <a:solidFill>
                  <a:prstClr val="black">
                    <a:tint val="75000"/>
                  </a:prstClr>
                </a:solidFill>
              </a:rPr>
              <a:pPr/>
              <a:t>12/10/2015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BB80316-4473-4C66-95B0-52C176B3FC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1153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2954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39925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Oval 6"/>
          <p:cNvSpPr/>
          <p:nvPr/>
        </p:nvSpPr>
        <p:spPr>
          <a:xfrm>
            <a:off x="4495800" y="38481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8481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8481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12/10/2015</a:t>
            </a:fld>
            <a:endParaRPr lang="en-US" dirty="0"/>
          </a:p>
        </p:txBody>
      </p:sp>
      <p:sp>
        <p:nvSpPr>
          <p:cNvPr id="11"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2"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13366204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066800"/>
            <a:ext cx="4038600" cy="4038601"/>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Content Placeholder 8"/>
          <p:cNvSpPr>
            <a:spLocks noGrp="1"/>
          </p:cNvSpPr>
          <p:nvPr>
            <p:ph sz="quarter" idx="13"/>
          </p:nvPr>
        </p:nvSpPr>
        <p:spPr>
          <a:xfrm>
            <a:off x="365760" y="1066800"/>
            <a:ext cx="4041648" cy="4038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12/10/2015</a:t>
            </a:fld>
            <a:endParaRPr lang="en-US" dirty="0"/>
          </a:p>
        </p:txBody>
      </p:sp>
      <p:sp>
        <p:nvSpPr>
          <p:cNvPr id="10"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1"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
        <p:nvSpPr>
          <p:cNvPr id="12"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4564533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6800"/>
            <a:ext cx="4040188" cy="609600"/>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8200" y="1066800"/>
            <a:ext cx="4041775" cy="609600"/>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Content Placeholder 10"/>
          <p:cNvSpPr>
            <a:spLocks noGrp="1"/>
          </p:cNvSpPr>
          <p:nvPr>
            <p:ph sz="quarter" idx="13"/>
          </p:nvPr>
        </p:nvSpPr>
        <p:spPr>
          <a:xfrm>
            <a:off x="457200" y="1676400"/>
            <a:ext cx="4041648" cy="3429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4"/>
          </p:nvPr>
        </p:nvSpPr>
        <p:spPr>
          <a:xfrm>
            <a:off x="4672584" y="1676400"/>
            <a:ext cx="4041648" cy="3429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12/10/2015</a:t>
            </a:fld>
            <a:endParaRPr lang="en-US" dirty="0"/>
          </a:p>
        </p:txBody>
      </p:sp>
      <p:sp>
        <p:nvSpPr>
          <p:cNvPr id="12"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4"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
        <p:nvSpPr>
          <p:cNvPr id="15"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13785570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12/10/2015</a:t>
            </a:fld>
            <a:endParaRPr lang="en-US" dirty="0"/>
          </a:p>
        </p:txBody>
      </p:sp>
      <p:sp>
        <p:nvSpPr>
          <p:cNvPr id="7"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8"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
        <p:nvSpPr>
          <p:cNvPr id="9"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14953902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12/10/2015</a:t>
            </a:fld>
            <a:endParaRPr lang="en-US" dirty="0"/>
          </a:p>
        </p:txBody>
      </p:sp>
      <p:sp>
        <p:nvSpPr>
          <p:cNvPr id="6"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7"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25400605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719137" y="273051"/>
            <a:ext cx="4995863" cy="4908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1"/>
            <a:ext cx="3008313" cy="2743200"/>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12/10/2015</a:t>
            </a:fld>
            <a:endParaRPr lang="en-US" dirty="0"/>
          </a:p>
        </p:txBody>
      </p:sp>
      <p:sp>
        <p:nvSpPr>
          <p:cNvPr id="9"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0"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20865687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3352800"/>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6400" y="464820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12/10/2015</a:t>
            </a:fld>
            <a:endParaRPr lang="en-US" dirty="0"/>
          </a:p>
        </p:txBody>
      </p:sp>
      <p:sp>
        <p:nvSpPr>
          <p:cNvPr id="9"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0"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4408141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jpeg"/><Relationship Id="rId2" Type="http://schemas.openxmlformats.org/officeDocument/2006/relationships/slideLayout" Target="../slideLayouts/slideLayout2.xml"/><Relationship Id="rId16" Type="http://schemas.microsoft.com/office/2007/relationships/hdphoto" Target="../media/hdphoto2.wdp"/><Relationship Id="rId20" Type="http://schemas.openxmlformats.org/officeDocument/2006/relationships/image" Target="../media/image7.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image" Target="../media/image6.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10668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0092" y="1371600"/>
            <a:ext cx="8229600" cy="37338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3FC98FD-A00A-4B6E-8BCA-F3595ECF613E}"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3" descr="C:\Users\kknoepf\AppData\Local\Microsoft\Windows\Temporary Internet Files\Content.IE5\W0YSMFXX\MP900442489[1].jpg"/>
          <p:cNvPicPr>
            <a:picLocks noChangeAspect="1" noChangeArrowheads="1"/>
          </p:cNvPicPr>
          <p:nvPr userDrawn="1"/>
        </p:nvPicPr>
        <p:blipFill rotWithShape="1">
          <a:blip r:embed="rId13" cstate="print">
            <a:duotone>
              <a:schemeClr val="accent6">
                <a:shade val="45000"/>
                <a:satMod val="135000"/>
              </a:schemeClr>
              <a:prstClr val="white"/>
            </a:duotone>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l="7169" t="275" r="4596"/>
          <a:stretch/>
        </p:blipFill>
        <p:spPr bwMode="auto">
          <a:xfrm>
            <a:off x="-76200" y="5234964"/>
            <a:ext cx="2151529" cy="16230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5" descr="C:\Users\kknoepf\AppData\Local\Microsoft\Windows\Temporary Internet Files\Content.IE5\LFH9NO5U\MP900438753[1].jpg"/>
          <p:cNvPicPr>
            <a:picLocks noChangeAspect="1" noChangeArrowheads="1"/>
          </p:cNvPicPr>
          <p:nvPr userDrawn="1"/>
        </p:nvPicPr>
        <p:blipFill>
          <a:blip r:embed="rId15" cstate="print">
            <a:duotone>
              <a:schemeClr val="accent6">
                <a:shade val="45000"/>
                <a:satMod val="135000"/>
              </a:schemeClr>
              <a:prstClr val="white"/>
            </a:duotone>
            <a:extLst>
              <a:ext uri="{BEBA8EAE-BF5A-486C-A8C5-ECC9F3942E4B}">
                <a14:imgProps xmlns:a14="http://schemas.microsoft.com/office/drawing/2010/main">
                  <a14:imgLayer r:embed="rId1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981200" y="5230482"/>
            <a:ext cx="1095862" cy="162751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7" descr="D:\powerpoint photos\4H historical 28.jpg"/>
          <p:cNvPicPr>
            <a:picLocks noChangeAspect="1" noChangeArrowheads="1"/>
          </p:cNvPicPr>
          <p:nvPr userDrawn="1"/>
        </p:nvPicPr>
        <p:blipFill>
          <a:blip r:embed="rId17"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94940" y="5211971"/>
            <a:ext cx="2575954" cy="1664539"/>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pic>
        <p:nvPicPr>
          <p:cNvPr id="18" name="Picture 16" descr="C:\Users\kknoepf\AppData\Local\Microsoft\Windows\Temporary Internet Files\Content.IE5\SROT25GR\MP900446488[1].jpg"/>
          <p:cNvPicPr>
            <a:picLocks noChangeAspect="1" noChangeArrowheads="1"/>
          </p:cNvPicPr>
          <p:nvPr userDrawn="1"/>
        </p:nvPicPr>
        <p:blipFill>
          <a:blip r:embed="rId18"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48000" y="5230482"/>
            <a:ext cx="2441278" cy="162751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kknoepf\AppData\Local\Microsoft\Windows\Temporary Internet Files\Content.IE5\W0YSMFXX\MP900430612[2].jpg"/>
          <p:cNvPicPr>
            <a:picLocks noChangeAspect="1" noChangeArrowheads="1"/>
          </p:cNvPicPr>
          <p:nvPr userDrawn="1"/>
        </p:nvPicPr>
        <p:blipFill rotWithShape="1">
          <a:blip r:embed="rId19" cstate="print">
            <a:duotone>
              <a:schemeClr val="accent6">
                <a:shade val="45000"/>
                <a:satMod val="135000"/>
              </a:schemeClr>
              <a:prstClr val="white"/>
            </a:duotone>
            <a:extLst>
              <a:ext uri="{28A0092B-C50C-407E-A947-70E740481C1C}">
                <a14:useLocalDpi xmlns:a14="http://schemas.microsoft.com/office/drawing/2010/main" val="0"/>
              </a:ext>
            </a:extLst>
          </a:blip>
          <a:srcRect l="52059" t="9474" r="7102"/>
          <a:stretch/>
        </p:blipFill>
        <p:spPr bwMode="auto">
          <a:xfrm>
            <a:off x="5489278" y="5220225"/>
            <a:ext cx="1105662" cy="16275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444313" y="6077830"/>
            <a:ext cx="656227" cy="703100"/>
          </a:xfrm>
          <a:prstGeom prst="rect">
            <a:avLst/>
          </a:prstGeom>
        </p:spPr>
      </p:pic>
      <p:cxnSp>
        <p:nvCxnSpPr>
          <p:cNvPr id="5" name="Straight Connector 4"/>
          <p:cNvCxnSpPr/>
          <p:nvPr userDrawn="1"/>
        </p:nvCxnSpPr>
        <p:spPr>
          <a:xfrm>
            <a:off x="-76200" y="5211971"/>
            <a:ext cx="9220200" cy="1851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519210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par>
    </p:tnLst>
  </p:timing>
  <p:txStyles>
    <p:titleStyle>
      <a:lvl1pPr algn="ctr" defTabSz="914400" rtl="0" eaLnBrk="1" latinLnBrk="0" hangingPunct="1">
        <a:lnSpc>
          <a:spcPts val="5800"/>
        </a:lnSpc>
        <a:spcBef>
          <a:spcPct val="0"/>
        </a:spcBef>
        <a:buNone/>
        <a:defRPr sz="48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F105A18-943C-4A5C-9911-49FA8CCB4048}" type="datetimeFigureOut">
              <a:rPr lang="en-US" smtClean="0">
                <a:solidFill>
                  <a:prstClr val="black">
                    <a:tint val="75000"/>
                  </a:prstClr>
                </a:solidFill>
                <a:effectLst/>
                <a:latin typeface="Calibri"/>
              </a:rPr>
              <a:pPr fontAlgn="auto">
                <a:spcBef>
                  <a:spcPts val="0"/>
                </a:spcBef>
                <a:spcAft>
                  <a:spcPts val="0"/>
                </a:spcAft>
              </a:pPr>
              <a:t>12/10/2015</a:t>
            </a:fld>
            <a:endParaRPr lang="en-US">
              <a:solidFill>
                <a:prstClr val="black">
                  <a:tint val="75000"/>
                </a:prstClr>
              </a:solidFill>
              <a:effectLst/>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effectLst/>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BB80316-4473-4C66-95B0-52C176B3FC8A}" type="slidenum">
              <a:rPr lang="en-US" smtClean="0">
                <a:solidFill>
                  <a:prstClr val="black">
                    <a:tint val="75000"/>
                  </a:prstClr>
                </a:solidFill>
                <a:effectLst/>
                <a:latin typeface="Calibri"/>
              </a:rPr>
              <a:pPr fontAlgn="auto">
                <a:spcBef>
                  <a:spcPts val="0"/>
                </a:spcBef>
                <a:spcAft>
                  <a:spcPts val="0"/>
                </a:spcAft>
              </a:pPr>
              <a:t>‹#›</a:t>
            </a:fld>
            <a:endParaRPr lang="en-US">
              <a:solidFill>
                <a:prstClr val="black">
                  <a:tint val="75000"/>
                </a:prstClr>
              </a:solidFill>
              <a:effectLst/>
              <a:latin typeface="Calibri"/>
            </a:endParaRPr>
          </a:p>
        </p:txBody>
      </p:sp>
    </p:spTree>
    <p:extLst>
      <p:ext uri="{BB962C8B-B14F-4D97-AF65-F5344CB8AC3E}">
        <p14:creationId xmlns:p14="http://schemas.microsoft.com/office/powerpoint/2010/main" val="214109501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4h.okstate.edu/for-youth"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5.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gi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gif"/><Relationship Id="rId11" Type="http://schemas.openxmlformats.org/officeDocument/2006/relationships/image" Target="../media/image24.jpe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jpe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5.png"/><Relationship Id="rId7"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7.png"/><Relationship Id="rId5" Type="http://schemas.openxmlformats.org/officeDocument/2006/relationships/image" Target="../media/image20.gif"/><Relationship Id="rId10" Type="http://schemas.openxmlformats.org/officeDocument/2006/relationships/image" Target="../media/image26.jpeg"/><Relationship Id="rId4" Type="http://schemas.openxmlformats.org/officeDocument/2006/relationships/image" Target="../media/image19.gif"/><Relationship Id="rId9" Type="http://schemas.openxmlformats.org/officeDocument/2006/relationships/image" Target="../media/image2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 y="-88587"/>
            <a:ext cx="9296400" cy="7175187"/>
            <a:chOff x="-76200" y="-37095"/>
            <a:chExt cx="9296400" cy="6920263"/>
          </a:xfrm>
        </p:grpSpPr>
        <p:pic>
          <p:nvPicPr>
            <p:cNvPr id="49" name="Picture 7" descr="D:\powerpoint photos\4H historical 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 y="0"/>
              <a:ext cx="3672840" cy="2242763"/>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pic>
          <p:nvPicPr>
            <p:cNvPr id="1032" name="Picture 8" descr="C:\Users\kknoepf\AppData\Local\Microsoft\Windows\Temporary Internet Files\Content.IE5\LFH9NO5U\MP90044219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9360" y="4523870"/>
              <a:ext cx="3590840" cy="2334130"/>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C:\Users\kknoepf\AppData\Local\Microsoft\Windows\Temporary Internet Files\Content.IE5\W0YSMFXX\MP900430612[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671"/>
            <a:stretch/>
          </p:blipFill>
          <p:spPr bwMode="auto">
            <a:xfrm>
              <a:off x="-76200" y="4443932"/>
              <a:ext cx="2956560" cy="2414068"/>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C:\Users\kknoepf\AppData\Local\Microsoft\Windows\Temporary Internet Files\Content.IE5\W0YSMFXX\MP900426563[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84494" y="-37095"/>
              <a:ext cx="1862866" cy="235655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D:\powerpoint photos\4H historical 10.jpg"/>
            <p:cNvPicPr>
              <a:picLocks noChangeAspect="1" noChangeArrowheads="1"/>
            </p:cNvPicPr>
            <p:nvPr/>
          </p:nvPicPr>
          <p:blipFill rotWithShape="1">
            <a:blip r:embed="rId7">
              <a:extLst>
                <a:ext uri="{28A0092B-C50C-407E-A947-70E740481C1C}">
                  <a14:useLocalDpi xmlns:a14="http://schemas.microsoft.com/office/drawing/2010/main" val="0"/>
                </a:ext>
              </a:extLst>
            </a:blip>
            <a:srcRect l="3868" t="12760" r="34257"/>
            <a:stretch/>
          </p:blipFill>
          <p:spPr bwMode="auto">
            <a:xfrm>
              <a:off x="3810000" y="4523870"/>
              <a:ext cx="1828800" cy="2341441"/>
            </a:xfrm>
            <a:prstGeom prst="rect">
              <a:avLst/>
            </a:prstGeom>
            <a:noFill/>
            <a:ln w="127000">
              <a:noFill/>
              <a:miter lim="800000"/>
              <a:headEnd/>
              <a:tailEnd/>
            </a:ln>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15240" y="2286372"/>
              <a:ext cx="9128760" cy="2237498"/>
              <a:chOff x="15240" y="2191567"/>
              <a:chExt cx="9128760" cy="2237498"/>
            </a:xfrm>
          </p:grpSpPr>
          <p:sp>
            <p:nvSpPr>
              <p:cNvPr id="7" name="Rectangle 6"/>
              <p:cNvSpPr/>
              <p:nvPr/>
            </p:nvSpPr>
            <p:spPr>
              <a:xfrm>
                <a:off x="15240" y="2191567"/>
                <a:ext cx="6918960" cy="2189368"/>
              </a:xfrm>
              <a:prstGeom prst="rect">
                <a:avLst/>
              </a:prstGeom>
              <a:solidFill>
                <a:srgbClr val="00B050"/>
              </a:solidFill>
              <a:ln w="127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6600FF"/>
                    </a:solidFill>
                  </a:ln>
                </a:endParaRPr>
              </a:p>
            </p:txBody>
          </p:sp>
          <p:sp>
            <p:nvSpPr>
              <p:cNvPr id="14" name="TextBox 13"/>
              <p:cNvSpPr txBox="1"/>
              <p:nvPr/>
            </p:nvSpPr>
            <p:spPr>
              <a:xfrm>
                <a:off x="228600" y="2919557"/>
                <a:ext cx="6172200" cy="923330"/>
              </a:xfrm>
              <a:prstGeom prst="rect">
                <a:avLst/>
              </a:prstGeom>
              <a:noFill/>
            </p:spPr>
            <p:txBody>
              <a:bodyPr wrap="square" rtlCol="0" anchor="ctr">
                <a:spAutoFit/>
              </a:bodyPr>
              <a:lstStyle/>
              <a:p>
                <a:pPr algn="r"/>
                <a:r>
                  <a:rPr lang="en-US" sz="5400" b="1" dirty="0" smtClean="0">
                    <a:ln w="18415" cmpd="sng">
                      <a:solidFill>
                        <a:srgbClr val="FFFFFF"/>
                      </a:solidFill>
                      <a:prstDash val="solid"/>
                    </a:ln>
                    <a:solidFill>
                      <a:srgbClr val="FFFFFF"/>
                    </a:solidFill>
                  </a:rPr>
                  <a:t>Record Keeping</a:t>
                </a:r>
                <a:endParaRPr lang="en-US" sz="5400" b="1" dirty="0">
                  <a:ln w="18415" cmpd="sng">
                    <a:solidFill>
                      <a:srgbClr val="FFFFFF"/>
                    </a:solidFill>
                    <a:prstDash val="solid"/>
                  </a:ln>
                  <a:solidFill>
                    <a:srgbClr val="FFFFFF"/>
                  </a:solidFill>
                </a:endParaRPr>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55668" y="2191567"/>
                <a:ext cx="2088332" cy="2237498"/>
              </a:xfrm>
              <a:prstGeom prst="rect">
                <a:avLst/>
              </a:prstGeom>
            </p:spPr>
          </p:pic>
          <p:sp>
            <p:nvSpPr>
              <p:cNvPr id="20" name="TextBox 19"/>
              <p:cNvSpPr txBox="1"/>
              <p:nvPr/>
            </p:nvSpPr>
            <p:spPr>
              <a:xfrm>
                <a:off x="2209800" y="3810000"/>
                <a:ext cx="4495800" cy="385895"/>
              </a:xfrm>
              <a:prstGeom prst="rect">
                <a:avLst/>
              </a:prstGeom>
              <a:noFill/>
            </p:spPr>
            <p:txBody>
              <a:bodyPr wrap="square" rtlCol="0">
                <a:spAutoFit/>
              </a:bodyPr>
              <a:lstStyle/>
              <a:p>
                <a:r>
                  <a:rPr lang="en-US" b="1" dirty="0">
                    <a:solidFill>
                      <a:schemeClr val="bg1"/>
                    </a:solidFill>
                  </a:rPr>
                  <a:t>O</a:t>
                </a:r>
                <a:r>
                  <a:rPr lang="en-US" b="1" dirty="0" smtClean="0">
                    <a:solidFill>
                      <a:schemeClr val="bg1"/>
                    </a:solidFill>
                  </a:rPr>
                  <a:t>klahoma 4-H Volunteer </a:t>
                </a:r>
                <a:r>
                  <a:rPr lang="en-US" b="1" dirty="0">
                    <a:solidFill>
                      <a:schemeClr val="bg1"/>
                    </a:solidFill>
                  </a:rPr>
                  <a:t>D</a:t>
                </a:r>
                <a:r>
                  <a:rPr lang="en-US" b="1" dirty="0" smtClean="0">
                    <a:solidFill>
                      <a:schemeClr val="bg1"/>
                    </a:solidFill>
                  </a:rPr>
                  <a:t>evelopment</a:t>
                </a:r>
                <a:endParaRPr lang="en-US" b="1" dirty="0">
                  <a:solidFill>
                    <a:schemeClr val="bg1"/>
                  </a:solidFill>
                </a:endParaRPr>
              </a:p>
            </p:txBody>
          </p:sp>
        </p:grpSp>
        <p:cxnSp>
          <p:nvCxnSpPr>
            <p:cNvPr id="53" name="Straight Connector 52"/>
            <p:cNvCxnSpPr/>
            <p:nvPr/>
          </p:nvCxnSpPr>
          <p:spPr>
            <a:xfrm>
              <a:off x="5638800" y="4523870"/>
              <a:ext cx="0" cy="2359298"/>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060" name="Picture 36" descr="C:\Users\kknoepf\AppData\Local\Microsoft\Windows\Temporary Internet Files\Content.IE5\SROT25GR\MP900448415[1].jpg"/>
            <p:cNvPicPr>
              <a:picLocks noChangeAspect="1" noChangeArrowheads="1"/>
            </p:cNvPicPr>
            <p:nvPr/>
          </p:nvPicPr>
          <p:blipFill rotWithShape="1">
            <a:blip r:embed="rId9">
              <a:extLst>
                <a:ext uri="{28A0092B-C50C-407E-A947-70E740481C1C}">
                  <a14:useLocalDpi xmlns:a14="http://schemas.microsoft.com/office/drawing/2010/main" val="0"/>
                </a:ext>
              </a:extLst>
            </a:blip>
            <a:srcRect t="8808" r="23341" b="1596"/>
            <a:stretch/>
          </p:blipFill>
          <p:spPr bwMode="auto">
            <a:xfrm>
              <a:off x="6332220" y="0"/>
              <a:ext cx="2887980" cy="2250202"/>
            </a:xfrm>
            <a:prstGeom prst="rect">
              <a:avLst/>
            </a:prstGeom>
            <a:noFill/>
            <a:extLst>
              <a:ext uri="{909E8E84-426E-40DD-AFC4-6F175D3DCCD1}">
                <a14:hiddenFill xmlns:a14="http://schemas.microsoft.com/office/drawing/2010/main">
                  <a:solidFill>
                    <a:srgbClr val="FFFFFF"/>
                  </a:solidFill>
                </a14:hiddenFill>
              </a:ext>
            </a:extLst>
          </p:spPr>
        </p:pic>
        <p:cxnSp>
          <p:nvCxnSpPr>
            <p:cNvPr id="70" name="Straight Connector 69"/>
            <p:cNvCxnSpPr/>
            <p:nvPr/>
          </p:nvCxnSpPr>
          <p:spPr>
            <a:xfrm>
              <a:off x="3718560" y="-6249"/>
              <a:ext cx="0" cy="2290277"/>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788920" y="4523870"/>
              <a:ext cx="1021080" cy="23592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5471160" y="0"/>
              <a:ext cx="929640" cy="230522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Box 18"/>
          <p:cNvSpPr txBox="1"/>
          <p:nvPr/>
        </p:nvSpPr>
        <p:spPr>
          <a:xfrm>
            <a:off x="152400" y="2481033"/>
            <a:ext cx="6172200" cy="461665"/>
          </a:xfrm>
          <a:prstGeom prst="rect">
            <a:avLst/>
          </a:prstGeom>
          <a:noFill/>
        </p:spPr>
        <p:txBody>
          <a:bodyPr wrap="square" rtlCol="0" anchor="ctr">
            <a:spAutoFit/>
          </a:bodyPr>
          <a:lstStyle/>
          <a:p>
            <a:pPr algn="r"/>
            <a:r>
              <a:rPr lang="en-US" sz="2400" dirty="0" smtClean="0">
                <a:ln w="18415" cmpd="sng">
                  <a:solidFill>
                    <a:srgbClr val="FFFFFF"/>
                  </a:solidFill>
                  <a:prstDash val="solid"/>
                </a:ln>
                <a:solidFill>
                  <a:srgbClr val="FFFFFF"/>
                </a:solidFill>
              </a:rPr>
              <a:t>Getting the Most </a:t>
            </a:r>
            <a:r>
              <a:rPr lang="en-US" sz="2400" dirty="0">
                <a:ln w="18415" cmpd="sng">
                  <a:solidFill>
                    <a:srgbClr val="FFFFFF"/>
                  </a:solidFill>
                  <a:prstDash val="solid"/>
                </a:ln>
                <a:solidFill>
                  <a:srgbClr val="FFFFFF"/>
                </a:solidFill>
              </a:rPr>
              <a:t>O</a:t>
            </a:r>
            <a:r>
              <a:rPr lang="en-US" sz="2400" dirty="0" smtClean="0">
                <a:ln w="18415" cmpd="sng">
                  <a:solidFill>
                    <a:srgbClr val="FFFFFF"/>
                  </a:solidFill>
                  <a:prstDash val="solid"/>
                </a:ln>
                <a:solidFill>
                  <a:srgbClr val="FFFFFF"/>
                </a:solidFill>
              </a:rPr>
              <a:t>ut of the 4-H Experience</a:t>
            </a:r>
            <a:endParaRPr lang="en-US" sz="2400" dirty="0">
              <a:ln w="18415" cmpd="sng">
                <a:solidFill>
                  <a:srgbClr val="FFFFFF"/>
                </a:solidFill>
                <a:prstDash val="solid"/>
              </a:ln>
              <a:solidFill>
                <a:srgbClr val="FFFFFF"/>
              </a:solidFill>
            </a:endParaRPr>
          </a:p>
        </p:txBody>
      </p:sp>
    </p:spTree>
    <p:extLst>
      <p:ext uri="{BB962C8B-B14F-4D97-AF65-F5344CB8AC3E}">
        <p14:creationId xmlns:p14="http://schemas.microsoft.com/office/powerpoint/2010/main" val="647879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2</a:t>
            </a:r>
            <a:endParaRPr lang="en-US" dirty="0"/>
          </a:p>
        </p:txBody>
      </p:sp>
      <p:sp>
        <p:nvSpPr>
          <p:cNvPr id="3" name="Text Placeholder 2"/>
          <p:cNvSpPr>
            <a:spLocks noGrp="1"/>
          </p:cNvSpPr>
          <p:nvPr>
            <p:ph type="body" idx="1"/>
          </p:nvPr>
        </p:nvSpPr>
        <p:spPr/>
        <p:txBody>
          <a:bodyPr/>
          <a:lstStyle/>
          <a:p>
            <a:r>
              <a:rPr lang="en-US" dirty="0" smtClean="0"/>
              <a:t>Record Keeping and Reporting Tips</a:t>
            </a:r>
            <a:endParaRPr lang="en-US" dirty="0"/>
          </a:p>
        </p:txBody>
      </p:sp>
    </p:spTree>
    <p:extLst>
      <p:ext uri="{BB962C8B-B14F-4D97-AF65-F5344CB8AC3E}">
        <p14:creationId xmlns:p14="http://schemas.microsoft.com/office/powerpoint/2010/main" val="18115373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9382109E-49A8-49F2-9C64-465D77DC4EE7}" type="slidenum">
              <a:rPr lang="en-US" altLang="en-US" sz="1400" smtClean="0"/>
              <a:pPr/>
              <a:t>11</a:t>
            </a:fld>
            <a:endParaRPr lang="en-US" altLang="en-US" sz="1400" dirty="0" smtClean="0"/>
          </a:p>
        </p:txBody>
      </p:sp>
      <p:sp>
        <p:nvSpPr>
          <p:cNvPr id="135175" name="Rectangle 4"/>
          <p:cNvSpPr>
            <a:spLocks noChangeArrowheads="1"/>
          </p:cNvSpPr>
          <p:nvPr/>
        </p:nvSpPr>
        <p:spPr bwMode="auto">
          <a:xfrm>
            <a:off x="685800" y="228600"/>
            <a:ext cx="784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a:solidFill>
                  <a:schemeClr val="tx2"/>
                </a:solidFill>
                <a:latin typeface="+mn-lt"/>
              </a:rPr>
              <a:t>Record </a:t>
            </a:r>
            <a:r>
              <a:rPr lang="en-US" altLang="en-US" sz="3600" b="1" dirty="0" smtClean="0">
                <a:solidFill>
                  <a:schemeClr val="tx2"/>
                </a:solidFill>
                <a:latin typeface="+mn-lt"/>
              </a:rPr>
              <a:t>Keeping is </a:t>
            </a:r>
          </a:p>
          <a:p>
            <a:pPr eaLnBrk="1" hangingPunct="1"/>
            <a:r>
              <a:rPr lang="en-US" altLang="en-US" sz="3600" b="1" dirty="0" smtClean="0">
                <a:solidFill>
                  <a:schemeClr val="tx2"/>
                </a:solidFill>
                <a:latin typeface="+mn-lt"/>
              </a:rPr>
              <a:t>Experiential </a:t>
            </a:r>
            <a:r>
              <a:rPr lang="en-US" altLang="en-US" sz="3600" b="1" dirty="0">
                <a:solidFill>
                  <a:schemeClr val="tx2"/>
                </a:solidFill>
                <a:latin typeface="+mn-lt"/>
              </a:rPr>
              <a:t>Learning</a:t>
            </a:r>
          </a:p>
        </p:txBody>
      </p:sp>
      <p:sp>
        <p:nvSpPr>
          <p:cNvPr id="75785" name="Rectangle 9"/>
          <p:cNvSpPr>
            <a:spLocks noChangeArrowheads="1"/>
          </p:cNvSpPr>
          <p:nvPr/>
        </p:nvSpPr>
        <p:spPr bwMode="auto">
          <a:xfrm>
            <a:off x="609600" y="1447800"/>
            <a:ext cx="4648200" cy="3584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20000"/>
              </a:spcBef>
              <a:buClr>
                <a:schemeClr val="hlink"/>
              </a:buClr>
              <a:buFont typeface="Wingdings" panose="05000000000000000000" pitchFamily="2" charset="2"/>
              <a:buChar char="§"/>
            </a:pPr>
            <a:r>
              <a:rPr lang="en-US" altLang="en-US" dirty="0">
                <a:effectLst/>
                <a:latin typeface="+mj-lt"/>
              </a:rPr>
              <a:t>Reinforces learning and develops understanding.</a:t>
            </a:r>
          </a:p>
          <a:p>
            <a:pPr algn="l">
              <a:spcBef>
                <a:spcPct val="20000"/>
              </a:spcBef>
              <a:buClr>
                <a:schemeClr val="hlink"/>
              </a:buClr>
              <a:buFont typeface="Wingdings" panose="05000000000000000000" pitchFamily="2" charset="2"/>
              <a:buChar char="§"/>
            </a:pPr>
            <a:r>
              <a:rPr lang="en-US" altLang="en-US" dirty="0">
                <a:effectLst/>
                <a:latin typeface="+mj-lt"/>
              </a:rPr>
              <a:t>Includes sharing </a:t>
            </a:r>
            <a:r>
              <a:rPr lang="en-US" altLang="en-US" i="1" dirty="0">
                <a:effectLst/>
                <a:latin typeface="+mj-lt"/>
              </a:rPr>
              <a:t>new</a:t>
            </a:r>
            <a:r>
              <a:rPr lang="en-US" altLang="en-US" dirty="0">
                <a:effectLst/>
                <a:latin typeface="+mj-lt"/>
              </a:rPr>
              <a:t> knowledge with others.</a:t>
            </a:r>
          </a:p>
          <a:p>
            <a:pPr algn="l">
              <a:spcBef>
                <a:spcPct val="20000"/>
              </a:spcBef>
              <a:buClr>
                <a:schemeClr val="hlink"/>
              </a:buClr>
              <a:buFont typeface="Wingdings" panose="05000000000000000000" pitchFamily="2" charset="2"/>
              <a:buChar char="§"/>
            </a:pPr>
            <a:r>
              <a:rPr lang="en-US" altLang="en-US" dirty="0">
                <a:effectLst/>
                <a:latin typeface="+mj-lt"/>
              </a:rPr>
              <a:t>Answers three questions:</a:t>
            </a:r>
          </a:p>
          <a:p>
            <a:pPr lvl="1" algn="l">
              <a:spcBef>
                <a:spcPct val="20000"/>
              </a:spcBef>
              <a:buClr>
                <a:schemeClr val="hlink"/>
              </a:buClr>
              <a:buFont typeface="Wingdings" pitchFamily="2" charset="2"/>
              <a:buChar char="Ø"/>
            </a:pPr>
            <a:r>
              <a:rPr lang="en-US" altLang="en-US" sz="2000" dirty="0">
                <a:effectLst/>
                <a:latin typeface="+mj-lt"/>
              </a:rPr>
              <a:t>What was learned?</a:t>
            </a:r>
          </a:p>
          <a:p>
            <a:pPr lvl="1" algn="l">
              <a:spcBef>
                <a:spcPct val="20000"/>
              </a:spcBef>
              <a:buClr>
                <a:schemeClr val="hlink"/>
              </a:buClr>
              <a:buFont typeface="Wingdings" pitchFamily="2" charset="2"/>
              <a:buChar char="Ø"/>
            </a:pPr>
            <a:r>
              <a:rPr lang="en-US" altLang="en-US" sz="2000" dirty="0">
                <a:effectLst/>
                <a:latin typeface="+mj-lt"/>
              </a:rPr>
              <a:t>What does it mean?</a:t>
            </a:r>
          </a:p>
          <a:p>
            <a:pPr lvl="1" algn="l">
              <a:spcBef>
                <a:spcPct val="20000"/>
              </a:spcBef>
              <a:buClr>
                <a:schemeClr val="hlink"/>
              </a:buClr>
              <a:buFont typeface="Wingdings" pitchFamily="2" charset="2"/>
              <a:buChar char="Ø"/>
            </a:pPr>
            <a:r>
              <a:rPr lang="en-US" altLang="en-US" sz="2000" dirty="0">
                <a:effectLst/>
                <a:latin typeface="+mj-lt"/>
              </a:rPr>
              <a:t>How is it used?</a:t>
            </a:r>
            <a:endParaRPr lang="en-US" altLang="en-US" dirty="0">
              <a:effectLst/>
              <a:latin typeface="+mj-lt"/>
            </a:endParaRPr>
          </a:p>
        </p:txBody>
      </p:sp>
      <p:grpSp>
        <p:nvGrpSpPr>
          <p:cNvPr id="2" name="Group 1"/>
          <p:cNvGrpSpPr/>
          <p:nvPr/>
        </p:nvGrpSpPr>
        <p:grpSpPr>
          <a:xfrm>
            <a:off x="5562600" y="1371600"/>
            <a:ext cx="3124200" cy="3722451"/>
            <a:chOff x="5562600" y="1450621"/>
            <a:chExt cx="3124200" cy="3722451"/>
          </a:xfrm>
        </p:grpSpPr>
        <p:pic>
          <p:nvPicPr>
            <p:cNvPr id="135171" name="Picture 11" descr="ELM-H"/>
            <p:cNvPicPr>
              <a:picLocks noChangeAspect="1" noChangeArrowheads="1"/>
            </p:cNvPicPr>
            <p:nvPr/>
          </p:nvPicPr>
          <p:blipFill>
            <a:blip r:embed="rId3" cstate="print">
              <a:extLst>
                <a:ext uri="{28A0092B-C50C-407E-A947-70E740481C1C}">
                  <a14:useLocalDpi xmlns:a14="http://schemas.microsoft.com/office/drawing/2010/main" val="0"/>
                </a:ext>
              </a:extLst>
            </a:blip>
            <a:srcRect l="34296" t="11757" r="26514" b="25511"/>
            <a:stretch>
              <a:fillRect/>
            </a:stretch>
          </p:blipFill>
          <p:spPr bwMode="auto">
            <a:xfrm>
              <a:off x="5562600" y="1450621"/>
              <a:ext cx="3124200" cy="372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4" name="Text Box 12"/>
            <p:cNvSpPr txBox="1">
              <a:spLocks noChangeArrowheads="1"/>
            </p:cNvSpPr>
            <p:nvPr/>
          </p:nvSpPr>
          <p:spPr bwMode="auto">
            <a:xfrm>
              <a:off x="5791200" y="1752600"/>
              <a:ext cx="2590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200" dirty="0" err="1">
                  <a:solidFill>
                    <a:schemeClr val="accent6">
                      <a:lumMod val="75000"/>
                    </a:schemeClr>
                  </a:solidFill>
                  <a:effectLst/>
                  <a:latin typeface="Arial Black" pitchFamily="34" charset="0"/>
                </a:rPr>
                <a:t>Pfieffer</a:t>
              </a:r>
              <a:r>
                <a:rPr lang="en-US" altLang="en-US" sz="1200" dirty="0">
                  <a:solidFill>
                    <a:schemeClr val="accent6">
                      <a:lumMod val="75000"/>
                    </a:schemeClr>
                  </a:solidFill>
                  <a:effectLst/>
                  <a:latin typeface="Arial Black" pitchFamily="34" charset="0"/>
                </a:rPr>
                <a:t> and Jones, 1985</a:t>
              </a:r>
            </a:p>
          </p:txBody>
        </p:sp>
      </p:grpSp>
      <p:sp>
        <p:nvSpPr>
          <p:cNvPr id="3" name="TextBox 2"/>
          <p:cNvSpPr txBox="1"/>
          <p:nvPr/>
        </p:nvSpPr>
        <p:spPr>
          <a:xfrm>
            <a:off x="474132" y="4705230"/>
            <a:ext cx="4859867" cy="461665"/>
          </a:xfrm>
          <a:prstGeom prst="rect">
            <a:avLst/>
          </a:prstGeom>
          <a:noFill/>
        </p:spPr>
        <p:txBody>
          <a:bodyPr wrap="square" rtlCol="0">
            <a:spAutoFit/>
          </a:bodyPr>
          <a:lstStyle/>
          <a:p>
            <a:r>
              <a:rPr lang="en-US" sz="2400" b="1" dirty="0" smtClean="0">
                <a:solidFill>
                  <a:schemeClr val="accent6">
                    <a:lumMod val="75000"/>
                  </a:schemeClr>
                </a:solidFill>
                <a:effectLst/>
              </a:rPr>
              <a:t>Plan the work and Work the plan</a:t>
            </a:r>
            <a:endParaRPr lang="en-US" sz="2400" b="1" dirty="0">
              <a:solidFill>
                <a:schemeClr val="accent6">
                  <a:lumMod val="75000"/>
                </a:schemeClr>
              </a:solidFill>
              <a:effectLst/>
            </a:endParaRPr>
          </a:p>
        </p:txBody>
      </p:sp>
    </p:spTree>
    <p:extLst>
      <p:ext uri="{BB962C8B-B14F-4D97-AF65-F5344CB8AC3E}">
        <p14:creationId xmlns:p14="http://schemas.microsoft.com/office/powerpoint/2010/main" val="257386093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5785">
                                            <p:txEl>
                                              <p:pRg st="0" end="0"/>
                                            </p:txEl>
                                          </p:spTgt>
                                        </p:tgtEl>
                                        <p:attrNameLst>
                                          <p:attrName>style.visibility</p:attrName>
                                        </p:attrNameLst>
                                      </p:cBhvr>
                                      <p:to>
                                        <p:strVal val="visible"/>
                                      </p:to>
                                    </p:set>
                                    <p:animEffect transition="in" filter="box(out)">
                                      <p:cBhvr>
                                        <p:cTn id="7" dur="500"/>
                                        <p:tgtEl>
                                          <p:spTgt spid="7578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5785">
                                            <p:txEl>
                                              <p:pRg st="1" end="1"/>
                                            </p:txEl>
                                          </p:spTgt>
                                        </p:tgtEl>
                                        <p:attrNameLst>
                                          <p:attrName>style.visibility</p:attrName>
                                        </p:attrNameLst>
                                      </p:cBhvr>
                                      <p:to>
                                        <p:strVal val="visible"/>
                                      </p:to>
                                    </p:set>
                                    <p:animEffect transition="in" filter="box(out)">
                                      <p:cBhvr>
                                        <p:cTn id="12" dur="500"/>
                                        <p:tgtEl>
                                          <p:spTgt spid="7578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75785">
                                            <p:txEl>
                                              <p:pRg st="2" end="2"/>
                                            </p:txEl>
                                          </p:spTgt>
                                        </p:tgtEl>
                                        <p:attrNameLst>
                                          <p:attrName>style.visibility</p:attrName>
                                        </p:attrNameLst>
                                      </p:cBhvr>
                                      <p:to>
                                        <p:strVal val="visible"/>
                                      </p:to>
                                    </p:set>
                                    <p:animEffect transition="in" filter="box(out)">
                                      <p:cBhvr>
                                        <p:cTn id="17" dur="500"/>
                                        <p:tgtEl>
                                          <p:spTgt spid="75785">
                                            <p:txEl>
                                              <p:pRg st="2" end="2"/>
                                            </p:txEl>
                                          </p:spTgt>
                                        </p:tgtEl>
                                      </p:cBhvr>
                                    </p:animEffect>
                                  </p:childTnLst>
                                </p:cTn>
                              </p:par>
                              <p:par>
                                <p:cTn id="18" presetID="4" presetClass="entr" presetSubtype="32" fill="hold" grpId="0" nodeType="withEffect">
                                  <p:stCondLst>
                                    <p:cond delay="0"/>
                                  </p:stCondLst>
                                  <p:childTnLst>
                                    <p:set>
                                      <p:cBhvr>
                                        <p:cTn id="19" dur="1" fill="hold">
                                          <p:stCondLst>
                                            <p:cond delay="0"/>
                                          </p:stCondLst>
                                        </p:cTn>
                                        <p:tgtEl>
                                          <p:spTgt spid="75785">
                                            <p:txEl>
                                              <p:pRg st="3" end="3"/>
                                            </p:txEl>
                                          </p:spTgt>
                                        </p:tgtEl>
                                        <p:attrNameLst>
                                          <p:attrName>style.visibility</p:attrName>
                                        </p:attrNameLst>
                                      </p:cBhvr>
                                      <p:to>
                                        <p:strVal val="visible"/>
                                      </p:to>
                                    </p:set>
                                    <p:animEffect transition="in" filter="box(out)">
                                      <p:cBhvr>
                                        <p:cTn id="20" dur="500"/>
                                        <p:tgtEl>
                                          <p:spTgt spid="75785">
                                            <p:txEl>
                                              <p:pRg st="3" end="3"/>
                                            </p:txEl>
                                          </p:spTgt>
                                        </p:tgtEl>
                                      </p:cBhvr>
                                    </p:animEffect>
                                  </p:childTnLst>
                                </p:cTn>
                              </p:par>
                              <p:par>
                                <p:cTn id="21" presetID="4" presetClass="entr" presetSubtype="32" fill="hold" grpId="0" nodeType="withEffect">
                                  <p:stCondLst>
                                    <p:cond delay="0"/>
                                  </p:stCondLst>
                                  <p:childTnLst>
                                    <p:set>
                                      <p:cBhvr>
                                        <p:cTn id="22" dur="1" fill="hold">
                                          <p:stCondLst>
                                            <p:cond delay="0"/>
                                          </p:stCondLst>
                                        </p:cTn>
                                        <p:tgtEl>
                                          <p:spTgt spid="75785">
                                            <p:txEl>
                                              <p:pRg st="4" end="4"/>
                                            </p:txEl>
                                          </p:spTgt>
                                        </p:tgtEl>
                                        <p:attrNameLst>
                                          <p:attrName>style.visibility</p:attrName>
                                        </p:attrNameLst>
                                      </p:cBhvr>
                                      <p:to>
                                        <p:strVal val="visible"/>
                                      </p:to>
                                    </p:set>
                                    <p:animEffect transition="in" filter="box(out)">
                                      <p:cBhvr>
                                        <p:cTn id="23" dur="500"/>
                                        <p:tgtEl>
                                          <p:spTgt spid="75785">
                                            <p:txEl>
                                              <p:pRg st="4" end="4"/>
                                            </p:txEl>
                                          </p:spTgt>
                                        </p:tgtEl>
                                      </p:cBhvr>
                                    </p:animEffect>
                                  </p:childTnLst>
                                </p:cTn>
                              </p:par>
                              <p:par>
                                <p:cTn id="24" presetID="4" presetClass="entr" presetSubtype="32" fill="hold" grpId="0" nodeType="withEffect">
                                  <p:stCondLst>
                                    <p:cond delay="0"/>
                                  </p:stCondLst>
                                  <p:childTnLst>
                                    <p:set>
                                      <p:cBhvr>
                                        <p:cTn id="25" dur="1" fill="hold">
                                          <p:stCondLst>
                                            <p:cond delay="0"/>
                                          </p:stCondLst>
                                        </p:cTn>
                                        <p:tgtEl>
                                          <p:spTgt spid="75785">
                                            <p:txEl>
                                              <p:pRg st="5" end="5"/>
                                            </p:txEl>
                                          </p:spTgt>
                                        </p:tgtEl>
                                        <p:attrNameLst>
                                          <p:attrName>style.visibility</p:attrName>
                                        </p:attrNameLst>
                                      </p:cBhvr>
                                      <p:to>
                                        <p:strVal val="visible"/>
                                      </p:to>
                                    </p:set>
                                    <p:animEffect transition="in" filter="box(out)">
                                      <p:cBhvr>
                                        <p:cTn id="26" dur="500"/>
                                        <p:tgtEl>
                                          <p:spTgt spid="7578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Keeping begins with Mastery</a:t>
            </a:r>
            <a:endParaRPr lang="en-US" dirty="0"/>
          </a:p>
        </p:txBody>
      </p:sp>
      <p:sp>
        <p:nvSpPr>
          <p:cNvPr id="3" name="Content Placeholder 2"/>
          <p:cNvSpPr>
            <a:spLocks noGrp="1"/>
          </p:cNvSpPr>
          <p:nvPr>
            <p:ph idx="1"/>
          </p:nvPr>
        </p:nvSpPr>
        <p:spPr/>
        <p:txBody>
          <a:bodyPr/>
          <a:lstStyle/>
          <a:p>
            <a:pPr>
              <a:spcBef>
                <a:spcPts val="0"/>
              </a:spcBef>
              <a:spcAft>
                <a:spcPts val="0"/>
              </a:spcAft>
              <a:buBlip>
                <a:blip r:embed="rId3"/>
              </a:buBlip>
            </a:pPr>
            <a:r>
              <a:rPr lang="en-US" dirty="0">
                <a:solidFill>
                  <a:schemeClr val="tx1"/>
                </a:solidFill>
              </a:rPr>
              <a:t>Engagement in Learning - Mastery is the process of building knowledge, skills and attitudes over an extended period of time.  Capable 4-H member demonstrate their experiences,  knowledge and skill through project work.</a:t>
            </a:r>
          </a:p>
          <a:p>
            <a:pPr>
              <a:spcBef>
                <a:spcPts val="0"/>
              </a:spcBef>
              <a:spcAft>
                <a:spcPts val="0"/>
              </a:spcAft>
              <a:buBlip>
                <a:blip r:embed="rId3"/>
              </a:buBlip>
            </a:pPr>
            <a:r>
              <a:rPr lang="en-US" dirty="0">
                <a:solidFill>
                  <a:schemeClr val="tx1"/>
                </a:solidFill>
              </a:rPr>
              <a:t>Opportunity for Mastery - Engaged youth are mindful of the subject area, building relationships and connections in order to develop understanding. Through self-reflection, youth have the ability to self-correct and learn from experience.</a:t>
            </a:r>
            <a:r>
              <a:rPr lang="en-US" dirty="0"/>
              <a:t> </a:t>
            </a:r>
          </a:p>
          <a:p>
            <a:endParaRPr lang="en-US" dirty="0"/>
          </a:p>
        </p:txBody>
      </p:sp>
    </p:spTree>
    <p:extLst>
      <p:ext uri="{BB962C8B-B14F-4D97-AF65-F5344CB8AC3E}">
        <p14:creationId xmlns:p14="http://schemas.microsoft.com/office/powerpoint/2010/main" val="3730184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8A98822D-E825-49E6-AC06-AFCDF70D8AD1}" type="slidenum">
              <a:rPr lang="en-US" altLang="en-US" sz="1400" smtClean="0"/>
              <a:pPr/>
              <a:t>13</a:t>
            </a:fld>
            <a:endParaRPr lang="en-US" altLang="en-US" sz="1400" smtClean="0"/>
          </a:p>
        </p:txBody>
      </p:sp>
      <p:sp>
        <p:nvSpPr>
          <p:cNvPr id="113666" name="Rectangle 2"/>
          <p:cNvSpPr>
            <a:spLocks noChangeArrowheads="1"/>
          </p:cNvSpPr>
          <p:nvPr/>
        </p:nvSpPr>
        <p:spPr bwMode="auto">
          <a:xfrm>
            <a:off x="666044" y="1295400"/>
            <a:ext cx="7772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anose="05000000000000000000" pitchFamily="2" charset="2"/>
              <a:buChar char="§"/>
            </a:pPr>
            <a:r>
              <a:rPr lang="en-US" altLang="en-US" dirty="0">
                <a:effectLst/>
                <a:latin typeface="+mj-lt"/>
              </a:rPr>
              <a:t>Report goals and how they were completed.</a:t>
            </a:r>
          </a:p>
          <a:p>
            <a:pPr algn="l" eaLnBrk="1" hangingPunct="1">
              <a:spcBef>
                <a:spcPct val="20000"/>
              </a:spcBef>
              <a:buClr>
                <a:schemeClr val="hlink"/>
              </a:buClr>
              <a:buFont typeface="Wingdings" panose="05000000000000000000" pitchFamily="2" charset="2"/>
              <a:buChar char="§"/>
            </a:pPr>
            <a:r>
              <a:rPr lang="en-US" altLang="en-US" dirty="0">
                <a:effectLst/>
                <a:latin typeface="+mj-lt"/>
              </a:rPr>
              <a:t>Report subject matter and life skills learned and </a:t>
            </a:r>
            <a:r>
              <a:rPr lang="en-US" altLang="en-US" dirty="0" smtClean="0">
                <a:effectLst/>
                <a:latin typeface="+mj-lt"/>
              </a:rPr>
              <a:t>developed while working goals.</a:t>
            </a:r>
            <a:endParaRPr lang="en-US" altLang="en-US" dirty="0">
              <a:effectLst/>
              <a:latin typeface="+mj-lt"/>
            </a:endParaRPr>
          </a:p>
          <a:p>
            <a:pPr algn="l" eaLnBrk="1" hangingPunct="1">
              <a:spcBef>
                <a:spcPct val="20000"/>
              </a:spcBef>
              <a:buClr>
                <a:schemeClr val="hlink"/>
              </a:buClr>
              <a:buFont typeface="Wingdings" panose="05000000000000000000" pitchFamily="2" charset="2"/>
              <a:buChar char="§"/>
            </a:pPr>
            <a:r>
              <a:rPr lang="en-US" altLang="en-US" dirty="0">
                <a:effectLst/>
                <a:latin typeface="+mj-lt"/>
              </a:rPr>
              <a:t>Report participation in personal development, </a:t>
            </a:r>
            <a:r>
              <a:rPr lang="en-US" altLang="en-US" dirty="0" smtClean="0">
                <a:effectLst/>
                <a:latin typeface="+mj-lt"/>
              </a:rPr>
              <a:t>citizenship and </a:t>
            </a:r>
            <a:r>
              <a:rPr lang="en-US" altLang="en-US" dirty="0">
                <a:effectLst/>
                <a:latin typeface="+mj-lt"/>
              </a:rPr>
              <a:t>leadership opportunities.</a:t>
            </a:r>
          </a:p>
          <a:p>
            <a:pPr algn="l" eaLnBrk="1" hangingPunct="1">
              <a:spcBef>
                <a:spcPct val="20000"/>
              </a:spcBef>
              <a:buClr>
                <a:schemeClr val="hlink"/>
              </a:buClr>
              <a:buFont typeface="Wingdings" panose="05000000000000000000" pitchFamily="2" charset="2"/>
              <a:buChar char="§"/>
            </a:pPr>
            <a:r>
              <a:rPr lang="en-US" altLang="en-US" dirty="0">
                <a:effectLst/>
                <a:latin typeface="+mj-lt"/>
              </a:rPr>
              <a:t>Method for reflecting and analyzing.</a:t>
            </a:r>
          </a:p>
          <a:p>
            <a:pPr algn="l" eaLnBrk="1" hangingPunct="1">
              <a:spcBef>
                <a:spcPct val="20000"/>
              </a:spcBef>
              <a:buClr>
                <a:schemeClr val="hlink"/>
              </a:buClr>
              <a:buFont typeface="Wingdings" panose="05000000000000000000" pitchFamily="2" charset="2"/>
              <a:buChar char="§"/>
            </a:pPr>
            <a:r>
              <a:rPr lang="en-US" altLang="en-US" dirty="0">
                <a:effectLst/>
                <a:latin typeface="+mj-lt"/>
              </a:rPr>
              <a:t>Method for evaluation.</a:t>
            </a:r>
          </a:p>
        </p:txBody>
      </p:sp>
      <p:sp>
        <p:nvSpPr>
          <p:cNvPr id="136197" name="Rectangle 4"/>
          <p:cNvSpPr>
            <a:spLocks noChangeArrowheads="1"/>
          </p:cNvSpPr>
          <p:nvPr/>
        </p:nvSpPr>
        <p:spPr bwMode="auto">
          <a:xfrm>
            <a:off x="609600" y="228600"/>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a:solidFill>
                  <a:schemeClr val="accent6">
                    <a:lumMod val="75000"/>
                  </a:schemeClr>
                </a:solidFill>
                <a:latin typeface="+mn-lt"/>
              </a:rPr>
              <a:t>Purpose </a:t>
            </a:r>
            <a:r>
              <a:rPr lang="en-US" altLang="en-US" sz="3600" b="1" dirty="0" smtClean="0">
                <a:solidFill>
                  <a:schemeClr val="accent6">
                    <a:lumMod val="75000"/>
                  </a:schemeClr>
                </a:solidFill>
                <a:latin typeface="+mn-lt"/>
              </a:rPr>
              <a:t>for 4-H </a:t>
            </a:r>
            <a:r>
              <a:rPr lang="en-US" altLang="en-US" sz="3600" b="1" dirty="0">
                <a:solidFill>
                  <a:schemeClr val="accent6">
                    <a:lumMod val="75000"/>
                  </a:schemeClr>
                </a:solidFill>
                <a:latin typeface="+mn-lt"/>
              </a:rPr>
              <a:t>Record Keeping</a:t>
            </a:r>
          </a:p>
        </p:txBody>
      </p:sp>
    </p:spTree>
    <p:extLst>
      <p:ext uri="{BB962C8B-B14F-4D97-AF65-F5344CB8AC3E}">
        <p14:creationId xmlns:p14="http://schemas.microsoft.com/office/powerpoint/2010/main" val="52297747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3666">
                                            <p:txEl>
                                              <p:pRg st="0" end="0"/>
                                            </p:txEl>
                                          </p:spTgt>
                                        </p:tgtEl>
                                        <p:attrNameLst>
                                          <p:attrName>style.visibility</p:attrName>
                                        </p:attrNameLst>
                                      </p:cBhvr>
                                      <p:to>
                                        <p:strVal val="visible"/>
                                      </p:to>
                                    </p:set>
                                    <p:animEffect transition="in" filter="box(out)">
                                      <p:cBhvr>
                                        <p:cTn id="7" dur="500"/>
                                        <p:tgtEl>
                                          <p:spTgt spid="1136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13666">
                                            <p:txEl>
                                              <p:pRg st="1" end="1"/>
                                            </p:txEl>
                                          </p:spTgt>
                                        </p:tgtEl>
                                        <p:attrNameLst>
                                          <p:attrName>style.visibility</p:attrName>
                                        </p:attrNameLst>
                                      </p:cBhvr>
                                      <p:to>
                                        <p:strVal val="visible"/>
                                      </p:to>
                                    </p:set>
                                    <p:animEffect transition="in" filter="box(out)">
                                      <p:cBhvr>
                                        <p:cTn id="12" dur="500"/>
                                        <p:tgtEl>
                                          <p:spTgt spid="11366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13666">
                                            <p:txEl>
                                              <p:pRg st="2" end="2"/>
                                            </p:txEl>
                                          </p:spTgt>
                                        </p:tgtEl>
                                        <p:attrNameLst>
                                          <p:attrName>style.visibility</p:attrName>
                                        </p:attrNameLst>
                                      </p:cBhvr>
                                      <p:to>
                                        <p:strVal val="visible"/>
                                      </p:to>
                                    </p:set>
                                    <p:animEffect transition="in" filter="box(out)">
                                      <p:cBhvr>
                                        <p:cTn id="17" dur="500"/>
                                        <p:tgtEl>
                                          <p:spTgt spid="11366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13666">
                                            <p:txEl>
                                              <p:pRg st="3" end="3"/>
                                            </p:txEl>
                                          </p:spTgt>
                                        </p:tgtEl>
                                        <p:attrNameLst>
                                          <p:attrName>style.visibility</p:attrName>
                                        </p:attrNameLst>
                                      </p:cBhvr>
                                      <p:to>
                                        <p:strVal val="visible"/>
                                      </p:to>
                                    </p:set>
                                    <p:animEffect transition="in" filter="box(out)">
                                      <p:cBhvr>
                                        <p:cTn id="22" dur="500"/>
                                        <p:tgtEl>
                                          <p:spTgt spid="11366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13666">
                                            <p:txEl>
                                              <p:pRg st="4" end="4"/>
                                            </p:txEl>
                                          </p:spTgt>
                                        </p:tgtEl>
                                        <p:attrNameLst>
                                          <p:attrName>style.visibility</p:attrName>
                                        </p:attrNameLst>
                                      </p:cBhvr>
                                      <p:to>
                                        <p:strVal val="visible"/>
                                      </p:to>
                                    </p:set>
                                    <p:animEffect transition="in" filter="box(out)">
                                      <p:cBhvr>
                                        <p:cTn id="27" dur="500"/>
                                        <p:tgtEl>
                                          <p:spTgt spid="11366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0215A7C7-BE60-4C5B-834F-D8C80163CFFB}" type="slidenum">
              <a:rPr lang="en-US" altLang="en-US" sz="1400" smtClean="0"/>
              <a:pPr/>
              <a:t>14</a:t>
            </a:fld>
            <a:endParaRPr lang="en-US" altLang="en-US" sz="1400" smtClean="0"/>
          </a:p>
        </p:txBody>
      </p:sp>
      <p:sp>
        <p:nvSpPr>
          <p:cNvPr id="118786" name="Rectangle 2"/>
          <p:cNvSpPr>
            <a:spLocks noChangeArrowheads="1"/>
          </p:cNvSpPr>
          <p:nvPr/>
        </p:nvSpPr>
        <p:spPr bwMode="auto">
          <a:xfrm>
            <a:off x="800100" y="1257300"/>
            <a:ext cx="75438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anose="05000000000000000000" pitchFamily="2" charset="2"/>
              <a:buChar char="§"/>
            </a:pPr>
            <a:r>
              <a:rPr lang="en-US" altLang="en-US" dirty="0">
                <a:effectLst/>
                <a:latin typeface="+mj-lt"/>
              </a:rPr>
              <a:t>Goals</a:t>
            </a:r>
          </a:p>
          <a:p>
            <a:pPr algn="l" eaLnBrk="1" hangingPunct="1">
              <a:spcBef>
                <a:spcPct val="20000"/>
              </a:spcBef>
              <a:buClr>
                <a:schemeClr val="hlink"/>
              </a:buClr>
              <a:buFont typeface="Wingdings" panose="05000000000000000000" pitchFamily="2" charset="2"/>
              <a:buChar char="§"/>
            </a:pPr>
            <a:r>
              <a:rPr lang="en-US" altLang="en-US" dirty="0">
                <a:effectLst/>
                <a:latin typeface="+mj-lt"/>
              </a:rPr>
              <a:t>Knowledge and skills learned</a:t>
            </a:r>
          </a:p>
          <a:p>
            <a:pPr algn="l" eaLnBrk="1" hangingPunct="1">
              <a:spcBef>
                <a:spcPct val="20000"/>
              </a:spcBef>
              <a:buClr>
                <a:schemeClr val="hlink"/>
              </a:buClr>
              <a:buFont typeface="Wingdings" panose="05000000000000000000" pitchFamily="2" charset="2"/>
              <a:buChar char="§"/>
            </a:pPr>
            <a:r>
              <a:rPr lang="en-US" altLang="en-US" dirty="0">
                <a:effectLst/>
                <a:latin typeface="+mj-lt"/>
              </a:rPr>
              <a:t>Projects work completed through reports of size, scope and growth in project</a:t>
            </a:r>
          </a:p>
          <a:p>
            <a:pPr lvl="1" algn="l" eaLnBrk="1" hangingPunct="1">
              <a:spcBef>
                <a:spcPct val="20000"/>
              </a:spcBef>
              <a:buClr>
                <a:schemeClr val="hlink"/>
              </a:buClr>
              <a:buFontTx/>
              <a:buChar char="-"/>
            </a:pPr>
            <a:r>
              <a:rPr lang="en-US" altLang="en-US" dirty="0">
                <a:effectLst/>
                <a:latin typeface="+mj-lt"/>
              </a:rPr>
              <a:t>Reference materials used</a:t>
            </a:r>
          </a:p>
          <a:p>
            <a:pPr lvl="1" algn="l" eaLnBrk="1" hangingPunct="1">
              <a:spcBef>
                <a:spcPct val="20000"/>
              </a:spcBef>
              <a:buClr>
                <a:schemeClr val="hlink"/>
              </a:buClr>
              <a:buFontTx/>
              <a:buChar char="-"/>
            </a:pPr>
            <a:r>
              <a:rPr lang="en-US" altLang="en-US" dirty="0">
                <a:effectLst/>
                <a:latin typeface="+mj-lt"/>
              </a:rPr>
              <a:t>Recipes tried – categories of recipes</a:t>
            </a:r>
          </a:p>
          <a:p>
            <a:pPr lvl="1" algn="l" eaLnBrk="1" hangingPunct="1">
              <a:spcBef>
                <a:spcPct val="20000"/>
              </a:spcBef>
              <a:buClr>
                <a:schemeClr val="hlink"/>
              </a:buClr>
              <a:buFontTx/>
              <a:buChar char="-"/>
            </a:pPr>
            <a:r>
              <a:rPr lang="en-US" altLang="en-US" dirty="0">
                <a:effectLst/>
                <a:latin typeface="+mj-lt"/>
              </a:rPr>
              <a:t>Meals planned – breakfast, lunch, </a:t>
            </a:r>
            <a:r>
              <a:rPr lang="en-US" altLang="en-US" dirty="0" smtClean="0">
                <a:effectLst/>
                <a:latin typeface="+mj-lt"/>
              </a:rPr>
              <a:t>dinner</a:t>
            </a:r>
          </a:p>
          <a:p>
            <a:pPr lvl="1" algn="l" eaLnBrk="1" hangingPunct="1">
              <a:spcBef>
                <a:spcPct val="20000"/>
              </a:spcBef>
              <a:buClr>
                <a:schemeClr val="hlink"/>
              </a:buClr>
              <a:buFontTx/>
              <a:buChar char="-"/>
            </a:pPr>
            <a:r>
              <a:rPr lang="en-US" altLang="en-US" dirty="0" smtClean="0">
                <a:effectLst/>
                <a:latin typeface="+mj-lt"/>
              </a:rPr>
              <a:t>Hours</a:t>
            </a:r>
          </a:p>
          <a:p>
            <a:pPr lvl="1" algn="l" eaLnBrk="1" hangingPunct="1">
              <a:spcBef>
                <a:spcPct val="20000"/>
              </a:spcBef>
              <a:buClr>
                <a:schemeClr val="hlink"/>
              </a:buClr>
              <a:buFontTx/>
              <a:buChar char="-"/>
            </a:pPr>
            <a:r>
              <a:rPr lang="en-US" altLang="en-US" dirty="0" smtClean="0">
                <a:effectLst/>
                <a:latin typeface="+mj-lt"/>
              </a:rPr>
              <a:t>People</a:t>
            </a:r>
            <a:endParaRPr lang="en-US" altLang="en-US" dirty="0">
              <a:effectLst/>
              <a:latin typeface="+mj-lt"/>
            </a:endParaRPr>
          </a:p>
        </p:txBody>
      </p:sp>
      <p:sp>
        <p:nvSpPr>
          <p:cNvPr id="137221" name="Rectangle 4"/>
          <p:cNvSpPr>
            <a:spLocks noChangeArrowheads="1"/>
          </p:cNvSpPr>
          <p:nvPr/>
        </p:nvSpPr>
        <p:spPr bwMode="auto">
          <a:xfrm>
            <a:off x="609600" y="228600"/>
            <a:ext cx="784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a:solidFill>
                  <a:schemeClr val="accent6">
                    <a:lumMod val="75000"/>
                  </a:schemeClr>
                </a:solidFill>
                <a:latin typeface="+mn-lt"/>
              </a:rPr>
              <a:t>Things to </a:t>
            </a:r>
            <a:r>
              <a:rPr lang="en-US" altLang="en-US" sz="3600" b="1" dirty="0" smtClean="0">
                <a:solidFill>
                  <a:schemeClr val="accent6">
                    <a:lumMod val="75000"/>
                  </a:schemeClr>
                </a:solidFill>
                <a:latin typeface="+mn-lt"/>
              </a:rPr>
              <a:t>Keep a </a:t>
            </a:r>
            <a:r>
              <a:rPr lang="en-US" altLang="en-US" sz="3600" b="1" dirty="0">
                <a:solidFill>
                  <a:schemeClr val="accent6">
                    <a:lumMod val="75000"/>
                  </a:schemeClr>
                </a:solidFill>
                <a:latin typeface="+mn-lt"/>
              </a:rPr>
              <a:t>Record of…</a:t>
            </a:r>
          </a:p>
        </p:txBody>
      </p:sp>
    </p:spTree>
    <p:extLst>
      <p:ext uri="{BB962C8B-B14F-4D97-AF65-F5344CB8AC3E}">
        <p14:creationId xmlns:p14="http://schemas.microsoft.com/office/powerpoint/2010/main" val="198892076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8786">
                                            <p:txEl>
                                              <p:pRg st="0" end="0"/>
                                            </p:txEl>
                                          </p:spTgt>
                                        </p:tgtEl>
                                        <p:attrNameLst>
                                          <p:attrName>style.visibility</p:attrName>
                                        </p:attrNameLst>
                                      </p:cBhvr>
                                      <p:to>
                                        <p:strVal val="visible"/>
                                      </p:to>
                                    </p:set>
                                    <p:animEffect transition="in" filter="box(out)">
                                      <p:cBhvr>
                                        <p:cTn id="7" dur="500"/>
                                        <p:tgtEl>
                                          <p:spTgt spid="1187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18786">
                                            <p:txEl>
                                              <p:pRg st="1" end="1"/>
                                            </p:txEl>
                                          </p:spTgt>
                                        </p:tgtEl>
                                        <p:attrNameLst>
                                          <p:attrName>style.visibility</p:attrName>
                                        </p:attrNameLst>
                                      </p:cBhvr>
                                      <p:to>
                                        <p:strVal val="visible"/>
                                      </p:to>
                                    </p:set>
                                    <p:animEffect transition="in" filter="box(out)">
                                      <p:cBhvr>
                                        <p:cTn id="12" dur="500"/>
                                        <p:tgtEl>
                                          <p:spTgt spid="11878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18786">
                                            <p:txEl>
                                              <p:pRg st="2" end="2"/>
                                            </p:txEl>
                                          </p:spTgt>
                                        </p:tgtEl>
                                        <p:attrNameLst>
                                          <p:attrName>style.visibility</p:attrName>
                                        </p:attrNameLst>
                                      </p:cBhvr>
                                      <p:to>
                                        <p:strVal val="visible"/>
                                      </p:to>
                                    </p:set>
                                    <p:animEffect transition="in" filter="box(out)">
                                      <p:cBhvr>
                                        <p:cTn id="17" dur="500"/>
                                        <p:tgtEl>
                                          <p:spTgt spid="118786">
                                            <p:txEl>
                                              <p:pRg st="2" end="2"/>
                                            </p:txEl>
                                          </p:spTgt>
                                        </p:tgtEl>
                                      </p:cBhvr>
                                    </p:animEffect>
                                  </p:childTnLst>
                                </p:cTn>
                              </p:par>
                              <p:par>
                                <p:cTn id="18" presetID="4" presetClass="entr" presetSubtype="32" fill="hold" grpId="0" nodeType="withEffect">
                                  <p:stCondLst>
                                    <p:cond delay="0"/>
                                  </p:stCondLst>
                                  <p:childTnLst>
                                    <p:set>
                                      <p:cBhvr>
                                        <p:cTn id="19" dur="1" fill="hold">
                                          <p:stCondLst>
                                            <p:cond delay="0"/>
                                          </p:stCondLst>
                                        </p:cTn>
                                        <p:tgtEl>
                                          <p:spTgt spid="118786">
                                            <p:txEl>
                                              <p:pRg st="3" end="3"/>
                                            </p:txEl>
                                          </p:spTgt>
                                        </p:tgtEl>
                                        <p:attrNameLst>
                                          <p:attrName>style.visibility</p:attrName>
                                        </p:attrNameLst>
                                      </p:cBhvr>
                                      <p:to>
                                        <p:strVal val="visible"/>
                                      </p:to>
                                    </p:set>
                                    <p:animEffect transition="in" filter="box(out)">
                                      <p:cBhvr>
                                        <p:cTn id="20" dur="500"/>
                                        <p:tgtEl>
                                          <p:spTgt spid="118786">
                                            <p:txEl>
                                              <p:pRg st="3" end="3"/>
                                            </p:txEl>
                                          </p:spTgt>
                                        </p:tgtEl>
                                      </p:cBhvr>
                                    </p:animEffect>
                                  </p:childTnLst>
                                </p:cTn>
                              </p:par>
                              <p:par>
                                <p:cTn id="21" presetID="4" presetClass="entr" presetSubtype="32" fill="hold" grpId="0" nodeType="withEffect">
                                  <p:stCondLst>
                                    <p:cond delay="0"/>
                                  </p:stCondLst>
                                  <p:childTnLst>
                                    <p:set>
                                      <p:cBhvr>
                                        <p:cTn id="22" dur="1" fill="hold">
                                          <p:stCondLst>
                                            <p:cond delay="0"/>
                                          </p:stCondLst>
                                        </p:cTn>
                                        <p:tgtEl>
                                          <p:spTgt spid="118786">
                                            <p:txEl>
                                              <p:pRg st="4" end="4"/>
                                            </p:txEl>
                                          </p:spTgt>
                                        </p:tgtEl>
                                        <p:attrNameLst>
                                          <p:attrName>style.visibility</p:attrName>
                                        </p:attrNameLst>
                                      </p:cBhvr>
                                      <p:to>
                                        <p:strVal val="visible"/>
                                      </p:to>
                                    </p:set>
                                    <p:animEffect transition="in" filter="box(out)">
                                      <p:cBhvr>
                                        <p:cTn id="23" dur="500"/>
                                        <p:tgtEl>
                                          <p:spTgt spid="118786">
                                            <p:txEl>
                                              <p:pRg st="4" end="4"/>
                                            </p:txEl>
                                          </p:spTgt>
                                        </p:tgtEl>
                                      </p:cBhvr>
                                    </p:animEffect>
                                  </p:childTnLst>
                                </p:cTn>
                              </p:par>
                              <p:par>
                                <p:cTn id="24" presetID="4" presetClass="entr" presetSubtype="32" fill="hold" grpId="0" nodeType="withEffect">
                                  <p:stCondLst>
                                    <p:cond delay="0"/>
                                  </p:stCondLst>
                                  <p:childTnLst>
                                    <p:set>
                                      <p:cBhvr>
                                        <p:cTn id="25" dur="1" fill="hold">
                                          <p:stCondLst>
                                            <p:cond delay="0"/>
                                          </p:stCondLst>
                                        </p:cTn>
                                        <p:tgtEl>
                                          <p:spTgt spid="118786">
                                            <p:txEl>
                                              <p:pRg st="5" end="5"/>
                                            </p:txEl>
                                          </p:spTgt>
                                        </p:tgtEl>
                                        <p:attrNameLst>
                                          <p:attrName>style.visibility</p:attrName>
                                        </p:attrNameLst>
                                      </p:cBhvr>
                                      <p:to>
                                        <p:strVal val="visible"/>
                                      </p:to>
                                    </p:set>
                                    <p:animEffect transition="in" filter="box(out)">
                                      <p:cBhvr>
                                        <p:cTn id="26" dur="500"/>
                                        <p:tgtEl>
                                          <p:spTgt spid="118786">
                                            <p:txEl>
                                              <p:pRg st="5" end="5"/>
                                            </p:txEl>
                                          </p:spTgt>
                                        </p:tgtEl>
                                      </p:cBhvr>
                                    </p:animEffect>
                                  </p:childTnLst>
                                </p:cTn>
                              </p:par>
                              <p:par>
                                <p:cTn id="27" presetID="4" presetClass="entr" presetSubtype="32" fill="hold" grpId="0" nodeType="withEffect">
                                  <p:stCondLst>
                                    <p:cond delay="0"/>
                                  </p:stCondLst>
                                  <p:childTnLst>
                                    <p:set>
                                      <p:cBhvr>
                                        <p:cTn id="28" dur="1" fill="hold">
                                          <p:stCondLst>
                                            <p:cond delay="0"/>
                                          </p:stCondLst>
                                        </p:cTn>
                                        <p:tgtEl>
                                          <p:spTgt spid="118786">
                                            <p:txEl>
                                              <p:pRg st="6" end="6"/>
                                            </p:txEl>
                                          </p:spTgt>
                                        </p:tgtEl>
                                        <p:attrNameLst>
                                          <p:attrName>style.visibility</p:attrName>
                                        </p:attrNameLst>
                                      </p:cBhvr>
                                      <p:to>
                                        <p:strVal val="visible"/>
                                      </p:to>
                                    </p:set>
                                    <p:animEffect transition="in" filter="box(out)">
                                      <p:cBhvr>
                                        <p:cTn id="29" dur="500"/>
                                        <p:tgtEl>
                                          <p:spTgt spid="118786">
                                            <p:txEl>
                                              <p:pRg st="6" end="6"/>
                                            </p:txEl>
                                          </p:spTgt>
                                        </p:tgtEl>
                                      </p:cBhvr>
                                    </p:animEffect>
                                  </p:childTnLst>
                                </p:cTn>
                              </p:par>
                              <p:par>
                                <p:cTn id="30" presetID="4" presetClass="entr" presetSubtype="32" fill="hold" grpId="0" nodeType="withEffect">
                                  <p:stCondLst>
                                    <p:cond delay="0"/>
                                  </p:stCondLst>
                                  <p:childTnLst>
                                    <p:set>
                                      <p:cBhvr>
                                        <p:cTn id="31" dur="1" fill="hold">
                                          <p:stCondLst>
                                            <p:cond delay="0"/>
                                          </p:stCondLst>
                                        </p:cTn>
                                        <p:tgtEl>
                                          <p:spTgt spid="118786">
                                            <p:txEl>
                                              <p:pRg st="7" end="7"/>
                                            </p:txEl>
                                          </p:spTgt>
                                        </p:tgtEl>
                                        <p:attrNameLst>
                                          <p:attrName>style.visibility</p:attrName>
                                        </p:attrNameLst>
                                      </p:cBhvr>
                                      <p:to>
                                        <p:strVal val="visible"/>
                                      </p:to>
                                    </p:set>
                                    <p:animEffect transition="in" filter="box(out)">
                                      <p:cBhvr>
                                        <p:cTn id="32" dur="500"/>
                                        <p:tgtEl>
                                          <p:spTgt spid="11878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E57F72D6-ABBA-4003-89BE-EE2CCE766782}" type="slidenum">
              <a:rPr lang="en-US" altLang="en-US" sz="1400" smtClean="0"/>
              <a:pPr/>
              <a:t>15</a:t>
            </a:fld>
            <a:endParaRPr lang="en-US" altLang="en-US" sz="1400" smtClean="0"/>
          </a:p>
        </p:txBody>
      </p:sp>
      <p:sp>
        <p:nvSpPr>
          <p:cNvPr id="134146" name="Rectangle 1026"/>
          <p:cNvSpPr>
            <a:spLocks noChangeArrowheads="1"/>
          </p:cNvSpPr>
          <p:nvPr/>
        </p:nvSpPr>
        <p:spPr bwMode="auto">
          <a:xfrm>
            <a:off x="762000" y="1371600"/>
            <a:ext cx="7924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anose="05000000000000000000" pitchFamily="2" charset="2"/>
              <a:buChar char="§"/>
            </a:pPr>
            <a:r>
              <a:rPr lang="en-US" altLang="en-US" dirty="0" smtClean="0">
                <a:effectLst/>
                <a:latin typeface="+mj-lt"/>
              </a:rPr>
              <a:t>Communication - Demonstrations</a:t>
            </a:r>
            <a:r>
              <a:rPr lang="en-US" altLang="en-US" dirty="0">
                <a:effectLst/>
                <a:latin typeface="+mj-lt"/>
              </a:rPr>
              <a:t>, talks, </a:t>
            </a:r>
            <a:r>
              <a:rPr lang="en-US" altLang="en-US" dirty="0" smtClean="0">
                <a:effectLst/>
                <a:latin typeface="+mj-lt"/>
              </a:rPr>
              <a:t>video, exhibits</a:t>
            </a:r>
            <a:r>
              <a:rPr lang="en-US" altLang="en-US" dirty="0">
                <a:effectLst/>
                <a:latin typeface="+mj-lt"/>
              </a:rPr>
              <a:t>, </a:t>
            </a:r>
            <a:r>
              <a:rPr lang="en-US" altLang="en-US" dirty="0" smtClean="0">
                <a:effectLst/>
                <a:latin typeface="+mj-lt"/>
              </a:rPr>
              <a:t>graphic arts, news </a:t>
            </a:r>
            <a:r>
              <a:rPr lang="en-US" altLang="en-US" dirty="0">
                <a:effectLst/>
                <a:latin typeface="+mj-lt"/>
              </a:rPr>
              <a:t>articles written, </a:t>
            </a:r>
            <a:r>
              <a:rPr lang="en-US" altLang="en-US" dirty="0" smtClean="0">
                <a:effectLst/>
                <a:latin typeface="+mj-lt"/>
              </a:rPr>
              <a:t>displays, posters, </a:t>
            </a:r>
            <a:r>
              <a:rPr lang="en-US" altLang="en-US" dirty="0">
                <a:effectLst/>
                <a:latin typeface="+mj-lt"/>
              </a:rPr>
              <a:t>exhibits, </a:t>
            </a:r>
            <a:r>
              <a:rPr lang="en-US" altLang="en-US" dirty="0" smtClean="0">
                <a:effectLst/>
                <a:latin typeface="+mj-lt"/>
              </a:rPr>
              <a:t>photography, etc</a:t>
            </a:r>
            <a:r>
              <a:rPr lang="en-US" altLang="en-US" dirty="0">
                <a:effectLst/>
                <a:latin typeface="+mj-lt"/>
              </a:rPr>
              <a:t>. completed</a:t>
            </a:r>
          </a:p>
          <a:p>
            <a:pPr algn="l" eaLnBrk="1" hangingPunct="1">
              <a:spcBef>
                <a:spcPct val="20000"/>
              </a:spcBef>
              <a:buClr>
                <a:schemeClr val="hlink"/>
              </a:buClr>
              <a:buFont typeface="Wingdings" panose="05000000000000000000" pitchFamily="2" charset="2"/>
              <a:buChar char="§"/>
            </a:pPr>
            <a:r>
              <a:rPr lang="en-US" altLang="en-US" dirty="0">
                <a:effectLst/>
                <a:latin typeface="+mj-lt"/>
              </a:rPr>
              <a:t>Workshops, short-courses and tours participated in</a:t>
            </a:r>
          </a:p>
          <a:p>
            <a:pPr algn="l" eaLnBrk="1" hangingPunct="1">
              <a:spcBef>
                <a:spcPct val="20000"/>
              </a:spcBef>
              <a:buClr>
                <a:schemeClr val="hlink"/>
              </a:buClr>
              <a:buFont typeface="Wingdings" panose="05000000000000000000" pitchFamily="2" charset="2"/>
              <a:buChar char="§"/>
            </a:pPr>
            <a:r>
              <a:rPr lang="en-US" altLang="en-US" dirty="0">
                <a:effectLst/>
                <a:latin typeface="+mj-lt"/>
              </a:rPr>
              <a:t>Volunteer leadership</a:t>
            </a:r>
          </a:p>
          <a:p>
            <a:pPr algn="l" eaLnBrk="1" hangingPunct="1">
              <a:spcBef>
                <a:spcPct val="20000"/>
              </a:spcBef>
              <a:buClr>
                <a:schemeClr val="hlink"/>
              </a:buClr>
              <a:buFont typeface="Wingdings" panose="05000000000000000000" pitchFamily="2" charset="2"/>
              <a:buChar char="§"/>
            </a:pPr>
            <a:r>
              <a:rPr lang="en-US" altLang="en-US" dirty="0">
                <a:effectLst/>
                <a:latin typeface="+mj-lt"/>
              </a:rPr>
              <a:t>Citizenship/Community service</a:t>
            </a:r>
          </a:p>
          <a:p>
            <a:pPr algn="l" eaLnBrk="1" hangingPunct="1">
              <a:spcBef>
                <a:spcPct val="20000"/>
              </a:spcBef>
              <a:buClr>
                <a:schemeClr val="hlink"/>
              </a:buClr>
              <a:buFont typeface="Wingdings" panose="05000000000000000000" pitchFamily="2" charset="2"/>
              <a:buChar char="§"/>
            </a:pPr>
            <a:r>
              <a:rPr lang="en-US" altLang="en-US" dirty="0">
                <a:effectLst/>
                <a:latin typeface="+mj-lt"/>
              </a:rPr>
              <a:t>Action photo’s – actual project work, citizenship and leadership</a:t>
            </a:r>
          </a:p>
        </p:txBody>
      </p:sp>
      <p:sp>
        <p:nvSpPr>
          <p:cNvPr id="5" name="Rectangle 4"/>
          <p:cNvSpPr>
            <a:spLocks noChangeArrowheads="1"/>
          </p:cNvSpPr>
          <p:nvPr/>
        </p:nvSpPr>
        <p:spPr bwMode="auto">
          <a:xfrm>
            <a:off x="609600" y="381000"/>
            <a:ext cx="784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smtClean="0">
                <a:solidFill>
                  <a:schemeClr val="accent6">
                    <a:lumMod val="75000"/>
                  </a:schemeClr>
                </a:solidFill>
                <a:latin typeface="+mn-lt"/>
              </a:rPr>
              <a:t>Continued…</a:t>
            </a:r>
            <a:endParaRPr lang="en-US" altLang="en-US" sz="3600" b="1" dirty="0">
              <a:solidFill>
                <a:schemeClr val="accent6">
                  <a:lumMod val="75000"/>
                </a:schemeClr>
              </a:solidFill>
              <a:latin typeface="+mn-lt"/>
            </a:endParaRPr>
          </a:p>
        </p:txBody>
      </p:sp>
    </p:spTree>
    <p:extLst>
      <p:ext uri="{BB962C8B-B14F-4D97-AF65-F5344CB8AC3E}">
        <p14:creationId xmlns:p14="http://schemas.microsoft.com/office/powerpoint/2010/main" val="154603231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4146">
                                            <p:txEl>
                                              <p:pRg st="0" end="0"/>
                                            </p:txEl>
                                          </p:spTgt>
                                        </p:tgtEl>
                                        <p:attrNameLst>
                                          <p:attrName>style.visibility</p:attrName>
                                        </p:attrNameLst>
                                      </p:cBhvr>
                                      <p:to>
                                        <p:strVal val="visible"/>
                                      </p:to>
                                    </p:set>
                                    <p:animEffect transition="in" filter="box(out)">
                                      <p:cBhvr>
                                        <p:cTn id="7" dur="500"/>
                                        <p:tgtEl>
                                          <p:spTgt spid="1341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4146">
                                            <p:txEl>
                                              <p:pRg st="1" end="1"/>
                                            </p:txEl>
                                          </p:spTgt>
                                        </p:tgtEl>
                                        <p:attrNameLst>
                                          <p:attrName>style.visibility</p:attrName>
                                        </p:attrNameLst>
                                      </p:cBhvr>
                                      <p:to>
                                        <p:strVal val="visible"/>
                                      </p:to>
                                    </p:set>
                                    <p:animEffect transition="in" filter="box(out)">
                                      <p:cBhvr>
                                        <p:cTn id="12" dur="500"/>
                                        <p:tgtEl>
                                          <p:spTgt spid="13414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34146">
                                            <p:txEl>
                                              <p:pRg st="2" end="2"/>
                                            </p:txEl>
                                          </p:spTgt>
                                        </p:tgtEl>
                                        <p:attrNameLst>
                                          <p:attrName>style.visibility</p:attrName>
                                        </p:attrNameLst>
                                      </p:cBhvr>
                                      <p:to>
                                        <p:strVal val="visible"/>
                                      </p:to>
                                    </p:set>
                                    <p:animEffect transition="in" filter="box(out)">
                                      <p:cBhvr>
                                        <p:cTn id="17" dur="500"/>
                                        <p:tgtEl>
                                          <p:spTgt spid="13414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34146">
                                            <p:txEl>
                                              <p:pRg st="3" end="3"/>
                                            </p:txEl>
                                          </p:spTgt>
                                        </p:tgtEl>
                                        <p:attrNameLst>
                                          <p:attrName>style.visibility</p:attrName>
                                        </p:attrNameLst>
                                      </p:cBhvr>
                                      <p:to>
                                        <p:strVal val="visible"/>
                                      </p:to>
                                    </p:set>
                                    <p:animEffect transition="in" filter="box(out)">
                                      <p:cBhvr>
                                        <p:cTn id="22" dur="500"/>
                                        <p:tgtEl>
                                          <p:spTgt spid="13414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34146">
                                            <p:txEl>
                                              <p:pRg st="4" end="4"/>
                                            </p:txEl>
                                          </p:spTgt>
                                        </p:tgtEl>
                                        <p:attrNameLst>
                                          <p:attrName>style.visibility</p:attrName>
                                        </p:attrNameLst>
                                      </p:cBhvr>
                                      <p:to>
                                        <p:strVal val="visible"/>
                                      </p:to>
                                    </p:set>
                                    <p:animEffect transition="in" filter="box(out)">
                                      <p:cBhvr>
                                        <p:cTn id="27" dur="500"/>
                                        <p:tgtEl>
                                          <p:spTgt spid="1341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Number Placeholder 3"/>
          <p:cNvSpPr>
            <a:spLocks noGrp="1"/>
          </p:cNvSpPr>
          <p:nvPr>
            <p:ph type="sldNum" sz="quarter" idx="12"/>
          </p:nvPr>
        </p:nvSpPr>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3D067480-EF7C-44CD-95A3-99E8DF04F3AB}" type="slidenum">
              <a:rPr lang="en-US" altLang="en-US" smtClean="0"/>
              <a:pPr/>
              <a:t>16</a:t>
            </a:fld>
            <a:endParaRPr lang="en-US" altLang="en-US" smtClean="0"/>
          </a:p>
        </p:txBody>
      </p:sp>
      <p:grpSp>
        <p:nvGrpSpPr>
          <p:cNvPr id="149507" name="Group 11"/>
          <p:cNvGrpSpPr>
            <a:grpSpLocks/>
          </p:cNvGrpSpPr>
          <p:nvPr/>
        </p:nvGrpSpPr>
        <p:grpSpPr bwMode="auto">
          <a:xfrm>
            <a:off x="4953000" y="3144837"/>
            <a:ext cx="3505200" cy="1808163"/>
            <a:chOff x="3120" y="2826"/>
            <a:chExt cx="2208" cy="1139"/>
          </a:xfrm>
        </p:grpSpPr>
        <p:pic>
          <p:nvPicPr>
            <p:cNvPr id="14951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 y="2826"/>
              <a:ext cx="909" cy="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15" name="Text Box 9"/>
            <p:cNvSpPr txBox="1">
              <a:spLocks noChangeArrowheads="1"/>
            </p:cNvSpPr>
            <p:nvPr/>
          </p:nvSpPr>
          <p:spPr bwMode="auto">
            <a:xfrm>
              <a:off x="3120" y="3209"/>
              <a:ext cx="1339"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dirty="0">
                  <a:solidFill>
                    <a:schemeClr val="hlink"/>
                  </a:solidFill>
                  <a:latin typeface="+mj-lt"/>
                </a:rPr>
                <a:t>Make the story the first priority</a:t>
              </a:r>
              <a:r>
                <a:rPr lang="en-US" altLang="en-US" dirty="0">
                  <a:solidFill>
                    <a:schemeClr val="hlink"/>
                  </a:solidFill>
                  <a:latin typeface="Comic Sans MS" pitchFamily="66" charset="0"/>
                </a:rPr>
                <a:t>.</a:t>
              </a:r>
            </a:p>
          </p:txBody>
        </p:sp>
      </p:grpSp>
      <p:sp>
        <p:nvSpPr>
          <p:cNvPr id="316418" name="Rectangle 2"/>
          <p:cNvSpPr>
            <a:spLocks noChangeArrowheads="1"/>
          </p:cNvSpPr>
          <p:nvPr/>
        </p:nvSpPr>
        <p:spPr bwMode="auto">
          <a:xfrm>
            <a:off x="4800600" y="1219200"/>
            <a:ext cx="3962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anose="05000000000000000000" pitchFamily="2" charset="2"/>
              <a:buChar char="§"/>
            </a:pPr>
            <a:r>
              <a:rPr lang="en-US" altLang="en-US" sz="2000" dirty="0">
                <a:effectLst/>
                <a:latin typeface="+mj-lt"/>
              </a:rPr>
              <a:t>Made you a better citizen.</a:t>
            </a:r>
          </a:p>
          <a:p>
            <a:pPr algn="l" eaLnBrk="1" hangingPunct="1">
              <a:spcBef>
                <a:spcPct val="20000"/>
              </a:spcBef>
              <a:buClr>
                <a:schemeClr val="hlink"/>
              </a:buClr>
              <a:buFont typeface="Wingdings" panose="05000000000000000000" pitchFamily="2" charset="2"/>
              <a:buChar char="§"/>
            </a:pPr>
            <a:r>
              <a:rPr lang="en-US" altLang="en-US" sz="2000" dirty="0">
                <a:effectLst/>
                <a:latin typeface="+mj-lt"/>
              </a:rPr>
              <a:t>Influenced school and career plans.</a:t>
            </a:r>
          </a:p>
          <a:p>
            <a:pPr algn="l" eaLnBrk="1" hangingPunct="1">
              <a:spcBef>
                <a:spcPct val="20000"/>
              </a:spcBef>
              <a:buClr>
                <a:schemeClr val="hlink"/>
              </a:buClr>
              <a:buFont typeface="Wingdings" panose="05000000000000000000" pitchFamily="2" charset="2"/>
              <a:buChar char="§"/>
            </a:pPr>
            <a:r>
              <a:rPr lang="en-US" altLang="en-US" sz="2000" dirty="0">
                <a:effectLst/>
                <a:latin typeface="+mj-lt"/>
              </a:rPr>
              <a:t>What are future goals</a:t>
            </a:r>
            <a:r>
              <a:rPr lang="en-US" altLang="en-US" sz="2000" dirty="0">
                <a:effectLst/>
                <a:latin typeface="Comic Sans MS" pitchFamily="66" charset="0"/>
              </a:rPr>
              <a:t>.</a:t>
            </a:r>
          </a:p>
        </p:txBody>
      </p:sp>
      <p:sp>
        <p:nvSpPr>
          <p:cNvPr id="149511" name="Rectangle 4"/>
          <p:cNvSpPr>
            <a:spLocks noChangeArrowheads="1"/>
          </p:cNvSpPr>
          <p:nvPr/>
        </p:nvSpPr>
        <p:spPr bwMode="auto">
          <a:xfrm>
            <a:off x="609599" y="228600"/>
            <a:ext cx="784860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a:solidFill>
                  <a:schemeClr val="accent6">
                    <a:lumMod val="75000"/>
                  </a:schemeClr>
                </a:solidFill>
                <a:latin typeface="+mn-lt"/>
              </a:rPr>
              <a:t>4-H Story</a:t>
            </a:r>
          </a:p>
        </p:txBody>
      </p:sp>
      <p:sp>
        <p:nvSpPr>
          <p:cNvPr id="316423" name="Rectangle 7"/>
          <p:cNvSpPr>
            <a:spLocks noChangeArrowheads="1"/>
          </p:cNvSpPr>
          <p:nvPr/>
        </p:nvSpPr>
        <p:spPr bwMode="auto">
          <a:xfrm>
            <a:off x="304800" y="1219200"/>
            <a:ext cx="4800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anose="05000000000000000000" pitchFamily="2" charset="2"/>
              <a:buChar char="§"/>
            </a:pPr>
            <a:r>
              <a:rPr lang="en-US" altLang="en-US" sz="2000" dirty="0" smtClean="0">
                <a:effectLst/>
                <a:latin typeface="+mj-lt"/>
              </a:rPr>
              <a:t>Share personal growth</a:t>
            </a:r>
          </a:p>
          <a:p>
            <a:pPr algn="l" eaLnBrk="1" hangingPunct="1">
              <a:spcBef>
                <a:spcPct val="20000"/>
              </a:spcBef>
              <a:buClr>
                <a:schemeClr val="hlink"/>
              </a:buClr>
              <a:buFont typeface="Wingdings" panose="05000000000000000000" pitchFamily="2" charset="2"/>
              <a:buChar char="§"/>
            </a:pPr>
            <a:r>
              <a:rPr lang="en-US" altLang="en-US" sz="2000" dirty="0" smtClean="0">
                <a:effectLst/>
                <a:latin typeface="+mj-lt"/>
              </a:rPr>
              <a:t>Reasons </a:t>
            </a:r>
            <a:r>
              <a:rPr lang="en-US" altLang="en-US" sz="2000" dirty="0">
                <a:effectLst/>
                <a:latin typeface="+mj-lt"/>
              </a:rPr>
              <a:t>for choosing project.</a:t>
            </a:r>
          </a:p>
          <a:p>
            <a:pPr algn="l" eaLnBrk="1" hangingPunct="1">
              <a:spcBef>
                <a:spcPct val="20000"/>
              </a:spcBef>
              <a:buClr>
                <a:schemeClr val="hlink"/>
              </a:buClr>
              <a:buFont typeface="Wingdings" panose="05000000000000000000" pitchFamily="2" charset="2"/>
              <a:buChar char="§"/>
            </a:pPr>
            <a:r>
              <a:rPr lang="en-US" altLang="en-US" sz="2000" dirty="0">
                <a:effectLst/>
                <a:latin typeface="+mj-lt"/>
              </a:rPr>
              <a:t>Talk about what has been done, tried and found successful.</a:t>
            </a:r>
          </a:p>
          <a:p>
            <a:pPr algn="l" eaLnBrk="1" hangingPunct="1">
              <a:spcBef>
                <a:spcPct val="20000"/>
              </a:spcBef>
              <a:buClr>
                <a:schemeClr val="hlink"/>
              </a:buClr>
              <a:buFont typeface="Wingdings" panose="05000000000000000000" pitchFamily="2" charset="2"/>
              <a:buChar char="§"/>
            </a:pPr>
            <a:r>
              <a:rPr lang="en-US" altLang="en-US" sz="2000" dirty="0">
                <a:effectLst/>
                <a:latin typeface="+mj-lt"/>
              </a:rPr>
              <a:t>Share disappointments.</a:t>
            </a:r>
          </a:p>
          <a:p>
            <a:pPr algn="l" eaLnBrk="1" hangingPunct="1">
              <a:spcBef>
                <a:spcPct val="20000"/>
              </a:spcBef>
              <a:buClr>
                <a:schemeClr val="hlink"/>
              </a:buClr>
              <a:buFont typeface="Wingdings" panose="05000000000000000000" pitchFamily="2" charset="2"/>
              <a:buChar char="§"/>
            </a:pPr>
            <a:r>
              <a:rPr lang="en-US" altLang="en-US" sz="2000" dirty="0">
                <a:effectLst/>
                <a:latin typeface="+mj-lt"/>
              </a:rPr>
              <a:t>Business information.</a:t>
            </a:r>
          </a:p>
          <a:p>
            <a:pPr algn="l" eaLnBrk="1" hangingPunct="1">
              <a:spcBef>
                <a:spcPct val="20000"/>
              </a:spcBef>
              <a:buClr>
                <a:schemeClr val="hlink"/>
              </a:buClr>
              <a:buFont typeface="Wingdings" panose="05000000000000000000" pitchFamily="2" charset="2"/>
              <a:buChar char="§"/>
            </a:pPr>
            <a:r>
              <a:rPr lang="en-US" altLang="en-US" sz="2000" dirty="0">
                <a:effectLst/>
                <a:latin typeface="+mj-lt"/>
              </a:rPr>
              <a:t>How 4-H has helped you grow as a person, improve the family and better the community.</a:t>
            </a:r>
          </a:p>
        </p:txBody>
      </p:sp>
    </p:spTree>
    <p:extLst>
      <p:ext uri="{BB962C8B-B14F-4D97-AF65-F5344CB8AC3E}">
        <p14:creationId xmlns:p14="http://schemas.microsoft.com/office/powerpoint/2010/main" val="318225658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16423">
                                            <p:txEl>
                                              <p:pRg st="0" end="0"/>
                                            </p:txEl>
                                          </p:spTgt>
                                        </p:tgtEl>
                                        <p:attrNameLst>
                                          <p:attrName>style.visibility</p:attrName>
                                        </p:attrNameLst>
                                      </p:cBhvr>
                                      <p:to>
                                        <p:strVal val="visible"/>
                                      </p:to>
                                    </p:set>
                                    <p:animEffect transition="in" filter="box(out)">
                                      <p:cBhvr>
                                        <p:cTn id="7" dur="500"/>
                                        <p:tgtEl>
                                          <p:spTgt spid="3164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16423">
                                            <p:txEl>
                                              <p:pRg st="1" end="1"/>
                                            </p:txEl>
                                          </p:spTgt>
                                        </p:tgtEl>
                                        <p:attrNameLst>
                                          <p:attrName>style.visibility</p:attrName>
                                        </p:attrNameLst>
                                      </p:cBhvr>
                                      <p:to>
                                        <p:strVal val="visible"/>
                                      </p:to>
                                    </p:set>
                                    <p:animEffect transition="in" filter="box(out)">
                                      <p:cBhvr>
                                        <p:cTn id="12" dur="500"/>
                                        <p:tgtEl>
                                          <p:spTgt spid="3164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16423">
                                            <p:txEl>
                                              <p:pRg st="2" end="2"/>
                                            </p:txEl>
                                          </p:spTgt>
                                        </p:tgtEl>
                                        <p:attrNameLst>
                                          <p:attrName>style.visibility</p:attrName>
                                        </p:attrNameLst>
                                      </p:cBhvr>
                                      <p:to>
                                        <p:strVal val="visible"/>
                                      </p:to>
                                    </p:set>
                                    <p:animEffect transition="in" filter="box(out)">
                                      <p:cBhvr>
                                        <p:cTn id="17" dur="500"/>
                                        <p:tgtEl>
                                          <p:spTgt spid="3164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16423">
                                            <p:txEl>
                                              <p:pRg st="3" end="3"/>
                                            </p:txEl>
                                          </p:spTgt>
                                        </p:tgtEl>
                                        <p:attrNameLst>
                                          <p:attrName>style.visibility</p:attrName>
                                        </p:attrNameLst>
                                      </p:cBhvr>
                                      <p:to>
                                        <p:strVal val="visible"/>
                                      </p:to>
                                    </p:set>
                                    <p:animEffect transition="in" filter="box(out)">
                                      <p:cBhvr>
                                        <p:cTn id="22" dur="500"/>
                                        <p:tgtEl>
                                          <p:spTgt spid="3164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16423">
                                            <p:txEl>
                                              <p:pRg st="4" end="4"/>
                                            </p:txEl>
                                          </p:spTgt>
                                        </p:tgtEl>
                                        <p:attrNameLst>
                                          <p:attrName>style.visibility</p:attrName>
                                        </p:attrNameLst>
                                      </p:cBhvr>
                                      <p:to>
                                        <p:strVal val="visible"/>
                                      </p:to>
                                    </p:set>
                                    <p:animEffect transition="in" filter="box(out)">
                                      <p:cBhvr>
                                        <p:cTn id="27" dur="500"/>
                                        <p:tgtEl>
                                          <p:spTgt spid="31642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16423">
                                            <p:txEl>
                                              <p:pRg st="5" end="5"/>
                                            </p:txEl>
                                          </p:spTgt>
                                        </p:tgtEl>
                                        <p:attrNameLst>
                                          <p:attrName>style.visibility</p:attrName>
                                        </p:attrNameLst>
                                      </p:cBhvr>
                                      <p:to>
                                        <p:strVal val="visible"/>
                                      </p:to>
                                    </p:set>
                                    <p:animEffect transition="in" filter="box(out)">
                                      <p:cBhvr>
                                        <p:cTn id="32" dur="500"/>
                                        <p:tgtEl>
                                          <p:spTgt spid="31642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316418">
                                            <p:txEl>
                                              <p:pRg st="0" end="0"/>
                                            </p:txEl>
                                          </p:spTgt>
                                        </p:tgtEl>
                                        <p:attrNameLst>
                                          <p:attrName>style.visibility</p:attrName>
                                        </p:attrNameLst>
                                      </p:cBhvr>
                                      <p:to>
                                        <p:strVal val="visible"/>
                                      </p:to>
                                    </p:set>
                                    <p:animEffect transition="in" filter="box(out)">
                                      <p:cBhvr>
                                        <p:cTn id="37" dur="500"/>
                                        <p:tgtEl>
                                          <p:spTgt spid="316418">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316418">
                                            <p:txEl>
                                              <p:pRg st="1" end="1"/>
                                            </p:txEl>
                                          </p:spTgt>
                                        </p:tgtEl>
                                        <p:attrNameLst>
                                          <p:attrName>style.visibility</p:attrName>
                                        </p:attrNameLst>
                                      </p:cBhvr>
                                      <p:to>
                                        <p:strVal val="visible"/>
                                      </p:to>
                                    </p:set>
                                    <p:animEffect transition="in" filter="box(out)">
                                      <p:cBhvr>
                                        <p:cTn id="42" dur="500"/>
                                        <p:tgtEl>
                                          <p:spTgt spid="316418">
                                            <p:txEl>
                                              <p:pRg st="1" end="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316418">
                                            <p:txEl>
                                              <p:pRg st="2" end="2"/>
                                            </p:txEl>
                                          </p:spTgt>
                                        </p:tgtEl>
                                        <p:attrNameLst>
                                          <p:attrName>style.visibility</p:attrName>
                                        </p:attrNameLst>
                                      </p:cBhvr>
                                      <p:to>
                                        <p:strVal val="visible"/>
                                      </p:to>
                                    </p:set>
                                    <p:animEffect transition="in" filter="box(out)">
                                      <p:cBhvr>
                                        <p:cTn id="47" dur="500"/>
                                        <p:tgtEl>
                                          <p:spTgt spid="3164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8" grpId="0" build="p" autoUpdateAnimBg="0"/>
      <p:bldP spid="31642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25F099DA-F5C5-4516-B89F-0E4657AB8A7E}" type="slidenum">
              <a:rPr lang="en-US" altLang="en-US" sz="1400" smtClean="0"/>
              <a:pPr/>
              <a:t>17</a:t>
            </a:fld>
            <a:endParaRPr lang="en-US" altLang="en-US" sz="1400" smtClean="0"/>
          </a:p>
        </p:txBody>
      </p:sp>
      <p:sp>
        <p:nvSpPr>
          <p:cNvPr id="119810" name="Rectangle 2"/>
          <p:cNvSpPr>
            <a:spLocks noChangeArrowheads="1"/>
          </p:cNvSpPr>
          <p:nvPr/>
        </p:nvSpPr>
        <p:spPr bwMode="auto">
          <a:xfrm>
            <a:off x="762000" y="1219200"/>
            <a:ext cx="777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Arial" panose="020B0604020202020204" pitchFamily="34" charset="0"/>
              <a:buChar char="•"/>
            </a:pPr>
            <a:r>
              <a:rPr lang="en-US" altLang="en-US" sz="2200" dirty="0" smtClean="0">
                <a:effectLst/>
                <a:latin typeface="+mj-lt"/>
              </a:rPr>
              <a:t>Leading </a:t>
            </a:r>
            <a:r>
              <a:rPr lang="en-US" altLang="en-US" sz="2200" dirty="0">
                <a:effectLst/>
                <a:latin typeface="+mj-lt"/>
              </a:rPr>
              <a:t>an individual </a:t>
            </a:r>
            <a:r>
              <a:rPr lang="en-US" altLang="en-US" sz="2200" dirty="0" smtClean="0">
                <a:effectLst/>
                <a:latin typeface="+mj-lt"/>
              </a:rPr>
              <a:t>- one-to-one </a:t>
            </a:r>
            <a:endParaRPr lang="en-US" altLang="en-US" sz="2200" dirty="0">
              <a:effectLst/>
              <a:latin typeface="+mj-lt"/>
            </a:endParaRPr>
          </a:p>
          <a:p>
            <a:pPr algn="l" eaLnBrk="1" hangingPunct="1">
              <a:spcBef>
                <a:spcPct val="20000"/>
              </a:spcBef>
              <a:buClr>
                <a:schemeClr val="hlink"/>
              </a:buClr>
              <a:buFont typeface="Arial" panose="020B0604020202020204" pitchFamily="34" charset="0"/>
              <a:buChar char="•"/>
            </a:pPr>
            <a:r>
              <a:rPr lang="en-US" altLang="en-US" sz="2200" dirty="0">
                <a:effectLst/>
                <a:latin typeface="+mj-lt"/>
              </a:rPr>
              <a:t>Helping several individuals with a project in a group situation</a:t>
            </a:r>
          </a:p>
          <a:p>
            <a:pPr algn="l" eaLnBrk="1" hangingPunct="1">
              <a:spcBef>
                <a:spcPct val="20000"/>
              </a:spcBef>
              <a:buClr>
                <a:schemeClr val="hlink"/>
              </a:buClr>
              <a:buFont typeface="Arial" panose="020B0604020202020204" pitchFamily="34" charset="0"/>
              <a:buChar char="•"/>
            </a:pPr>
            <a:r>
              <a:rPr lang="en-US" altLang="en-US" sz="2200" dirty="0">
                <a:effectLst/>
                <a:latin typeface="+mj-lt"/>
              </a:rPr>
              <a:t>Helping individuals </a:t>
            </a:r>
            <a:r>
              <a:rPr lang="en-US" altLang="en-US" sz="2200" u="sng" dirty="0">
                <a:effectLst/>
                <a:latin typeface="+mj-lt"/>
              </a:rPr>
              <a:t>learn</a:t>
            </a:r>
            <a:r>
              <a:rPr lang="en-US" altLang="en-US" sz="2200" dirty="0">
                <a:effectLst/>
                <a:latin typeface="+mj-lt"/>
              </a:rPr>
              <a:t> about a project through a promotion</a:t>
            </a:r>
          </a:p>
          <a:p>
            <a:pPr algn="l" eaLnBrk="1" hangingPunct="1">
              <a:spcBef>
                <a:spcPct val="20000"/>
              </a:spcBef>
              <a:buClr>
                <a:schemeClr val="hlink"/>
              </a:buClr>
              <a:buFont typeface="Arial" panose="020B0604020202020204" pitchFamily="34" charset="0"/>
              <a:buChar char="•"/>
            </a:pPr>
            <a:r>
              <a:rPr lang="en-US" altLang="en-US" sz="2200" dirty="0">
                <a:effectLst/>
                <a:latin typeface="+mj-lt"/>
              </a:rPr>
              <a:t>Planning, organizing, implementing and evaluating a program or activity</a:t>
            </a:r>
          </a:p>
          <a:p>
            <a:pPr algn="l" eaLnBrk="1" hangingPunct="1">
              <a:spcBef>
                <a:spcPct val="20000"/>
              </a:spcBef>
              <a:buClr>
                <a:schemeClr val="hlink"/>
              </a:buClr>
              <a:buFont typeface="Arial" panose="020B0604020202020204" pitchFamily="34" charset="0"/>
              <a:buChar char="•"/>
            </a:pPr>
            <a:r>
              <a:rPr lang="en-US" altLang="en-US" sz="2200" dirty="0">
                <a:effectLst/>
                <a:latin typeface="+mj-lt"/>
              </a:rPr>
              <a:t>Serving as a project leader</a:t>
            </a:r>
          </a:p>
          <a:p>
            <a:pPr algn="l">
              <a:spcBef>
                <a:spcPct val="20000"/>
              </a:spcBef>
              <a:buClr>
                <a:schemeClr val="hlink"/>
              </a:buClr>
              <a:buFont typeface="Arial" panose="020B0604020202020204" pitchFamily="34" charset="0"/>
              <a:buChar char="•"/>
            </a:pPr>
            <a:r>
              <a:rPr lang="en-US" altLang="en-US" sz="2200" dirty="0">
                <a:effectLst/>
                <a:latin typeface="+mj-lt"/>
              </a:rPr>
              <a:t>Serving as a committee chair or </a:t>
            </a:r>
            <a:r>
              <a:rPr lang="en-US" altLang="en-US" sz="2200" dirty="0" smtClean="0">
                <a:effectLst/>
                <a:latin typeface="+mj-lt"/>
              </a:rPr>
              <a:t>officer</a:t>
            </a:r>
          </a:p>
          <a:p>
            <a:pPr algn="l">
              <a:spcBef>
                <a:spcPct val="20000"/>
              </a:spcBef>
              <a:buClr>
                <a:schemeClr val="hlink"/>
              </a:buClr>
              <a:buFont typeface="Arial" panose="020B0604020202020204" pitchFamily="34" charset="0"/>
              <a:buChar char="•"/>
            </a:pPr>
            <a:r>
              <a:rPr lang="en-US" altLang="en-US" sz="2000" dirty="0" smtClean="0">
                <a:effectLst/>
                <a:latin typeface="+mj-lt"/>
                <a:ea typeface="ＭＳ Ｐゴシック" pitchFamily="34" charset="-128"/>
              </a:rPr>
              <a:t>Representing </a:t>
            </a:r>
            <a:r>
              <a:rPr lang="en-US" altLang="en-US" sz="2000" dirty="0">
                <a:effectLst/>
                <a:latin typeface="+mj-lt"/>
                <a:ea typeface="ＭＳ Ｐゴシック" pitchFamily="34" charset="-128"/>
              </a:rPr>
              <a:t>your group at a leadership </a:t>
            </a:r>
            <a:r>
              <a:rPr lang="en-US" altLang="en-US" sz="2000" dirty="0" smtClean="0">
                <a:effectLst/>
                <a:latin typeface="+mj-lt"/>
                <a:ea typeface="ＭＳ Ｐゴシック" pitchFamily="34" charset="-128"/>
              </a:rPr>
              <a:t>conference</a:t>
            </a:r>
            <a:endParaRPr lang="en-US" altLang="en-US" sz="2200" dirty="0">
              <a:effectLst/>
              <a:latin typeface="+mj-lt"/>
            </a:endParaRPr>
          </a:p>
        </p:txBody>
      </p:sp>
      <p:sp>
        <p:nvSpPr>
          <p:cNvPr id="139269" name="Rectangle 4"/>
          <p:cNvSpPr>
            <a:spLocks noChangeArrowheads="1"/>
          </p:cNvSpPr>
          <p:nvPr/>
        </p:nvSpPr>
        <p:spPr bwMode="auto">
          <a:xfrm>
            <a:off x="609600" y="2286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a:solidFill>
                  <a:schemeClr val="accent6">
                    <a:lumMod val="75000"/>
                  </a:schemeClr>
                </a:solidFill>
                <a:latin typeface="+mn-lt"/>
              </a:rPr>
              <a:t>Definitions of Leadership</a:t>
            </a:r>
          </a:p>
        </p:txBody>
      </p:sp>
    </p:spTree>
    <p:extLst>
      <p:ext uri="{BB962C8B-B14F-4D97-AF65-F5344CB8AC3E}">
        <p14:creationId xmlns:p14="http://schemas.microsoft.com/office/powerpoint/2010/main" val="373901428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9810">
                                            <p:txEl>
                                              <p:pRg st="0" end="0"/>
                                            </p:txEl>
                                          </p:spTgt>
                                        </p:tgtEl>
                                        <p:attrNameLst>
                                          <p:attrName>style.visibility</p:attrName>
                                        </p:attrNameLst>
                                      </p:cBhvr>
                                      <p:to>
                                        <p:strVal val="visible"/>
                                      </p:to>
                                    </p:set>
                                    <p:animEffect transition="in" filter="box(out)">
                                      <p:cBhvr>
                                        <p:cTn id="7" dur="500"/>
                                        <p:tgtEl>
                                          <p:spTgt spid="1198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19810">
                                            <p:txEl>
                                              <p:pRg st="1" end="1"/>
                                            </p:txEl>
                                          </p:spTgt>
                                        </p:tgtEl>
                                        <p:attrNameLst>
                                          <p:attrName>style.visibility</p:attrName>
                                        </p:attrNameLst>
                                      </p:cBhvr>
                                      <p:to>
                                        <p:strVal val="visible"/>
                                      </p:to>
                                    </p:set>
                                    <p:animEffect transition="in" filter="box(out)">
                                      <p:cBhvr>
                                        <p:cTn id="12" dur="500"/>
                                        <p:tgtEl>
                                          <p:spTgt spid="11981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19810">
                                            <p:txEl>
                                              <p:pRg st="2" end="2"/>
                                            </p:txEl>
                                          </p:spTgt>
                                        </p:tgtEl>
                                        <p:attrNameLst>
                                          <p:attrName>style.visibility</p:attrName>
                                        </p:attrNameLst>
                                      </p:cBhvr>
                                      <p:to>
                                        <p:strVal val="visible"/>
                                      </p:to>
                                    </p:set>
                                    <p:animEffect transition="in" filter="box(out)">
                                      <p:cBhvr>
                                        <p:cTn id="17" dur="500"/>
                                        <p:tgtEl>
                                          <p:spTgt spid="11981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19810">
                                            <p:txEl>
                                              <p:pRg st="3" end="3"/>
                                            </p:txEl>
                                          </p:spTgt>
                                        </p:tgtEl>
                                        <p:attrNameLst>
                                          <p:attrName>style.visibility</p:attrName>
                                        </p:attrNameLst>
                                      </p:cBhvr>
                                      <p:to>
                                        <p:strVal val="visible"/>
                                      </p:to>
                                    </p:set>
                                    <p:animEffect transition="in" filter="box(out)">
                                      <p:cBhvr>
                                        <p:cTn id="22" dur="500"/>
                                        <p:tgtEl>
                                          <p:spTgt spid="11981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19810">
                                            <p:txEl>
                                              <p:pRg st="4" end="4"/>
                                            </p:txEl>
                                          </p:spTgt>
                                        </p:tgtEl>
                                        <p:attrNameLst>
                                          <p:attrName>style.visibility</p:attrName>
                                        </p:attrNameLst>
                                      </p:cBhvr>
                                      <p:to>
                                        <p:strVal val="visible"/>
                                      </p:to>
                                    </p:set>
                                    <p:animEffect transition="in" filter="box(out)">
                                      <p:cBhvr>
                                        <p:cTn id="27" dur="500"/>
                                        <p:tgtEl>
                                          <p:spTgt spid="11981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19810">
                                            <p:txEl>
                                              <p:pRg st="5" end="5"/>
                                            </p:txEl>
                                          </p:spTgt>
                                        </p:tgtEl>
                                        <p:attrNameLst>
                                          <p:attrName>style.visibility</p:attrName>
                                        </p:attrNameLst>
                                      </p:cBhvr>
                                      <p:to>
                                        <p:strVal val="visible"/>
                                      </p:to>
                                    </p:set>
                                    <p:animEffect transition="in" filter="box(out)">
                                      <p:cBhvr>
                                        <p:cTn id="32" dur="500"/>
                                        <p:tgtEl>
                                          <p:spTgt spid="1198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19810">
                                            <p:txEl>
                                              <p:pRg st="6" end="6"/>
                                            </p:txEl>
                                          </p:spTgt>
                                        </p:tgtEl>
                                        <p:attrNameLst>
                                          <p:attrName>style.visibility</p:attrName>
                                        </p:attrNameLst>
                                      </p:cBhvr>
                                      <p:to>
                                        <p:strVal val="visible"/>
                                      </p:to>
                                    </p:set>
                                    <p:animEffect transition="in" filter="box(out)">
                                      <p:cBhvr>
                                        <p:cTn id="37" dur="500"/>
                                        <p:tgtEl>
                                          <p:spTgt spid="1198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762000" y="762000"/>
            <a:ext cx="8378460" cy="5257800"/>
            <a:chOff x="762000" y="762000"/>
            <a:chExt cx="8378460" cy="5257800"/>
          </a:xfrm>
        </p:grpSpPr>
        <p:sp>
          <p:nvSpPr>
            <p:cNvPr id="30" name="Oval 29"/>
            <p:cNvSpPr/>
            <p:nvPr/>
          </p:nvSpPr>
          <p:spPr>
            <a:xfrm>
              <a:off x="762000" y="762000"/>
              <a:ext cx="5303272" cy="52578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ffectLst/>
              </a:endParaRPr>
            </a:p>
          </p:txBody>
        </p:sp>
        <p:sp>
          <p:nvSpPr>
            <p:cNvPr id="31" name="TextBox 30"/>
            <p:cNvSpPr txBox="1"/>
            <p:nvPr/>
          </p:nvSpPr>
          <p:spPr>
            <a:xfrm>
              <a:off x="5836887" y="5245582"/>
              <a:ext cx="3303573" cy="532932"/>
            </a:xfrm>
            <a:prstGeom prst="rect">
              <a:avLst/>
            </a:prstGeom>
            <a:noFill/>
          </p:spPr>
          <p:txBody>
            <a:bodyPr wrap="square" rtlCol="0">
              <a:spAutoFit/>
            </a:bodyPr>
            <a:lstStyle/>
            <a:p>
              <a:pPr algn="l" fontAlgn="auto">
                <a:spcBef>
                  <a:spcPts val="0"/>
                </a:spcBef>
                <a:spcAft>
                  <a:spcPts val="0"/>
                </a:spcAft>
              </a:pPr>
              <a:r>
                <a:rPr lang="en-US" sz="2800" b="1" dirty="0" smtClean="0">
                  <a:solidFill>
                    <a:srgbClr val="FF6600"/>
                  </a:solidFill>
                  <a:effectLst/>
                  <a:latin typeface="Calibri"/>
                </a:rPr>
                <a:t>World</a:t>
              </a:r>
              <a:endParaRPr lang="en-US" sz="2800" b="1" dirty="0">
                <a:solidFill>
                  <a:srgbClr val="FF6600"/>
                </a:solidFill>
                <a:effectLst/>
                <a:latin typeface="Calibri"/>
              </a:endParaRPr>
            </a:p>
          </p:txBody>
        </p:sp>
        <p:cxnSp>
          <p:nvCxnSpPr>
            <p:cNvPr id="32" name="Straight Arrow Connector 31"/>
            <p:cNvCxnSpPr>
              <a:stCxn id="31" idx="1"/>
            </p:cNvCxnSpPr>
            <p:nvPr/>
          </p:nvCxnSpPr>
          <p:spPr>
            <a:xfrm flipH="1" flipV="1">
              <a:off x="5122666" y="5245582"/>
              <a:ext cx="714221" cy="2664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7" name="Oval 26"/>
          <p:cNvSpPr/>
          <p:nvPr/>
        </p:nvSpPr>
        <p:spPr>
          <a:xfrm>
            <a:off x="1050288" y="1066800"/>
            <a:ext cx="4725548" cy="4648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ffectLst/>
            </a:endParaRPr>
          </a:p>
        </p:txBody>
      </p:sp>
      <p:sp>
        <p:nvSpPr>
          <p:cNvPr id="28" name="TextBox 27"/>
          <p:cNvSpPr txBox="1"/>
          <p:nvPr/>
        </p:nvSpPr>
        <p:spPr>
          <a:xfrm>
            <a:off x="6217672" y="4582180"/>
            <a:ext cx="3154928" cy="523220"/>
          </a:xfrm>
          <a:prstGeom prst="rect">
            <a:avLst/>
          </a:prstGeom>
          <a:noFill/>
        </p:spPr>
        <p:txBody>
          <a:bodyPr wrap="square" rtlCol="0">
            <a:spAutoFit/>
          </a:bodyPr>
          <a:lstStyle/>
          <a:p>
            <a:pPr algn="l" fontAlgn="auto">
              <a:spcBef>
                <a:spcPts val="0"/>
              </a:spcBef>
              <a:spcAft>
                <a:spcPts val="0"/>
              </a:spcAft>
            </a:pPr>
            <a:r>
              <a:rPr lang="en-US" sz="2800" b="1" dirty="0" smtClean="0">
                <a:solidFill>
                  <a:srgbClr val="FF0000"/>
                </a:solidFill>
                <a:effectLst/>
                <a:latin typeface="Calibri"/>
              </a:rPr>
              <a:t>Government</a:t>
            </a:r>
            <a:endParaRPr lang="en-US" sz="2800" b="1" dirty="0">
              <a:solidFill>
                <a:srgbClr val="FF0000"/>
              </a:solidFill>
              <a:effectLst/>
              <a:latin typeface="Calibri"/>
            </a:endParaRPr>
          </a:p>
        </p:txBody>
      </p:sp>
      <p:cxnSp>
        <p:nvCxnSpPr>
          <p:cNvPr id="29" name="Straight Arrow Connector 28"/>
          <p:cNvCxnSpPr>
            <a:stCxn id="28" idx="1"/>
          </p:cNvCxnSpPr>
          <p:nvPr/>
        </p:nvCxnSpPr>
        <p:spPr>
          <a:xfrm flipH="1" flipV="1">
            <a:off x="5334000" y="4582180"/>
            <a:ext cx="883672" cy="2616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1371600" y="1404611"/>
            <a:ext cx="4056699" cy="4005590"/>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fontAlgn="auto">
              <a:spcBef>
                <a:spcPts val="0"/>
              </a:spcBef>
              <a:spcAft>
                <a:spcPts val="0"/>
              </a:spcAft>
            </a:pPr>
            <a:endParaRPr lang="en-US" sz="1800">
              <a:solidFill>
                <a:prstClr val="white"/>
              </a:solidFill>
              <a:effectLst/>
            </a:endParaRPr>
          </a:p>
        </p:txBody>
      </p:sp>
      <p:sp>
        <p:nvSpPr>
          <p:cNvPr id="25" name="TextBox 24"/>
          <p:cNvSpPr txBox="1"/>
          <p:nvPr/>
        </p:nvSpPr>
        <p:spPr>
          <a:xfrm>
            <a:off x="6464708" y="3876782"/>
            <a:ext cx="2907892" cy="523220"/>
          </a:xfrm>
          <a:prstGeom prst="rect">
            <a:avLst/>
          </a:prstGeom>
          <a:noFill/>
        </p:spPr>
        <p:txBody>
          <a:bodyPr wrap="square" rtlCol="0">
            <a:spAutoFit/>
          </a:bodyPr>
          <a:lstStyle/>
          <a:p>
            <a:pPr algn="l" fontAlgn="auto">
              <a:spcBef>
                <a:spcPts val="0"/>
              </a:spcBef>
              <a:spcAft>
                <a:spcPts val="0"/>
              </a:spcAft>
            </a:pPr>
            <a:r>
              <a:rPr lang="en-US" sz="2800" b="1" dirty="0" smtClean="0">
                <a:solidFill>
                  <a:srgbClr val="8064A2">
                    <a:lumMod val="75000"/>
                  </a:srgbClr>
                </a:solidFill>
                <a:effectLst/>
                <a:latin typeface="Calibri"/>
              </a:rPr>
              <a:t>Heritage</a:t>
            </a:r>
            <a:endParaRPr lang="en-US" sz="2800" b="1" dirty="0">
              <a:solidFill>
                <a:srgbClr val="8064A2">
                  <a:lumMod val="75000"/>
                </a:srgbClr>
              </a:solidFill>
              <a:effectLst/>
              <a:latin typeface="Calibri"/>
            </a:endParaRPr>
          </a:p>
        </p:txBody>
      </p:sp>
      <p:cxnSp>
        <p:nvCxnSpPr>
          <p:cNvPr id="26" name="Straight Arrow Connector 25"/>
          <p:cNvCxnSpPr/>
          <p:nvPr/>
        </p:nvCxnSpPr>
        <p:spPr>
          <a:xfrm flipH="1" flipV="1">
            <a:off x="5037471" y="4038600"/>
            <a:ext cx="1297138" cy="997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714500" y="1752600"/>
            <a:ext cx="3390900" cy="33528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fontAlgn="auto">
              <a:spcBef>
                <a:spcPts val="0"/>
              </a:spcBef>
              <a:spcAft>
                <a:spcPts val="0"/>
              </a:spcAft>
            </a:pPr>
            <a:endParaRPr lang="en-US" sz="1800">
              <a:solidFill>
                <a:prstClr val="white"/>
              </a:solidFill>
              <a:effectLst/>
            </a:endParaRPr>
          </a:p>
        </p:txBody>
      </p:sp>
      <p:sp>
        <p:nvSpPr>
          <p:cNvPr id="22" name="TextBox 21"/>
          <p:cNvSpPr txBox="1"/>
          <p:nvPr/>
        </p:nvSpPr>
        <p:spPr>
          <a:xfrm>
            <a:off x="6502808" y="3152882"/>
            <a:ext cx="2869792" cy="523220"/>
          </a:xfrm>
          <a:prstGeom prst="rect">
            <a:avLst/>
          </a:prstGeom>
          <a:noFill/>
        </p:spPr>
        <p:txBody>
          <a:bodyPr wrap="square" rtlCol="0">
            <a:spAutoFit/>
          </a:bodyPr>
          <a:lstStyle/>
          <a:p>
            <a:pPr algn="l" fontAlgn="auto">
              <a:spcBef>
                <a:spcPts val="0"/>
              </a:spcBef>
              <a:spcAft>
                <a:spcPts val="0"/>
              </a:spcAft>
            </a:pPr>
            <a:r>
              <a:rPr lang="en-US" sz="2800" b="1" dirty="0" smtClean="0">
                <a:solidFill>
                  <a:srgbClr val="0070C0"/>
                </a:solidFill>
                <a:effectLst/>
                <a:latin typeface="Calibri"/>
              </a:rPr>
              <a:t>Community</a:t>
            </a:r>
            <a:endParaRPr lang="en-US" sz="2800" b="1" dirty="0">
              <a:solidFill>
                <a:srgbClr val="0070C0"/>
              </a:solidFill>
              <a:effectLst/>
              <a:latin typeface="Calibri"/>
            </a:endParaRPr>
          </a:p>
        </p:txBody>
      </p:sp>
      <p:cxnSp>
        <p:nvCxnSpPr>
          <p:cNvPr id="23" name="Straight Arrow Connector 22"/>
          <p:cNvCxnSpPr/>
          <p:nvPr/>
        </p:nvCxnSpPr>
        <p:spPr>
          <a:xfrm flipH="1">
            <a:off x="4863618" y="3467100"/>
            <a:ext cx="1601090" cy="777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2019300" y="2057400"/>
            <a:ext cx="2781300" cy="27051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fontAlgn="auto">
              <a:spcBef>
                <a:spcPts val="0"/>
              </a:spcBef>
              <a:spcAft>
                <a:spcPts val="0"/>
              </a:spcAft>
            </a:pPr>
            <a:endParaRPr lang="en-US" sz="1800">
              <a:solidFill>
                <a:prstClr val="white"/>
              </a:solidFill>
              <a:effectLst/>
            </a:endParaRPr>
          </a:p>
        </p:txBody>
      </p:sp>
      <p:cxnSp>
        <p:nvCxnSpPr>
          <p:cNvPr id="19" name="Straight Arrow Connector 18"/>
          <p:cNvCxnSpPr>
            <a:stCxn id="20" idx="1"/>
          </p:cNvCxnSpPr>
          <p:nvPr/>
        </p:nvCxnSpPr>
        <p:spPr>
          <a:xfrm flipH="1">
            <a:off x="4648200" y="2776210"/>
            <a:ext cx="1816508" cy="4241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464708" y="2514600"/>
            <a:ext cx="3288892" cy="523220"/>
          </a:xfrm>
          <a:prstGeom prst="rect">
            <a:avLst/>
          </a:prstGeom>
          <a:noFill/>
        </p:spPr>
        <p:txBody>
          <a:bodyPr wrap="square" rtlCol="0">
            <a:spAutoFit/>
          </a:bodyPr>
          <a:lstStyle/>
          <a:p>
            <a:pPr algn="l" fontAlgn="auto">
              <a:spcBef>
                <a:spcPts val="0"/>
              </a:spcBef>
              <a:spcAft>
                <a:spcPts val="0"/>
              </a:spcAft>
            </a:pPr>
            <a:r>
              <a:rPr lang="en-US" sz="2800" b="1" dirty="0" smtClean="0">
                <a:solidFill>
                  <a:srgbClr val="00B050"/>
                </a:solidFill>
                <a:effectLst/>
                <a:latin typeface="Calibri"/>
              </a:rPr>
              <a:t>Clubs and Groups</a:t>
            </a:r>
            <a:endParaRPr lang="en-US" sz="2800" b="1" dirty="0">
              <a:solidFill>
                <a:srgbClr val="00B050"/>
              </a:solidFill>
              <a:effectLst/>
              <a:latin typeface="Calibri"/>
            </a:endParaRPr>
          </a:p>
        </p:txBody>
      </p:sp>
      <p:sp>
        <p:nvSpPr>
          <p:cNvPr id="15" name="Oval 14"/>
          <p:cNvSpPr/>
          <p:nvPr/>
        </p:nvSpPr>
        <p:spPr>
          <a:xfrm>
            <a:off x="2286000" y="2352021"/>
            <a:ext cx="2232651" cy="214377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fontAlgn="auto">
              <a:spcBef>
                <a:spcPts val="0"/>
              </a:spcBef>
              <a:spcAft>
                <a:spcPts val="0"/>
              </a:spcAft>
            </a:pPr>
            <a:endParaRPr lang="en-US" sz="1800">
              <a:solidFill>
                <a:prstClr val="white"/>
              </a:solidFill>
              <a:effectLst/>
            </a:endParaRPr>
          </a:p>
        </p:txBody>
      </p:sp>
      <p:cxnSp>
        <p:nvCxnSpPr>
          <p:cNvPr id="16" name="Straight Arrow Connector 15"/>
          <p:cNvCxnSpPr>
            <a:stCxn id="17" idx="1"/>
          </p:cNvCxnSpPr>
          <p:nvPr/>
        </p:nvCxnSpPr>
        <p:spPr>
          <a:xfrm flipH="1">
            <a:off x="4267200" y="2090410"/>
            <a:ext cx="2015731" cy="9563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282931" y="1828800"/>
            <a:ext cx="2858610" cy="523220"/>
          </a:xfrm>
          <a:prstGeom prst="rect">
            <a:avLst/>
          </a:prstGeom>
          <a:noFill/>
        </p:spPr>
        <p:txBody>
          <a:bodyPr wrap="square" rtlCol="0">
            <a:spAutoFit/>
          </a:bodyPr>
          <a:lstStyle/>
          <a:p>
            <a:pPr algn="l" fontAlgn="auto">
              <a:spcBef>
                <a:spcPts val="0"/>
              </a:spcBef>
              <a:spcAft>
                <a:spcPts val="0"/>
              </a:spcAft>
            </a:pPr>
            <a:r>
              <a:rPr lang="en-US" sz="2800" b="1" dirty="0" smtClean="0">
                <a:solidFill>
                  <a:srgbClr val="990000"/>
                </a:solidFill>
                <a:effectLst/>
                <a:latin typeface="Calibri"/>
              </a:rPr>
              <a:t>Neighborhood</a:t>
            </a:r>
            <a:endParaRPr lang="en-US" sz="2800" b="1" dirty="0">
              <a:solidFill>
                <a:srgbClr val="990000"/>
              </a:solidFill>
              <a:effectLst/>
              <a:latin typeface="Calibri"/>
            </a:endParaRPr>
          </a:p>
        </p:txBody>
      </p:sp>
      <p:sp>
        <p:nvSpPr>
          <p:cNvPr id="12" name="Oval 11"/>
          <p:cNvSpPr/>
          <p:nvPr/>
        </p:nvSpPr>
        <p:spPr>
          <a:xfrm>
            <a:off x="2514600" y="2590800"/>
            <a:ext cx="1752600" cy="16764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fontAlgn="auto">
              <a:spcBef>
                <a:spcPts val="0"/>
              </a:spcBef>
              <a:spcAft>
                <a:spcPts val="0"/>
              </a:spcAft>
            </a:pPr>
            <a:endParaRPr lang="en-US" sz="1800">
              <a:solidFill>
                <a:prstClr val="white"/>
              </a:solidFill>
              <a:effectLst/>
            </a:endParaRPr>
          </a:p>
        </p:txBody>
      </p:sp>
      <p:cxnSp>
        <p:nvCxnSpPr>
          <p:cNvPr id="13" name="Straight Arrow Connector 12"/>
          <p:cNvCxnSpPr>
            <a:stCxn id="14" idx="1"/>
          </p:cNvCxnSpPr>
          <p:nvPr/>
        </p:nvCxnSpPr>
        <p:spPr>
          <a:xfrm flipH="1">
            <a:off x="3850481" y="1404610"/>
            <a:ext cx="2016919" cy="14909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867400" y="1143000"/>
            <a:ext cx="2896831" cy="523220"/>
          </a:xfrm>
          <a:prstGeom prst="rect">
            <a:avLst/>
          </a:prstGeom>
          <a:noFill/>
        </p:spPr>
        <p:txBody>
          <a:bodyPr wrap="square" rtlCol="0">
            <a:spAutoFit/>
          </a:bodyPr>
          <a:lstStyle/>
          <a:p>
            <a:pPr algn="l" fontAlgn="auto">
              <a:spcBef>
                <a:spcPts val="0"/>
              </a:spcBef>
              <a:spcAft>
                <a:spcPts val="0"/>
              </a:spcAft>
            </a:pPr>
            <a:r>
              <a:rPr lang="en-US" sz="2800" b="1" dirty="0" smtClean="0">
                <a:solidFill>
                  <a:srgbClr val="FF6600"/>
                </a:solidFill>
                <a:effectLst/>
                <a:latin typeface="Calibri"/>
              </a:rPr>
              <a:t>Friends</a:t>
            </a:r>
            <a:endParaRPr lang="en-US" sz="2800" b="1" dirty="0">
              <a:solidFill>
                <a:srgbClr val="FF6600"/>
              </a:solidFill>
              <a:effectLst/>
              <a:latin typeface="Calibri"/>
            </a:endParaRPr>
          </a:p>
        </p:txBody>
      </p:sp>
      <p:sp>
        <p:nvSpPr>
          <p:cNvPr id="9" name="Oval 8"/>
          <p:cNvSpPr/>
          <p:nvPr/>
        </p:nvSpPr>
        <p:spPr>
          <a:xfrm>
            <a:off x="2743200" y="2819400"/>
            <a:ext cx="1295400" cy="1219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fontAlgn="auto">
              <a:spcBef>
                <a:spcPts val="0"/>
              </a:spcBef>
              <a:spcAft>
                <a:spcPts val="0"/>
              </a:spcAft>
            </a:pPr>
            <a:endParaRPr lang="en-US" sz="1800">
              <a:solidFill>
                <a:prstClr val="white"/>
              </a:solidFill>
              <a:effectLst/>
            </a:endParaRPr>
          </a:p>
        </p:txBody>
      </p:sp>
      <p:cxnSp>
        <p:nvCxnSpPr>
          <p:cNvPr id="10" name="Straight Arrow Connector 9"/>
          <p:cNvCxnSpPr/>
          <p:nvPr/>
        </p:nvCxnSpPr>
        <p:spPr>
          <a:xfrm flipH="1">
            <a:off x="3429000" y="808916"/>
            <a:ext cx="1999299" cy="217938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409644" y="533400"/>
            <a:ext cx="2972356" cy="523220"/>
          </a:xfrm>
          <a:prstGeom prst="rect">
            <a:avLst/>
          </a:prstGeom>
          <a:noFill/>
        </p:spPr>
        <p:txBody>
          <a:bodyPr wrap="square" rtlCol="0">
            <a:spAutoFit/>
          </a:bodyPr>
          <a:lstStyle/>
          <a:p>
            <a:pPr algn="l" fontAlgn="auto">
              <a:spcBef>
                <a:spcPts val="0"/>
              </a:spcBef>
              <a:spcAft>
                <a:spcPts val="0"/>
              </a:spcAft>
            </a:pPr>
            <a:r>
              <a:rPr lang="en-US" sz="2800" b="1" dirty="0" smtClean="0">
                <a:solidFill>
                  <a:srgbClr val="FF0000"/>
                </a:solidFill>
                <a:effectLst/>
                <a:latin typeface="Calibri"/>
              </a:rPr>
              <a:t>Family</a:t>
            </a:r>
            <a:endParaRPr lang="en-US" sz="2800" b="1" dirty="0">
              <a:solidFill>
                <a:srgbClr val="FF0000"/>
              </a:solidFill>
              <a:effectLst/>
              <a:latin typeface="Calibri"/>
            </a:endParaRPr>
          </a:p>
        </p:txBody>
      </p:sp>
      <p:grpSp>
        <p:nvGrpSpPr>
          <p:cNvPr id="5" name="Group 4"/>
          <p:cNvGrpSpPr/>
          <p:nvPr/>
        </p:nvGrpSpPr>
        <p:grpSpPr>
          <a:xfrm>
            <a:off x="-429352" y="2438400"/>
            <a:ext cx="4279833" cy="1425859"/>
            <a:chOff x="-429352" y="2438400"/>
            <a:chExt cx="4279833" cy="1425859"/>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7519" y="2993741"/>
              <a:ext cx="842962" cy="870518"/>
            </a:xfrm>
            <a:prstGeom prst="rect">
              <a:avLst/>
            </a:prstGeom>
          </p:spPr>
        </p:pic>
        <p:sp>
          <p:nvSpPr>
            <p:cNvPr id="7" name="TextBox 6"/>
            <p:cNvSpPr txBox="1"/>
            <p:nvPr/>
          </p:nvSpPr>
          <p:spPr>
            <a:xfrm>
              <a:off x="-429352" y="2438400"/>
              <a:ext cx="3477352" cy="1138773"/>
            </a:xfrm>
            <a:prstGeom prst="rect">
              <a:avLst/>
            </a:prstGeom>
            <a:noFill/>
          </p:spPr>
          <p:txBody>
            <a:bodyPr wrap="square" rtlCol="0">
              <a:spAutoFit/>
            </a:bodyPr>
            <a:lstStyle/>
            <a:p>
              <a:pPr algn="r" fontAlgn="auto">
                <a:spcBef>
                  <a:spcPts val="0"/>
                </a:spcBef>
                <a:spcAft>
                  <a:spcPts val="0"/>
                </a:spcAft>
              </a:pPr>
              <a:r>
                <a:rPr lang="en-US" sz="3200" i="1" dirty="0" smtClean="0">
                  <a:solidFill>
                    <a:prstClr val="white"/>
                  </a:solidFill>
                  <a:effectLst/>
                  <a:latin typeface="Calibri"/>
                </a:rPr>
                <a:t>It starts with </a:t>
              </a:r>
              <a:r>
                <a:rPr lang="en-US" sz="3600" b="1" dirty="0" smtClean="0">
                  <a:solidFill>
                    <a:srgbClr val="00B050"/>
                  </a:solidFill>
                  <a:latin typeface="Arial Black" panose="020B0A04020102020204" pitchFamily="34" charset="0"/>
                </a:rPr>
                <a:t>Me…</a:t>
              </a:r>
              <a:endParaRPr lang="en-US" sz="2800" b="1" dirty="0">
                <a:solidFill>
                  <a:srgbClr val="00B050"/>
                </a:solidFill>
                <a:latin typeface="Arial Black" panose="020B0A04020102020204" pitchFamily="34" charset="0"/>
              </a:endParaRPr>
            </a:p>
          </p:txBody>
        </p:sp>
      </p:grpSp>
      <p:sp>
        <p:nvSpPr>
          <p:cNvPr id="33" name="TextBox 32"/>
          <p:cNvSpPr txBox="1"/>
          <p:nvPr/>
        </p:nvSpPr>
        <p:spPr>
          <a:xfrm>
            <a:off x="5038625" y="5926929"/>
            <a:ext cx="2756512" cy="523220"/>
          </a:xfrm>
          <a:prstGeom prst="rect">
            <a:avLst/>
          </a:prstGeom>
          <a:noFill/>
        </p:spPr>
        <p:txBody>
          <a:bodyPr wrap="square" rtlCol="0">
            <a:spAutoFit/>
          </a:bodyPr>
          <a:lstStyle/>
          <a:p>
            <a:pPr algn="l" fontAlgn="auto">
              <a:spcBef>
                <a:spcPts val="0"/>
              </a:spcBef>
              <a:spcAft>
                <a:spcPts val="0"/>
              </a:spcAft>
            </a:pPr>
            <a:r>
              <a:rPr lang="en-US" sz="2800" b="1" dirty="0" smtClean="0">
                <a:solidFill>
                  <a:prstClr val="black"/>
                </a:solidFill>
                <a:effectLst/>
                <a:latin typeface="Calibri"/>
              </a:rPr>
              <a:t>Service Learning</a:t>
            </a:r>
            <a:endParaRPr lang="en-US" sz="2800" b="1" dirty="0">
              <a:solidFill>
                <a:prstClr val="black"/>
              </a:solidFill>
              <a:effectLst/>
              <a:latin typeface="Calibri"/>
            </a:endParaRPr>
          </a:p>
        </p:txBody>
      </p:sp>
    </p:spTree>
    <p:extLst>
      <p:ext uri="{BB962C8B-B14F-4D97-AF65-F5344CB8AC3E}">
        <p14:creationId xmlns:p14="http://schemas.microsoft.com/office/powerpoint/2010/main" val="348999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2000"/>
                                        <p:tgtEl>
                                          <p:spTgt spid="9"/>
                                        </p:tgtEl>
                                      </p:cBhvr>
                                    </p:animEffect>
                                  </p:childTnLst>
                                </p:cTn>
                              </p:par>
                              <p:par>
                                <p:cTn id="16" presetID="21" presetClass="entr" presetSubtype="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heel(1)">
                                      <p:cBhvr>
                                        <p:cTn id="18" dur="2000"/>
                                        <p:tgtEl>
                                          <p:spTgt spid="10"/>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heel(1)">
                                      <p:cBhvr>
                                        <p:cTn id="21" dur="2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heel(1)">
                                      <p:cBhvr>
                                        <p:cTn id="26" dur="2000"/>
                                        <p:tgtEl>
                                          <p:spTgt spid="12"/>
                                        </p:tgtEl>
                                      </p:cBhvr>
                                    </p:animEffect>
                                  </p:childTnLst>
                                </p:cTn>
                              </p:par>
                              <p:par>
                                <p:cTn id="27" presetID="21" presetClass="entr" presetSubtype="1"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heel(1)">
                                      <p:cBhvr>
                                        <p:cTn id="29" dur="2000"/>
                                        <p:tgtEl>
                                          <p:spTgt spid="13"/>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1)">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heel(1)">
                                      <p:cBhvr>
                                        <p:cTn id="37" dur="2000"/>
                                        <p:tgtEl>
                                          <p:spTgt spid="15"/>
                                        </p:tgtEl>
                                      </p:cBhvr>
                                    </p:animEffect>
                                  </p:childTnLst>
                                </p:cTn>
                              </p:par>
                              <p:par>
                                <p:cTn id="38" presetID="21" presetClass="entr" presetSubtype="1"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heel(1)">
                                      <p:cBhvr>
                                        <p:cTn id="40" dur="2000"/>
                                        <p:tgtEl>
                                          <p:spTgt spid="16"/>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heel(1)">
                                      <p:cBhvr>
                                        <p:cTn id="43" dur="20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heel(1)">
                                      <p:cBhvr>
                                        <p:cTn id="48" dur="2000"/>
                                        <p:tgtEl>
                                          <p:spTgt spid="18"/>
                                        </p:tgtEl>
                                      </p:cBhvr>
                                    </p:animEffect>
                                  </p:childTnLst>
                                </p:cTn>
                              </p:par>
                              <p:par>
                                <p:cTn id="49" presetID="21" presetClass="entr" presetSubtype="1"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heel(1)">
                                      <p:cBhvr>
                                        <p:cTn id="51" dur="2000"/>
                                        <p:tgtEl>
                                          <p:spTgt spid="19"/>
                                        </p:tgtEl>
                                      </p:cBhvr>
                                    </p:animEffect>
                                  </p:childTnLst>
                                </p:cTn>
                              </p:par>
                              <p:par>
                                <p:cTn id="52" presetID="21" presetClass="entr" presetSubtype="1"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heel(1)">
                                      <p:cBhvr>
                                        <p:cTn id="54" dur="20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heel(1)">
                                      <p:cBhvr>
                                        <p:cTn id="59" dur="2000"/>
                                        <p:tgtEl>
                                          <p:spTgt spid="21"/>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heel(1)">
                                      <p:cBhvr>
                                        <p:cTn id="62" dur="2000"/>
                                        <p:tgtEl>
                                          <p:spTgt spid="22"/>
                                        </p:tgtEl>
                                      </p:cBhvr>
                                    </p:animEffect>
                                  </p:childTnLst>
                                </p:cTn>
                              </p:par>
                              <p:par>
                                <p:cTn id="63" presetID="21" presetClass="entr" presetSubtype="1" fill="hold"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heel(1)">
                                      <p:cBhvr>
                                        <p:cTn id="65" dur="20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21" presetClass="entr" presetSubtype="1"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heel(1)">
                                      <p:cBhvr>
                                        <p:cTn id="70" dur="2000"/>
                                        <p:tgtEl>
                                          <p:spTgt spid="24"/>
                                        </p:tgtEl>
                                      </p:cBhvr>
                                    </p:animEffect>
                                  </p:childTnLst>
                                </p:cTn>
                              </p:par>
                              <p:par>
                                <p:cTn id="71" presetID="21" presetClass="entr" presetSubtype="1"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heel(1)">
                                      <p:cBhvr>
                                        <p:cTn id="73" dur="2000"/>
                                        <p:tgtEl>
                                          <p:spTgt spid="25"/>
                                        </p:tgtEl>
                                      </p:cBhvr>
                                    </p:animEffect>
                                  </p:childTnLst>
                                </p:cTn>
                              </p:par>
                              <p:par>
                                <p:cTn id="74" presetID="21" presetClass="entr" presetSubtype="1" fill="hold"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heel(1)">
                                      <p:cBhvr>
                                        <p:cTn id="76" dur="2000"/>
                                        <p:tgtEl>
                                          <p:spTgt spid="26"/>
                                        </p:tgtEl>
                                      </p:cBhvr>
                                    </p:animEffect>
                                  </p:childTnLst>
                                </p:cTn>
                              </p:par>
                            </p:childTnLst>
                          </p:cTn>
                        </p:par>
                      </p:childTnLst>
                    </p:cTn>
                  </p:par>
                  <p:par>
                    <p:cTn id="77" fill="hold">
                      <p:stCondLst>
                        <p:cond delay="indefinite"/>
                      </p:stCondLst>
                      <p:childTnLst>
                        <p:par>
                          <p:cTn id="78" fill="hold">
                            <p:stCondLst>
                              <p:cond delay="0"/>
                            </p:stCondLst>
                            <p:childTnLst>
                              <p:par>
                                <p:cTn id="79" presetID="21" presetClass="entr" presetSubtype="1" fill="hold" grpId="0" nodeType="click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wheel(1)">
                                      <p:cBhvr>
                                        <p:cTn id="81" dur="2000"/>
                                        <p:tgtEl>
                                          <p:spTgt spid="27"/>
                                        </p:tgtEl>
                                      </p:cBhvr>
                                    </p:animEffect>
                                  </p:childTnLst>
                                </p:cTn>
                              </p:par>
                              <p:par>
                                <p:cTn id="82" presetID="21" presetClass="entr" presetSubtype="1" fill="hold" grpId="0"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wheel(1)">
                                      <p:cBhvr>
                                        <p:cTn id="84" dur="2000"/>
                                        <p:tgtEl>
                                          <p:spTgt spid="28"/>
                                        </p:tgtEl>
                                      </p:cBhvr>
                                    </p:animEffect>
                                  </p:childTnLst>
                                </p:cTn>
                              </p:par>
                              <p:par>
                                <p:cTn id="85" presetID="21" presetClass="entr" presetSubtype="1" fill="hold"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heel(1)">
                                      <p:cBhvr>
                                        <p:cTn id="87" dur="2000"/>
                                        <p:tgtEl>
                                          <p:spTgt spid="29"/>
                                        </p:tgtEl>
                                      </p:cBhvr>
                                    </p:animEffect>
                                  </p:childTnLst>
                                </p:cTn>
                              </p:par>
                            </p:childTnLst>
                          </p:cTn>
                        </p:par>
                      </p:childTnLst>
                    </p:cTn>
                  </p:par>
                  <p:par>
                    <p:cTn id="88" fill="hold">
                      <p:stCondLst>
                        <p:cond delay="indefinite"/>
                      </p:stCondLst>
                      <p:childTnLst>
                        <p:par>
                          <p:cTn id="89" fill="hold">
                            <p:stCondLst>
                              <p:cond delay="0"/>
                            </p:stCondLst>
                            <p:childTnLst>
                              <p:par>
                                <p:cTn id="90" presetID="21" presetClass="entr" presetSubtype="1" fill="hold" nodeType="click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wheel(1)">
                                      <p:cBhvr>
                                        <p:cTn id="92" dur="2000"/>
                                        <p:tgtEl>
                                          <p:spTgt spid="34"/>
                                        </p:tgtEl>
                                      </p:cBhvr>
                                    </p:animEffect>
                                  </p:childTnLst>
                                </p:cTn>
                              </p:par>
                            </p:childTnLst>
                          </p:cTn>
                        </p:par>
                      </p:childTnLst>
                    </p:cTn>
                  </p:par>
                  <p:par>
                    <p:cTn id="93" fill="hold">
                      <p:stCondLst>
                        <p:cond delay="indefinite"/>
                      </p:stCondLst>
                      <p:childTnLst>
                        <p:par>
                          <p:cTn id="94" fill="hold">
                            <p:stCondLst>
                              <p:cond delay="0"/>
                            </p:stCondLst>
                            <p:childTnLst>
                              <p:par>
                                <p:cTn id="95" presetID="31" presetClass="entr" presetSubtype="0" fill="hold" grpId="0" nodeType="clickEffect">
                                  <p:stCondLst>
                                    <p:cond delay="0"/>
                                  </p:stCondLst>
                                  <p:childTnLst>
                                    <p:set>
                                      <p:cBhvr>
                                        <p:cTn id="96" dur="1" fill="hold">
                                          <p:stCondLst>
                                            <p:cond delay="0"/>
                                          </p:stCondLst>
                                        </p:cTn>
                                        <p:tgtEl>
                                          <p:spTgt spid="33"/>
                                        </p:tgtEl>
                                        <p:attrNameLst>
                                          <p:attrName>style.visibility</p:attrName>
                                        </p:attrNameLst>
                                      </p:cBhvr>
                                      <p:to>
                                        <p:strVal val="visible"/>
                                      </p:to>
                                    </p:set>
                                    <p:anim calcmode="lin" valueType="num">
                                      <p:cBhvr>
                                        <p:cTn id="97" dur="1000" fill="hold"/>
                                        <p:tgtEl>
                                          <p:spTgt spid="33"/>
                                        </p:tgtEl>
                                        <p:attrNameLst>
                                          <p:attrName>ppt_w</p:attrName>
                                        </p:attrNameLst>
                                      </p:cBhvr>
                                      <p:tavLst>
                                        <p:tav tm="0">
                                          <p:val>
                                            <p:fltVal val="0"/>
                                          </p:val>
                                        </p:tav>
                                        <p:tav tm="100000">
                                          <p:val>
                                            <p:strVal val="#ppt_w"/>
                                          </p:val>
                                        </p:tav>
                                      </p:tavLst>
                                    </p:anim>
                                    <p:anim calcmode="lin" valueType="num">
                                      <p:cBhvr>
                                        <p:cTn id="98" dur="1000" fill="hold"/>
                                        <p:tgtEl>
                                          <p:spTgt spid="33"/>
                                        </p:tgtEl>
                                        <p:attrNameLst>
                                          <p:attrName>ppt_h</p:attrName>
                                        </p:attrNameLst>
                                      </p:cBhvr>
                                      <p:tavLst>
                                        <p:tav tm="0">
                                          <p:val>
                                            <p:fltVal val="0"/>
                                          </p:val>
                                        </p:tav>
                                        <p:tav tm="100000">
                                          <p:val>
                                            <p:strVal val="#ppt_h"/>
                                          </p:val>
                                        </p:tav>
                                      </p:tavLst>
                                    </p:anim>
                                    <p:anim calcmode="lin" valueType="num">
                                      <p:cBhvr>
                                        <p:cTn id="99" dur="1000" fill="hold"/>
                                        <p:tgtEl>
                                          <p:spTgt spid="33"/>
                                        </p:tgtEl>
                                        <p:attrNameLst>
                                          <p:attrName>style.rotation</p:attrName>
                                        </p:attrNameLst>
                                      </p:cBhvr>
                                      <p:tavLst>
                                        <p:tav tm="0">
                                          <p:val>
                                            <p:fltVal val="90"/>
                                          </p:val>
                                        </p:tav>
                                        <p:tav tm="100000">
                                          <p:val>
                                            <p:fltVal val="0"/>
                                          </p:val>
                                        </p:tav>
                                      </p:tavLst>
                                    </p:anim>
                                    <p:animEffect transition="in" filter="fade">
                                      <p:cBhvr>
                                        <p:cTn id="100"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24" grpId="0" animBg="1"/>
      <p:bldP spid="25" grpId="0"/>
      <p:bldP spid="21" grpId="0" animBg="1"/>
      <p:bldP spid="22" grpId="0"/>
      <p:bldP spid="18" grpId="0" animBg="1"/>
      <p:bldP spid="20" grpId="0"/>
      <p:bldP spid="15" grpId="0" animBg="1"/>
      <p:bldP spid="17" grpId="0"/>
      <p:bldP spid="12" grpId="0" animBg="1"/>
      <p:bldP spid="14" grpId="0"/>
      <p:bldP spid="9" grpId="0" animBg="1"/>
      <p:bldP spid="11"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9D1FE421-4472-4A99-BBDA-0BF55E7118E0}" type="slidenum">
              <a:rPr lang="en-US" altLang="en-US" sz="1400" smtClean="0"/>
              <a:pPr/>
              <a:t>19</a:t>
            </a:fld>
            <a:endParaRPr lang="en-US" altLang="en-US" sz="1400" smtClean="0"/>
          </a:p>
        </p:txBody>
      </p:sp>
      <p:sp>
        <p:nvSpPr>
          <p:cNvPr id="140294" name="Rectangle 4"/>
          <p:cNvSpPr>
            <a:spLocks noChangeArrowheads="1"/>
          </p:cNvSpPr>
          <p:nvPr/>
        </p:nvSpPr>
        <p:spPr bwMode="auto">
          <a:xfrm>
            <a:off x="609600" y="2286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a:solidFill>
                  <a:schemeClr val="accent6">
                    <a:lumMod val="75000"/>
                  </a:schemeClr>
                </a:solidFill>
                <a:latin typeface="+mn-lt"/>
              </a:rPr>
              <a:t>Definitions of Citizenship</a:t>
            </a:r>
          </a:p>
        </p:txBody>
      </p:sp>
      <p:sp>
        <p:nvSpPr>
          <p:cNvPr id="120844" name="Rectangle 12"/>
          <p:cNvSpPr>
            <a:spLocks noChangeArrowheads="1"/>
          </p:cNvSpPr>
          <p:nvPr/>
        </p:nvSpPr>
        <p:spPr bwMode="auto">
          <a:xfrm>
            <a:off x="457200" y="1143000"/>
            <a:ext cx="4461031"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Tx/>
              <a:buAutoNum type="arabicPeriod"/>
            </a:pPr>
            <a:r>
              <a:rPr lang="en-US" altLang="en-US" dirty="0">
                <a:effectLst/>
                <a:latin typeface="+mj-lt"/>
              </a:rPr>
              <a:t>The way you think, feel and act toward your family, other 4-H’ers, your school,  faith groups and other people in your community</a:t>
            </a:r>
            <a:r>
              <a:rPr lang="en-US" altLang="en-US" dirty="0" smtClean="0">
                <a:effectLst/>
                <a:latin typeface="+mj-lt"/>
              </a:rPr>
              <a:t>.</a:t>
            </a:r>
          </a:p>
          <a:p>
            <a:pPr algn="l">
              <a:spcBef>
                <a:spcPct val="20000"/>
              </a:spcBef>
              <a:buClr>
                <a:schemeClr val="hlink"/>
              </a:buClr>
              <a:buFontTx/>
              <a:buAutoNum type="arabicPeriod"/>
            </a:pPr>
            <a:r>
              <a:rPr lang="en-US" altLang="en-US" dirty="0">
                <a:effectLst/>
                <a:latin typeface="+mj-lt"/>
              </a:rPr>
              <a:t>Activities which help foster greater understanding of the role of a community citizen</a:t>
            </a:r>
            <a:r>
              <a:rPr lang="en-US" altLang="en-US" dirty="0" smtClean="0">
                <a:effectLst/>
                <a:latin typeface="+mj-lt"/>
              </a:rPr>
              <a:t>.</a:t>
            </a:r>
            <a:endParaRPr lang="en-US" altLang="en-US" dirty="0">
              <a:effectLst/>
              <a:latin typeface="+mj-lt"/>
            </a:endParaRPr>
          </a:p>
        </p:txBody>
      </p:sp>
      <p:pic>
        <p:nvPicPr>
          <p:cNvPr id="1945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19600" y="17145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313732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0844">
                                            <p:txEl>
                                              <p:pRg st="0" end="0"/>
                                            </p:txEl>
                                          </p:spTgt>
                                        </p:tgtEl>
                                        <p:attrNameLst>
                                          <p:attrName>style.visibility</p:attrName>
                                        </p:attrNameLst>
                                      </p:cBhvr>
                                      <p:to>
                                        <p:strVal val="visible"/>
                                      </p:to>
                                    </p:set>
                                    <p:animEffect transition="in" filter="box(out)">
                                      <p:cBhvr>
                                        <p:cTn id="7" dur="500"/>
                                        <p:tgtEl>
                                          <p:spTgt spid="1208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20844">
                                            <p:txEl>
                                              <p:pRg st="1" end="1"/>
                                            </p:txEl>
                                          </p:spTgt>
                                        </p:tgtEl>
                                        <p:attrNameLst>
                                          <p:attrName>style.visibility</p:attrName>
                                        </p:attrNameLst>
                                      </p:cBhvr>
                                      <p:to>
                                        <p:strVal val="visible"/>
                                      </p:to>
                                    </p:set>
                                    <p:animEffect transition="in" filter="box(out)">
                                      <p:cBhvr>
                                        <p:cTn id="12" dur="500"/>
                                        <p:tgtEl>
                                          <p:spTgt spid="12084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44"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1</a:t>
            </a:r>
            <a:endParaRPr lang="en-US" dirty="0"/>
          </a:p>
        </p:txBody>
      </p:sp>
      <p:sp>
        <p:nvSpPr>
          <p:cNvPr id="3" name="Text Placeholder 2"/>
          <p:cNvSpPr>
            <a:spLocks noGrp="1"/>
          </p:cNvSpPr>
          <p:nvPr>
            <p:ph type="body" idx="1"/>
          </p:nvPr>
        </p:nvSpPr>
        <p:spPr/>
        <p:txBody>
          <a:bodyPr/>
          <a:lstStyle/>
          <a:p>
            <a:r>
              <a:rPr lang="en-US" dirty="0" smtClean="0"/>
              <a:t>Review of materials in previous Unit 2 Lessons</a:t>
            </a:r>
            <a:endParaRPr lang="en-US" dirty="0"/>
          </a:p>
        </p:txBody>
      </p:sp>
    </p:spTree>
    <p:extLst>
      <p:ext uri="{BB962C8B-B14F-4D97-AF65-F5344CB8AC3E}">
        <p14:creationId xmlns:p14="http://schemas.microsoft.com/office/powerpoint/2010/main" val="40981140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B963819B-4497-4C6F-9538-DF7949838631}" type="slidenum">
              <a:rPr lang="en-US" altLang="en-US" sz="1400" smtClean="0"/>
              <a:pPr/>
              <a:t>20</a:t>
            </a:fld>
            <a:endParaRPr lang="en-US" altLang="en-US" sz="1400" smtClean="0"/>
          </a:p>
        </p:txBody>
      </p:sp>
      <p:sp>
        <p:nvSpPr>
          <p:cNvPr id="121858" name="Rectangle 2"/>
          <p:cNvSpPr>
            <a:spLocks noChangeArrowheads="1"/>
          </p:cNvSpPr>
          <p:nvPr/>
        </p:nvSpPr>
        <p:spPr bwMode="auto">
          <a:xfrm>
            <a:off x="533400" y="1295400"/>
            <a:ext cx="6781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Tx/>
              <a:buAutoNum type="arabicPeriod" startAt="3"/>
            </a:pPr>
            <a:r>
              <a:rPr lang="en-US" altLang="en-US" dirty="0" smtClean="0">
                <a:effectLst/>
                <a:latin typeface="+mj-lt"/>
              </a:rPr>
              <a:t>Activities </a:t>
            </a:r>
            <a:r>
              <a:rPr lang="en-US" altLang="en-US" dirty="0">
                <a:effectLst/>
                <a:latin typeface="+mj-lt"/>
              </a:rPr>
              <a:t>which contribute to the welfare of your local club, individuals in your community or the community as a whole</a:t>
            </a:r>
            <a:r>
              <a:rPr lang="en-US" altLang="en-US" dirty="0" smtClean="0">
                <a:effectLst/>
                <a:latin typeface="+mj-lt"/>
              </a:rPr>
              <a:t>.</a:t>
            </a:r>
          </a:p>
          <a:p>
            <a:pPr algn="l">
              <a:spcBef>
                <a:spcPct val="20000"/>
              </a:spcBef>
              <a:buClr>
                <a:schemeClr val="hlink"/>
              </a:buClr>
              <a:buFontTx/>
              <a:buAutoNum type="arabicPeriod" startAt="3"/>
            </a:pPr>
            <a:r>
              <a:rPr lang="en-US" altLang="en-US" dirty="0" smtClean="0">
                <a:effectLst/>
                <a:latin typeface="+mj-lt"/>
              </a:rPr>
              <a:t>Cooperating with others to plan and carry </a:t>
            </a:r>
            <a:r>
              <a:rPr lang="en-US" altLang="en-US" dirty="0">
                <a:effectLst/>
                <a:latin typeface="+mj-lt"/>
              </a:rPr>
              <a:t>out the duties and responsibilities of a good citizen. </a:t>
            </a:r>
            <a:endParaRPr lang="en-US" altLang="en-US" dirty="0" smtClean="0">
              <a:effectLst/>
              <a:latin typeface="+mj-lt"/>
            </a:endParaRPr>
          </a:p>
          <a:p>
            <a:pPr algn="l" eaLnBrk="1" hangingPunct="1">
              <a:spcBef>
                <a:spcPct val="20000"/>
              </a:spcBef>
              <a:buClr>
                <a:schemeClr val="hlink"/>
              </a:buClr>
              <a:buFontTx/>
              <a:buAutoNum type="arabicPeriod" startAt="5"/>
            </a:pPr>
            <a:r>
              <a:rPr lang="en-US" altLang="en-US" dirty="0">
                <a:effectLst/>
                <a:latin typeface="+mj-lt"/>
              </a:rPr>
              <a:t>Positive role model for younger members.</a:t>
            </a:r>
          </a:p>
          <a:p>
            <a:pPr algn="l" eaLnBrk="1" hangingPunct="1">
              <a:spcBef>
                <a:spcPct val="20000"/>
              </a:spcBef>
              <a:buClr>
                <a:schemeClr val="hlink"/>
              </a:buClr>
              <a:buFontTx/>
              <a:buAutoNum type="arabicPeriod" startAt="5"/>
            </a:pPr>
            <a:r>
              <a:rPr lang="en-US" altLang="en-US" dirty="0">
                <a:effectLst/>
                <a:latin typeface="+mj-lt"/>
              </a:rPr>
              <a:t>Doing the right thing for the right reasons</a:t>
            </a:r>
            <a:r>
              <a:rPr lang="en-US" altLang="en-US" dirty="0" smtClean="0">
                <a:effectLst/>
                <a:latin typeface="+mj-lt"/>
              </a:rPr>
              <a:t>.</a:t>
            </a:r>
            <a:r>
              <a:rPr lang="en-US" altLang="en-US" sz="2000" dirty="0" smtClean="0">
                <a:effectLst/>
                <a:latin typeface="+mj-lt"/>
              </a:rPr>
              <a:t> </a:t>
            </a:r>
            <a:endParaRPr lang="en-US" altLang="en-US" sz="2000" dirty="0">
              <a:effectLst/>
              <a:latin typeface="+mj-lt"/>
            </a:endParaRPr>
          </a:p>
        </p:txBody>
      </p:sp>
      <p:sp>
        <p:nvSpPr>
          <p:cNvPr id="5" name="Rectangle 4"/>
          <p:cNvSpPr>
            <a:spLocks noChangeArrowheads="1"/>
          </p:cNvSpPr>
          <p:nvPr/>
        </p:nvSpPr>
        <p:spPr bwMode="auto">
          <a:xfrm>
            <a:off x="609600" y="228600"/>
            <a:ext cx="6705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smtClean="0">
                <a:solidFill>
                  <a:schemeClr val="accent6">
                    <a:lumMod val="75000"/>
                  </a:schemeClr>
                </a:solidFill>
                <a:latin typeface="+mn-lt"/>
              </a:rPr>
              <a:t>Citizenship continued…</a:t>
            </a:r>
            <a:endParaRPr lang="en-US" altLang="en-US" sz="3600" b="1" dirty="0">
              <a:solidFill>
                <a:schemeClr val="accent6">
                  <a:lumMod val="75000"/>
                </a:schemeClr>
              </a:solidFill>
              <a:latin typeface="+mn-lt"/>
            </a:endParaRPr>
          </a:p>
        </p:txBody>
      </p:sp>
      <p:pic>
        <p:nvPicPr>
          <p:cNvPr id="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0" y="296333"/>
            <a:ext cx="2150533" cy="2150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897583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1858">
                                            <p:txEl>
                                              <p:pRg st="0" end="0"/>
                                            </p:txEl>
                                          </p:spTgt>
                                        </p:tgtEl>
                                        <p:attrNameLst>
                                          <p:attrName>style.visibility</p:attrName>
                                        </p:attrNameLst>
                                      </p:cBhvr>
                                      <p:to>
                                        <p:strVal val="visible"/>
                                      </p:to>
                                    </p:set>
                                    <p:animEffect transition="in" filter="box(out)">
                                      <p:cBhvr>
                                        <p:cTn id="7" dur="500"/>
                                        <p:tgtEl>
                                          <p:spTgt spid="1218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21858">
                                            <p:txEl>
                                              <p:pRg st="1" end="1"/>
                                            </p:txEl>
                                          </p:spTgt>
                                        </p:tgtEl>
                                        <p:attrNameLst>
                                          <p:attrName>style.visibility</p:attrName>
                                        </p:attrNameLst>
                                      </p:cBhvr>
                                      <p:to>
                                        <p:strVal val="visible"/>
                                      </p:to>
                                    </p:set>
                                    <p:animEffect transition="in" filter="box(out)">
                                      <p:cBhvr>
                                        <p:cTn id="12" dur="500"/>
                                        <p:tgtEl>
                                          <p:spTgt spid="1218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21858">
                                            <p:txEl>
                                              <p:pRg st="2" end="2"/>
                                            </p:txEl>
                                          </p:spTgt>
                                        </p:tgtEl>
                                        <p:attrNameLst>
                                          <p:attrName>style.visibility</p:attrName>
                                        </p:attrNameLst>
                                      </p:cBhvr>
                                      <p:to>
                                        <p:strVal val="visible"/>
                                      </p:to>
                                    </p:set>
                                    <p:animEffect transition="in" filter="box(out)">
                                      <p:cBhvr>
                                        <p:cTn id="17" dur="500"/>
                                        <p:tgtEl>
                                          <p:spTgt spid="1218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21858">
                                            <p:txEl>
                                              <p:pRg st="3" end="3"/>
                                            </p:txEl>
                                          </p:spTgt>
                                        </p:tgtEl>
                                        <p:attrNameLst>
                                          <p:attrName>style.visibility</p:attrName>
                                        </p:attrNameLst>
                                      </p:cBhvr>
                                      <p:to>
                                        <p:strVal val="visible"/>
                                      </p:to>
                                    </p:set>
                                    <p:animEffect transition="in" filter="box(out)">
                                      <p:cBhvr>
                                        <p:cTn id="22" dur="500"/>
                                        <p:tgtEl>
                                          <p:spTgt spid="1218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76200"/>
            <a:ext cx="8229600" cy="762000"/>
          </a:xfrm>
        </p:spPr>
        <p:txBody>
          <a:bodyPr/>
          <a:lstStyle/>
          <a:p>
            <a:r>
              <a:rPr lang="en-US" altLang="en-US" b="1" dirty="0" smtClean="0">
                <a:solidFill>
                  <a:schemeClr val="accent6">
                    <a:lumMod val="75000"/>
                  </a:schemeClr>
                </a:solidFill>
                <a:ea typeface="ＭＳ Ｐゴシック" pitchFamily="34" charset="-128"/>
              </a:rPr>
              <a:t>Leadership vs. Citizenship</a:t>
            </a:r>
          </a:p>
        </p:txBody>
      </p:sp>
      <p:sp>
        <p:nvSpPr>
          <p:cNvPr id="40962" name="Content Placeholder 2"/>
          <p:cNvSpPr>
            <a:spLocks noGrp="1"/>
          </p:cNvSpPr>
          <p:nvPr>
            <p:ph idx="1"/>
          </p:nvPr>
        </p:nvSpPr>
        <p:spPr>
          <a:xfrm>
            <a:off x="500092" y="990599"/>
            <a:ext cx="8229600" cy="4038601"/>
          </a:xfrm>
        </p:spPr>
        <p:txBody>
          <a:bodyPr>
            <a:normAutofit lnSpcReduction="10000"/>
          </a:bodyPr>
          <a:lstStyle/>
          <a:p>
            <a:pPr marL="0" indent="0">
              <a:buNone/>
            </a:pPr>
            <a:r>
              <a:rPr lang="en-US" altLang="en-US" sz="2800" dirty="0" smtClean="0">
                <a:ea typeface="ＭＳ Ｐゴシック" pitchFamily="34" charset="-128"/>
              </a:rPr>
              <a:t>Do not confuse the two…</a:t>
            </a:r>
          </a:p>
          <a:p>
            <a:r>
              <a:rPr lang="en-US" altLang="en-US" sz="2800" dirty="0" smtClean="0">
                <a:ea typeface="ＭＳ Ｐゴシック" pitchFamily="34" charset="-128"/>
              </a:rPr>
              <a:t>When you are </a:t>
            </a:r>
            <a:r>
              <a:rPr lang="en-US" altLang="en-US" sz="2800" i="1" dirty="0" smtClean="0">
                <a:ea typeface="ＭＳ Ｐゴシック" pitchFamily="34" charset="-128"/>
              </a:rPr>
              <a:t>leading </a:t>
            </a:r>
            <a:r>
              <a:rPr lang="en-US" altLang="en-US" sz="2800" dirty="0" smtClean="0">
                <a:ea typeface="ＭＳ Ｐゴシック" pitchFamily="34" charset="-128"/>
              </a:rPr>
              <a:t>or </a:t>
            </a:r>
            <a:r>
              <a:rPr lang="en-US" altLang="en-US" sz="2800" i="1" dirty="0" smtClean="0">
                <a:ea typeface="ＭＳ Ｐゴシック" pitchFamily="34" charset="-128"/>
              </a:rPr>
              <a:t>organizing </a:t>
            </a:r>
            <a:r>
              <a:rPr lang="en-US" altLang="en-US" sz="2800" dirty="0" smtClean="0">
                <a:ea typeface="ＭＳ Ｐゴシック" pitchFamily="34" charset="-128"/>
              </a:rPr>
              <a:t>a project, it goes in leadership, even if you are leading a community service project</a:t>
            </a:r>
          </a:p>
          <a:p>
            <a:r>
              <a:rPr lang="en-US" altLang="en-US" sz="2800" dirty="0" smtClean="0">
                <a:ea typeface="ＭＳ Ｐゴシック" pitchFamily="34" charset="-128"/>
              </a:rPr>
              <a:t>Examples:</a:t>
            </a:r>
          </a:p>
          <a:p>
            <a:pPr lvl="1"/>
            <a:r>
              <a:rPr lang="en-US" altLang="en-US" sz="2400" dirty="0" smtClean="0">
                <a:ea typeface="ＭＳ Ｐゴシック" pitchFamily="34" charset="-128"/>
              </a:rPr>
              <a:t>Leadership</a:t>
            </a:r>
          </a:p>
          <a:p>
            <a:pPr lvl="2"/>
            <a:r>
              <a:rPr lang="en-US" altLang="en-US" sz="2000" dirty="0" smtClean="0">
                <a:ea typeface="ＭＳ Ｐゴシック" pitchFamily="34" charset="-128"/>
              </a:rPr>
              <a:t>Organized a calendar drive for two nursing homes</a:t>
            </a:r>
          </a:p>
          <a:p>
            <a:pPr lvl="1"/>
            <a:r>
              <a:rPr lang="en-US" altLang="en-US" sz="2400" dirty="0" smtClean="0">
                <a:ea typeface="ＭＳ Ｐゴシック" pitchFamily="34" charset="-128"/>
              </a:rPr>
              <a:t>Citizenship</a:t>
            </a:r>
          </a:p>
          <a:p>
            <a:pPr lvl="2"/>
            <a:r>
              <a:rPr lang="en-US" altLang="en-US" sz="2000" dirty="0" smtClean="0">
                <a:ea typeface="ＭＳ Ｐゴシック" pitchFamily="34" charset="-128"/>
              </a:rPr>
              <a:t>Donated 15 calendars to calendar drive for two </a:t>
            </a:r>
            <a:br>
              <a:rPr lang="en-US" altLang="en-US" sz="2000" dirty="0" smtClean="0">
                <a:ea typeface="ＭＳ Ｐゴシック" pitchFamily="34" charset="-128"/>
              </a:rPr>
            </a:br>
            <a:r>
              <a:rPr lang="en-US" altLang="en-US" sz="2000" dirty="0" smtClean="0">
                <a:ea typeface="ＭＳ Ｐゴシック" pitchFamily="34" charset="-128"/>
              </a:rPr>
              <a:t>nursing homes</a:t>
            </a:r>
          </a:p>
        </p:txBody>
      </p:sp>
    </p:spTree>
    <p:extLst>
      <p:ext uri="{BB962C8B-B14F-4D97-AF65-F5344CB8AC3E}">
        <p14:creationId xmlns:p14="http://schemas.microsoft.com/office/powerpoint/2010/main" val="2162529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4A8F6162-850B-4712-AEBC-AE6901B1B524}" type="slidenum">
              <a:rPr lang="en-US" altLang="en-US" sz="1400" smtClean="0"/>
              <a:pPr/>
              <a:t>22</a:t>
            </a:fld>
            <a:endParaRPr lang="en-US" altLang="en-US" sz="1400" smtClean="0"/>
          </a:p>
        </p:txBody>
      </p:sp>
      <p:sp>
        <p:nvSpPr>
          <p:cNvPr id="310274" name="Rectangle 2"/>
          <p:cNvSpPr>
            <a:spLocks noChangeArrowheads="1"/>
          </p:cNvSpPr>
          <p:nvPr/>
        </p:nvSpPr>
        <p:spPr bwMode="auto">
          <a:xfrm>
            <a:off x="762000" y="1295400"/>
            <a:ext cx="7543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Tx/>
              <a:buAutoNum type="arabicPeriod"/>
            </a:pPr>
            <a:r>
              <a:rPr lang="en-US" altLang="en-US" sz="2200" dirty="0">
                <a:effectLst/>
                <a:latin typeface="+mj-lt"/>
              </a:rPr>
              <a:t>Lack of solid project work.</a:t>
            </a:r>
          </a:p>
          <a:p>
            <a:pPr algn="l" eaLnBrk="1" hangingPunct="1">
              <a:spcBef>
                <a:spcPct val="20000"/>
              </a:spcBef>
              <a:buClr>
                <a:schemeClr val="hlink"/>
              </a:buClr>
              <a:buFontTx/>
              <a:buAutoNum type="arabicPeriod"/>
            </a:pPr>
            <a:r>
              <a:rPr lang="en-US" altLang="en-US" sz="2200" dirty="0">
                <a:effectLst/>
                <a:latin typeface="+mj-lt"/>
              </a:rPr>
              <a:t>Failure to show personal growth and application of project skills.</a:t>
            </a:r>
          </a:p>
          <a:p>
            <a:pPr algn="l" eaLnBrk="1" hangingPunct="1">
              <a:spcBef>
                <a:spcPct val="20000"/>
              </a:spcBef>
              <a:buClr>
                <a:schemeClr val="hlink"/>
              </a:buClr>
              <a:buFontTx/>
              <a:buAutoNum type="arabicPeriod"/>
            </a:pPr>
            <a:r>
              <a:rPr lang="en-US" altLang="en-US" sz="2200" dirty="0">
                <a:effectLst/>
                <a:latin typeface="+mj-lt"/>
              </a:rPr>
              <a:t>Citizenship  - activities that make a difference in someone's life.</a:t>
            </a:r>
          </a:p>
          <a:p>
            <a:pPr algn="l" eaLnBrk="1" hangingPunct="1">
              <a:spcBef>
                <a:spcPct val="20000"/>
              </a:spcBef>
              <a:buClr>
                <a:schemeClr val="hlink"/>
              </a:buClr>
              <a:buFontTx/>
              <a:buAutoNum type="arabicPeriod"/>
            </a:pPr>
            <a:r>
              <a:rPr lang="en-US" altLang="en-US" sz="2200" dirty="0">
                <a:effectLst/>
                <a:latin typeface="+mj-lt"/>
              </a:rPr>
              <a:t>Lack of focus in project work.</a:t>
            </a:r>
          </a:p>
          <a:p>
            <a:pPr algn="l" eaLnBrk="1" hangingPunct="1">
              <a:spcBef>
                <a:spcPct val="20000"/>
              </a:spcBef>
              <a:buClr>
                <a:schemeClr val="hlink"/>
              </a:buClr>
              <a:buFontTx/>
              <a:buAutoNum type="arabicPeriod"/>
            </a:pPr>
            <a:r>
              <a:rPr lang="en-US" altLang="en-US" sz="2200" dirty="0">
                <a:effectLst/>
                <a:latin typeface="+mj-lt"/>
              </a:rPr>
              <a:t>Too much repetition in project work from year to year and section to section in the record book.</a:t>
            </a:r>
          </a:p>
        </p:txBody>
      </p:sp>
      <p:sp>
        <p:nvSpPr>
          <p:cNvPr id="143365" name="Rectangle 4"/>
          <p:cNvSpPr>
            <a:spLocks noChangeArrowheads="1"/>
          </p:cNvSpPr>
          <p:nvPr/>
        </p:nvSpPr>
        <p:spPr bwMode="auto">
          <a:xfrm>
            <a:off x="609600" y="228600"/>
            <a:ext cx="769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a:solidFill>
                  <a:schemeClr val="accent6">
                    <a:lumMod val="75000"/>
                  </a:schemeClr>
                </a:solidFill>
                <a:latin typeface="+mn-lt"/>
              </a:rPr>
              <a:t>Where </a:t>
            </a:r>
            <a:r>
              <a:rPr lang="en-US" altLang="en-US" sz="3600" b="1" dirty="0" smtClean="0">
                <a:solidFill>
                  <a:schemeClr val="accent6">
                    <a:lumMod val="75000"/>
                  </a:schemeClr>
                </a:solidFill>
                <a:latin typeface="+mn-lt"/>
              </a:rPr>
              <a:t>Projects Come </a:t>
            </a:r>
            <a:r>
              <a:rPr lang="en-US" altLang="en-US" sz="3600" b="1" dirty="0">
                <a:solidFill>
                  <a:schemeClr val="accent6">
                    <a:lumMod val="75000"/>
                  </a:schemeClr>
                </a:solidFill>
                <a:latin typeface="+mn-lt"/>
              </a:rPr>
              <a:t>Up Short</a:t>
            </a:r>
          </a:p>
        </p:txBody>
      </p:sp>
    </p:spTree>
    <p:extLst>
      <p:ext uri="{BB962C8B-B14F-4D97-AF65-F5344CB8AC3E}">
        <p14:creationId xmlns:p14="http://schemas.microsoft.com/office/powerpoint/2010/main" val="235110234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10274">
                                            <p:txEl>
                                              <p:pRg st="0" end="0"/>
                                            </p:txEl>
                                          </p:spTgt>
                                        </p:tgtEl>
                                        <p:attrNameLst>
                                          <p:attrName>style.visibility</p:attrName>
                                        </p:attrNameLst>
                                      </p:cBhvr>
                                      <p:to>
                                        <p:strVal val="visible"/>
                                      </p:to>
                                    </p:set>
                                    <p:animEffect transition="in" filter="box(out)">
                                      <p:cBhvr>
                                        <p:cTn id="7" dur="500"/>
                                        <p:tgtEl>
                                          <p:spTgt spid="31027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10274">
                                            <p:txEl>
                                              <p:pRg st="1" end="1"/>
                                            </p:txEl>
                                          </p:spTgt>
                                        </p:tgtEl>
                                        <p:attrNameLst>
                                          <p:attrName>style.visibility</p:attrName>
                                        </p:attrNameLst>
                                      </p:cBhvr>
                                      <p:to>
                                        <p:strVal val="visible"/>
                                      </p:to>
                                    </p:set>
                                    <p:animEffect transition="in" filter="box(out)">
                                      <p:cBhvr>
                                        <p:cTn id="12" dur="500"/>
                                        <p:tgtEl>
                                          <p:spTgt spid="31027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10274">
                                            <p:txEl>
                                              <p:pRg st="2" end="2"/>
                                            </p:txEl>
                                          </p:spTgt>
                                        </p:tgtEl>
                                        <p:attrNameLst>
                                          <p:attrName>style.visibility</p:attrName>
                                        </p:attrNameLst>
                                      </p:cBhvr>
                                      <p:to>
                                        <p:strVal val="visible"/>
                                      </p:to>
                                    </p:set>
                                    <p:animEffect transition="in" filter="box(out)">
                                      <p:cBhvr>
                                        <p:cTn id="17" dur="500"/>
                                        <p:tgtEl>
                                          <p:spTgt spid="31027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10274">
                                            <p:txEl>
                                              <p:pRg st="3" end="3"/>
                                            </p:txEl>
                                          </p:spTgt>
                                        </p:tgtEl>
                                        <p:attrNameLst>
                                          <p:attrName>style.visibility</p:attrName>
                                        </p:attrNameLst>
                                      </p:cBhvr>
                                      <p:to>
                                        <p:strVal val="visible"/>
                                      </p:to>
                                    </p:set>
                                    <p:animEffect transition="in" filter="box(out)">
                                      <p:cBhvr>
                                        <p:cTn id="22" dur="500"/>
                                        <p:tgtEl>
                                          <p:spTgt spid="31027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10274">
                                            <p:txEl>
                                              <p:pRg st="4" end="4"/>
                                            </p:txEl>
                                          </p:spTgt>
                                        </p:tgtEl>
                                        <p:attrNameLst>
                                          <p:attrName>style.visibility</p:attrName>
                                        </p:attrNameLst>
                                      </p:cBhvr>
                                      <p:to>
                                        <p:strVal val="visible"/>
                                      </p:to>
                                    </p:set>
                                    <p:animEffect transition="in" filter="box(out)">
                                      <p:cBhvr>
                                        <p:cTn id="27" dur="500"/>
                                        <p:tgtEl>
                                          <p:spTgt spid="31027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4"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0B23B8CD-FEDD-4AEA-B953-DEC5A375BBAB}" type="slidenum">
              <a:rPr lang="en-US" altLang="en-US" sz="1400" smtClean="0"/>
              <a:pPr/>
              <a:t>23</a:t>
            </a:fld>
            <a:endParaRPr lang="en-US" altLang="en-US" sz="1400" smtClean="0"/>
          </a:p>
        </p:txBody>
      </p:sp>
      <p:sp>
        <p:nvSpPr>
          <p:cNvPr id="311298" name="Rectangle 2"/>
          <p:cNvSpPr>
            <a:spLocks noChangeArrowheads="1"/>
          </p:cNvSpPr>
          <p:nvPr/>
        </p:nvSpPr>
        <p:spPr bwMode="auto">
          <a:xfrm>
            <a:off x="685800" y="1143000"/>
            <a:ext cx="7848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anose="05000000000000000000" pitchFamily="2" charset="2"/>
              <a:buChar char="§"/>
            </a:pPr>
            <a:r>
              <a:rPr lang="en-US" altLang="en-US" dirty="0">
                <a:effectLst/>
                <a:latin typeface="+mj-lt"/>
              </a:rPr>
              <a:t>Neatness</a:t>
            </a:r>
          </a:p>
          <a:p>
            <a:pPr algn="l" eaLnBrk="1" hangingPunct="1">
              <a:spcBef>
                <a:spcPct val="20000"/>
              </a:spcBef>
              <a:buClr>
                <a:schemeClr val="hlink"/>
              </a:buClr>
              <a:buFont typeface="Wingdings" panose="05000000000000000000" pitchFamily="2" charset="2"/>
              <a:buChar char="§"/>
            </a:pPr>
            <a:r>
              <a:rPr lang="en-US" altLang="en-US" dirty="0">
                <a:effectLst/>
                <a:latin typeface="+mj-lt"/>
              </a:rPr>
              <a:t>Accuracy</a:t>
            </a:r>
          </a:p>
          <a:p>
            <a:pPr algn="l" eaLnBrk="1" hangingPunct="1">
              <a:spcBef>
                <a:spcPct val="20000"/>
              </a:spcBef>
              <a:buClr>
                <a:schemeClr val="hlink"/>
              </a:buClr>
              <a:buFont typeface="Wingdings" panose="05000000000000000000" pitchFamily="2" charset="2"/>
              <a:buChar char="§"/>
            </a:pPr>
            <a:r>
              <a:rPr lang="en-US" altLang="en-US" dirty="0">
                <a:effectLst/>
                <a:latin typeface="+mj-lt"/>
              </a:rPr>
              <a:t>Spelling and Grammar</a:t>
            </a:r>
          </a:p>
          <a:p>
            <a:pPr algn="l" eaLnBrk="1" hangingPunct="1">
              <a:spcBef>
                <a:spcPct val="20000"/>
              </a:spcBef>
              <a:buClr>
                <a:schemeClr val="hlink"/>
              </a:buClr>
              <a:buFont typeface="Wingdings" panose="05000000000000000000" pitchFamily="2" charset="2"/>
              <a:buChar char="§"/>
            </a:pPr>
            <a:r>
              <a:rPr lang="en-US" altLang="en-US" dirty="0" smtClean="0">
                <a:effectLst/>
                <a:latin typeface="+mj-lt"/>
              </a:rPr>
              <a:t>Word-processing/computers, Handwriting</a:t>
            </a:r>
          </a:p>
          <a:p>
            <a:pPr lvl="1" algn="l">
              <a:spcBef>
                <a:spcPct val="20000"/>
              </a:spcBef>
              <a:buClr>
                <a:schemeClr val="hlink"/>
              </a:buClr>
              <a:buFont typeface="Wingdings" panose="05000000000000000000" pitchFamily="2" charset="2"/>
              <a:buChar char="§"/>
            </a:pPr>
            <a:r>
              <a:rPr lang="en-US" altLang="en-US" dirty="0" smtClean="0">
                <a:effectLst/>
                <a:latin typeface="+mj-lt"/>
              </a:rPr>
              <a:t>Font Size</a:t>
            </a:r>
          </a:p>
          <a:p>
            <a:pPr lvl="1" algn="l">
              <a:spcBef>
                <a:spcPct val="20000"/>
              </a:spcBef>
              <a:buClr>
                <a:schemeClr val="hlink"/>
              </a:buClr>
              <a:buFont typeface="Wingdings" panose="05000000000000000000" pitchFamily="2" charset="2"/>
              <a:buChar char="§"/>
            </a:pPr>
            <a:r>
              <a:rPr lang="en-US" altLang="en-US" dirty="0" smtClean="0">
                <a:effectLst/>
                <a:latin typeface="+mj-lt"/>
              </a:rPr>
              <a:t>Spelling</a:t>
            </a:r>
            <a:endParaRPr lang="en-US" altLang="en-US" dirty="0">
              <a:effectLst/>
              <a:latin typeface="+mj-lt"/>
            </a:endParaRPr>
          </a:p>
          <a:p>
            <a:pPr algn="l" eaLnBrk="1" hangingPunct="1">
              <a:spcBef>
                <a:spcPct val="20000"/>
              </a:spcBef>
              <a:buClr>
                <a:schemeClr val="hlink"/>
              </a:buClr>
              <a:buFont typeface="Wingdings" panose="05000000000000000000" pitchFamily="2" charset="2"/>
              <a:buChar char="§"/>
            </a:pPr>
            <a:r>
              <a:rPr lang="en-US" altLang="en-US" dirty="0" smtClean="0">
                <a:effectLst/>
                <a:latin typeface="+mj-lt"/>
              </a:rPr>
              <a:t>Picture </a:t>
            </a:r>
            <a:r>
              <a:rPr lang="en-US" altLang="en-US" dirty="0">
                <a:effectLst/>
                <a:latin typeface="+mj-lt"/>
              </a:rPr>
              <a:t>Section</a:t>
            </a:r>
          </a:p>
          <a:p>
            <a:pPr lvl="1" algn="l">
              <a:spcBef>
                <a:spcPct val="20000"/>
              </a:spcBef>
              <a:buClr>
                <a:schemeClr val="hlink"/>
              </a:buClr>
              <a:buFont typeface="Wingdings" panose="05000000000000000000" pitchFamily="2" charset="2"/>
              <a:buChar char="§"/>
            </a:pPr>
            <a:r>
              <a:rPr lang="en-US" altLang="en-US" dirty="0" smtClean="0">
                <a:effectLst/>
                <a:latin typeface="+mj-lt"/>
              </a:rPr>
              <a:t>Photographs and captions</a:t>
            </a:r>
            <a:endParaRPr lang="en-US" altLang="en-US" dirty="0">
              <a:effectLst/>
              <a:latin typeface="+mj-lt"/>
            </a:endParaRPr>
          </a:p>
          <a:p>
            <a:pPr algn="l" eaLnBrk="1" hangingPunct="1">
              <a:spcBef>
                <a:spcPct val="20000"/>
              </a:spcBef>
              <a:buClr>
                <a:schemeClr val="hlink"/>
              </a:buClr>
              <a:buFont typeface="Wingdings" pitchFamily="2" charset="2"/>
              <a:buChar char="ü"/>
            </a:pPr>
            <a:endParaRPr lang="en-US" altLang="en-US" dirty="0">
              <a:effectLst/>
              <a:latin typeface="Comic Sans MS" pitchFamily="66" charset="0"/>
            </a:endParaRPr>
          </a:p>
        </p:txBody>
      </p:sp>
      <p:sp>
        <p:nvSpPr>
          <p:cNvPr id="144389" name="Rectangle 4"/>
          <p:cNvSpPr>
            <a:spLocks noChangeArrowheads="1"/>
          </p:cNvSpPr>
          <p:nvPr/>
        </p:nvSpPr>
        <p:spPr bwMode="auto">
          <a:xfrm>
            <a:off x="609600" y="228600"/>
            <a:ext cx="784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a:solidFill>
                  <a:schemeClr val="accent6">
                    <a:lumMod val="75000"/>
                  </a:schemeClr>
                </a:solidFill>
                <a:latin typeface="+mn-lt"/>
              </a:rPr>
              <a:t>Clerical Hints</a:t>
            </a:r>
          </a:p>
        </p:txBody>
      </p:sp>
    </p:spTree>
    <p:extLst>
      <p:ext uri="{BB962C8B-B14F-4D97-AF65-F5344CB8AC3E}">
        <p14:creationId xmlns:p14="http://schemas.microsoft.com/office/powerpoint/2010/main" val="90750733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11298">
                                            <p:txEl>
                                              <p:pRg st="0" end="0"/>
                                            </p:txEl>
                                          </p:spTgt>
                                        </p:tgtEl>
                                        <p:attrNameLst>
                                          <p:attrName>style.visibility</p:attrName>
                                        </p:attrNameLst>
                                      </p:cBhvr>
                                      <p:to>
                                        <p:strVal val="visible"/>
                                      </p:to>
                                    </p:set>
                                    <p:animEffect transition="in" filter="box(out)">
                                      <p:cBhvr>
                                        <p:cTn id="7" dur="500"/>
                                        <p:tgtEl>
                                          <p:spTgt spid="3112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11298">
                                            <p:txEl>
                                              <p:pRg st="1" end="1"/>
                                            </p:txEl>
                                          </p:spTgt>
                                        </p:tgtEl>
                                        <p:attrNameLst>
                                          <p:attrName>style.visibility</p:attrName>
                                        </p:attrNameLst>
                                      </p:cBhvr>
                                      <p:to>
                                        <p:strVal val="visible"/>
                                      </p:to>
                                    </p:set>
                                    <p:animEffect transition="in" filter="box(out)">
                                      <p:cBhvr>
                                        <p:cTn id="12" dur="500"/>
                                        <p:tgtEl>
                                          <p:spTgt spid="31129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11298">
                                            <p:txEl>
                                              <p:pRg st="2" end="2"/>
                                            </p:txEl>
                                          </p:spTgt>
                                        </p:tgtEl>
                                        <p:attrNameLst>
                                          <p:attrName>style.visibility</p:attrName>
                                        </p:attrNameLst>
                                      </p:cBhvr>
                                      <p:to>
                                        <p:strVal val="visible"/>
                                      </p:to>
                                    </p:set>
                                    <p:animEffect transition="in" filter="box(out)">
                                      <p:cBhvr>
                                        <p:cTn id="17" dur="500"/>
                                        <p:tgtEl>
                                          <p:spTgt spid="31129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11298">
                                            <p:txEl>
                                              <p:pRg st="3" end="3"/>
                                            </p:txEl>
                                          </p:spTgt>
                                        </p:tgtEl>
                                        <p:attrNameLst>
                                          <p:attrName>style.visibility</p:attrName>
                                        </p:attrNameLst>
                                      </p:cBhvr>
                                      <p:to>
                                        <p:strVal val="visible"/>
                                      </p:to>
                                    </p:set>
                                    <p:animEffect transition="in" filter="box(out)">
                                      <p:cBhvr>
                                        <p:cTn id="22" dur="500"/>
                                        <p:tgtEl>
                                          <p:spTgt spid="311298">
                                            <p:txEl>
                                              <p:pRg st="3" end="3"/>
                                            </p:txEl>
                                          </p:spTgt>
                                        </p:tgtEl>
                                      </p:cBhvr>
                                    </p:animEffect>
                                  </p:childTnLst>
                                </p:cTn>
                              </p:par>
                              <p:par>
                                <p:cTn id="23" presetID="4" presetClass="entr" presetSubtype="32" fill="hold" grpId="0" nodeType="withEffect">
                                  <p:stCondLst>
                                    <p:cond delay="0"/>
                                  </p:stCondLst>
                                  <p:childTnLst>
                                    <p:set>
                                      <p:cBhvr>
                                        <p:cTn id="24" dur="1" fill="hold">
                                          <p:stCondLst>
                                            <p:cond delay="0"/>
                                          </p:stCondLst>
                                        </p:cTn>
                                        <p:tgtEl>
                                          <p:spTgt spid="311298">
                                            <p:txEl>
                                              <p:pRg st="4" end="4"/>
                                            </p:txEl>
                                          </p:spTgt>
                                        </p:tgtEl>
                                        <p:attrNameLst>
                                          <p:attrName>style.visibility</p:attrName>
                                        </p:attrNameLst>
                                      </p:cBhvr>
                                      <p:to>
                                        <p:strVal val="visible"/>
                                      </p:to>
                                    </p:set>
                                    <p:animEffect transition="in" filter="box(out)">
                                      <p:cBhvr>
                                        <p:cTn id="25" dur="500"/>
                                        <p:tgtEl>
                                          <p:spTgt spid="311298">
                                            <p:txEl>
                                              <p:pRg st="4" end="4"/>
                                            </p:txEl>
                                          </p:spTgt>
                                        </p:tgtEl>
                                      </p:cBhvr>
                                    </p:animEffect>
                                  </p:childTnLst>
                                </p:cTn>
                              </p:par>
                              <p:par>
                                <p:cTn id="26" presetID="4" presetClass="entr" presetSubtype="32" fill="hold" grpId="0" nodeType="withEffect">
                                  <p:stCondLst>
                                    <p:cond delay="0"/>
                                  </p:stCondLst>
                                  <p:childTnLst>
                                    <p:set>
                                      <p:cBhvr>
                                        <p:cTn id="27" dur="1" fill="hold">
                                          <p:stCondLst>
                                            <p:cond delay="0"/>
                                          </p:stCondLst>
                                        </p:cTn>
                                        <p:tgtEl>
                                          <p:spTgt spid="311298">
                                            <p:txEl>
                                              <p:pRg st="5" end="5"/>
                                            </p:txEl>
                                          </p:spTgt>
                                        </p:tgtEl>
                                        <p:attrNameLst>
                                          <p:attrName>style.visibility</p:attrName>
                                        </p:attrNameLst>
                                      </p:cBhvr>
                                      <p:to>
                                        <p:strVal val="visible"/>
                                      </p:to>
                                    </p:set>
                                    <p:animEffect transition="in" filter="box(out)">
                                      <p:cBhvr>
                                        <p:cTn id="28" dur="500"/>
                                        <p:tgtEl>
                                          <p:spTgt spid="311298">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311298">
                                            <p:txEl>
                                              <p:pRg st="6" end="6"/>
                                            </p:txEl>
                                          </p:spTgt>
                                        </p:tgtEl>
                                        <p:attrNameLst>
                                          <p:attrName>style.visibility</p:attrName>
                                        </p:attrNameLst>
                                      </p:cBhvr>
                                      <p:to>
                                        <p:strVal val="visible"/>
                                      </p:to>
                                    </p:set>
                                    <p:animEffect transition="in" filter="box(out)">
                                      <p:cBhvr>
                                        <p:cTn id="33" dur="500"/>
                                        <p:tgtEl>
                                          <p:spTgt spid="311298">
                                            <p:txEl>
                                              <p:pRg st="6" end="6"/>
                                            </p:txEl>
                                          </p:spTgt>
                                        </p:tgtEl>
                                      </p:cBhvr>
                                    </p:animEffect>
                                  </p:childTnLst>
                                </p:cTn>
                              </p:par>
                              <p:par>
                                <p:cTn id="34" presetID="4" presetClass="entr" presetSubtype="32" fill="hold" grpId="0" nodeType="withEffect">
                                  <p:stCondLst>
                                    <p:cond delay="0"/>
                                  </p:stCondLst>
                                  <p:childTnLst>
                                    <p:set>
                                      <p:cBhvr>
                                        <p:cTn id="35" dur="1" fill="hold">
                                          <p:stCondLst>
                                            <p:cond delay="0"/>
                                          </p:stCondLst>
                                        </p:cTn>
                                        <p:tgtEl>
                                          <p:spTgt spid="311298">
                                            <p:txEl>
                                              <p:pRg st="7" end="7"/>
                                            </p:txEl>
                                          </p:spTgt>
                                        </p:tgtEl>
                                        <p:attrNameLst>
                                          <p:attrName>style.visibility</p:attrName>
                                        </p:attrNameLst>
                                      </p:cBhvr>
                                      <p:to>
                                        <p:strVal val="visible"/>
                                      </p:to>
                                    </p:set>
                                    <p:animEffect transition="in" filter="box(out)">
                                      <p:cBhvr>
                                        <p:cTn id="36" dur="500"/>
                                        <p:tgtEl>
                                          <p:spTgt spid="31129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98"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B3B7390B-A2CA-4EBC-95FA-AF5B9F8C10C1}" type="slidenum">
              <a:rPr lang="en-US" altLang="en-US" sz="1400" smtClean="0"/>
              <a:pPr/>
              <a:t>24</a:t>
            </a:fld>
            <a:endParaRPr lang="en-US" altLang="en-US" sz="1400" smtClean="0"/>
          </a:p>
        </p:txBody>
      </p:sp>
      <p:sp>
        <p:nvSpPr>
          <p:cNvPr id="315394" name="Rectangle 1026"/>
          <p:cNvSpPr>
            <a:spLocks noChangeArrowheads="1"/>
          </p:cNvSpPr>
          <p:nvPr/>
        </p:nvSpPr>
        <p:spPr bwMode="auto">
          <a:xfrm>
            <a:off x="5105400" y="1219200"/>
            <a:ext cx="3810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anose="05000000000000000000" pitchFamily="2" charset="2"/>
              <a:buChar char="§"/>
            </a:pPr>
            <a:r>
              <a:rPr lang="en-US" altLang="en-US" dirty="0">
                <a:effectLst/>
                <a:latin typeface="+mj-lt"/>
              </a:rPr>
              <a:t>Educational Booth or Display</a:t>
            </a:r>
          </a:p>
          <a:p>
            <a:pPr algn="l" eaLnBrk="1" hangingPunct="1">
              <a:spcBef>
                <a:spcPct val="20000"/>
              </a:spcBef>
              <a:buClr>
                <a:schemeClr val="hlink"/>
              </a:buClr>
              <a:buFont typeface="Wingdings" panose="05000000000000000000" pitchFamily="2" charset="2"/>
              <a:buChar char="§"/>
            </a:pPr>
            <a:r>
              <a:rPr lang="en-US" altLang="en-US" dirty="0">
                <a:effectLst/>
                <a:latin typeface="+mj-lt"/>
              </a:rPr>
              <a:t>Educational Exhibit</a:t>
            </a:r>
          </a:p>
          <a:p>
            <a:pPr algn="l" eaLnBrk="1" hangingPunct="1">
              <a:spcBef>
                <a:spcPct val="20000"/>
              </a:spcBef>
              <a:buClr>
                <a:schemeClr val="hlink"/>
              </a:buClr>
              <a:buFont typeface="Wingdings" panose="05000000000000000000" pitchFamily="2" charset="2"/>
              <a:buChar char="§"/>
            </a:pPr>
            <a:r>
              <a:rPr lang="en-US" altLang="en-US" dirty="0">
                <a:effectLst/>
                <a:latin typeface="+mj-lt"/>
              </a:rPr>
              <a:t>Working Display</a:t>
            </a:r>
          </a:p>
          <a:p>
            <a:pPr algn="l" eaLnBrk="1" hangingPunct="1">
              <a:spcBef>
                <a:spcPct val="20000"/>
              </a:spcBef>
              <a:buClr>
                <a:schemeClr val="hlink"/>
              </a:buClr>
              <a:buFont typeface="Wingdings" panose="05000000000000000000" pitchFamily="2" charset="2"/>
              <a:buChar char="§"/>
            </a:pPr>
            <a:r>
              <a:rPr lang="en-US" altLang="en-US" dirty="0">
                <a:effectLst/>
                <a:latin typeface="+mj-lt"/>
              </a:rPr>
              <a:t>Year in School</a:t>
            </a:r>
          </a:p>
          <a:p>
            <a:pPr algn="l" eaLnBrk="1" hangingPunct="1">
              <a:spcBef>
                <a:spcPct val="20000"/>
              </a:spcBef>
              <a:buClr>
                <a:schemeClr val="hlink"/>
              </a:buClr>
              <a:buFont typeface="Wingdings" panose="05000000000000000000" pitchFamily="2" charset="2"/>
              <a:buChar char="§"/>
            </a:pPr>
            <a:r>
              <a:rPr lang="en-US" altLang="en-US" dirty="0">
                <a:effectLst/>
                <a:latin typeface="+mj-lt"/>
              </a:rPr>
              <a:t>Tabbing</a:t>
            </a:r>
          </a:p>
        </p:txBody>
      </p:sp>
      <p:sp>
        <p:nvSpPr>
          <p:cNvPr id="145414" name="Rectangle 1028"/>
          <p:cNvSpPr>
            <a:spLocks noChangeArrowheads="1"/>
          </p:cNvSpPr>
          <p:nvPr/>
        </p:nvSpPr>
        <p:spPr bwMode="auto">
          <a:xfrm>
            <a:off x="609600" y="2286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a:solidFill>
                  <a:schemeClr val="accent6">
                    <a:lumMod val="75000"/>
                  </a:schemeClr>
                </a:solidFill>
                <a:latin typeface="+mn-lt"/>
              </a:rPr>
              <a:t>Helpful Definitions</a:t>
            </a:r>
          </a:p>
        </p:txBody>
      </p:sp>
      <p:sp>
        <p:nvSpPr>
          <p:cNvPr id="315399" name="Rectangle 1031"/>
          <p:cNvSpPr>
            <a:spLocks noChangeArrowheads="1"/>
          </p:cNvSpPr>
          <p:nvPr/>
        </p:nvSpPr>
        <p:spPr bwMode="auto">
          <a:xfrm>
            <a:off x="533400" y="1219200"/>
            <a:ext cx="4495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anose="05000000000000000000" pitchFamily="2" charset="2"/>
              <a:buChar char="§"/>
            </a:pPr>
            <a:r>
              <a:rPr lang="en-US" altLang="en-US" dirty="0">
                <a:effectLst/>
                <a:latin typeface="+mj-lt"/>
              </a:rPr>
              <a:t>Speech/Illustrated Presentation</a:t>
            </a:r>
          </a:p>
          <a:p>
            <a:pPr algn="l" eaLnBrk="1" hangingPunct="1">
              <a:spcBef>
                <a:spcPct val="20000"/>
              </a:spcBef>
              <a:buClr>
                <a:schemeClr val="hlink"/>
              </a:buClr>
              <a:buFont typeface="Wingdings" panose="05000000000000000000" pitchFamily="2" charset="2"/>
              <a:buChar char="§"/>
            </a:pPr>
            <a:r>
              <a:rPr lang="en-US" altLang="en-US" dirty="0">
                <a:effectLst/>
                <a:latin typeface="+mj-lt"/>
              </a:rPr>
              <a:t>Demonstration</a:t>
            </a:r>
          </a:p>
          <a:p>
            <a:pPr algn="l" eaLnBrk="1" hangingPunct="1">
              <a:spcBef>
                <a:spcPct val="20000"/>
              </a:spcBef>
              <a:buClr>
                <a:schemeClr val="hlink"/>
              </a:buClr>
              <a:buFont typeface="Wingdings" panose="05000000000000000000" pitchFamily="2" charset="2"/>
              <a:buChar char="§"/>
            </a:pPr>
            <a:r>
              <a:rPr lang="en-US" altLang="en-US" dirty="0">
                <a:effectLst/>
                <a:latin typeface="+mj-lt"/>
              </a:rPr>
              <a:t>Workshop</a:t>
            </a:r>
          </a:p>
          <a:p>
            <a:pPr algn="l" eaLnBrk="1" hangingPunct="1">
              <a:spcBef>
                <a:spcPct val="20000"/>
              </a:spcBef>
              <a:buClr>
                <a:schemeClr val="hlink"/>
              </a:buClr>
              <a:buFont typeface="Wingdings" panose="05000000000000000000" pitchFamily="2" charset="2"/>
              <a:buChar char="§"/>
            </a:pPr>
            <a:r>
              <a:rPr lang="en-US" altLang="en-US" dirty="0">
                <a:effectLst/>
                <a:latin typeface="+mj-lt"/>
              </a:rPr>
              <a:t>Short Course</a:t>
            </a:r>
          </a:p>
          <a:p>
            <a:pPr algn="l" eaLnBrk="1" hangingPunct="1">
              <a:spcBef>
                <a:spcPct val="20000"/>
              </a:spcBef>
              <a:buClr>
                <a:schemeClr val="hlink"/>
              </a:buClr>
              <a:buFont typeface="Wingdings" panose="05000000000000000000" pitchFamily="2" charset="2"/>
              <a:buChar char="§"/>
            </a:pPr>
            <a:r>
              <a:rPr lang="en-US" altLang="en-US" dirty="0">
                <a:effectLst/>
                <a:latin typeface="+mj-lt"/>
              </a:rPr>
              <a:t>Other Appearance or Presentations</a:t>
            </a:r>
          </a:p>
          <a:p>
            <a:pPr algn="l" eaLnBrk="1" hangingPunct="1">
              <a:spcBef>
                <a:spcPct val="20000"/>
              </a:spcBef>
              <a:buClr>
                <a:schemeClr val="hlink"/>
              </a:buClr>
              <a:buFont typeface="Wingdings" panose="05000000000000000000" pitchFamily="2" charset="2"/>
              <a:buChar char="§"/>
            </a:pPr>
            <a:r>
              <a:rPr lang="en-US" altLang="en-US" dirty="0">
                <a:effectLst/>
                <a:latin typeface="+mj-lt"/>
              </a:rPr>
              <a:t>Committee Appointment</a:t>
            </a:r>
          </a:p>
          <a:p>
            <a:pPr algn="l" eaLnBrk="1" hangingPunct="1">
              <a:spcBef>
                <a:spcPct val="20000"/>
              </a:spcBef>
              <a:buClr>
                <a:schemeClr val="hlink"/>
              </a:buClr>
              <a:buFont typeface="Wingdings" pitchFamily="2" charset="2"/>
              <a:buNone/>
            </a:pPr>
            <a:endParaRPr lang="en-US" altLang="en-US" dirty="0">
              <a:effectLst/>
              <a:latin typeface="+mj-lt"/>
            </a:endParaRPr>
          </a:p>
        </p:txBody>
      </p:sp>
    </p:spTree>
    <p:extLst>
      <p:ext uri="{BB962C8B-B14F-4D97-AF65-F5344CB8AC3E}">
        <p14:creationId xmlns:p14="http://schemas.microsoft.com/office/powerpoint/2010/main" val="158086299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15399">
                                            <p:txEl>
                                              <p:pRg st="0" end="0"/>
                                            </p:txEl>
                                          </p:spTgt>
                                        </p:tgtEl>
                                        <p:attrNameLst>
                                          <p:attrName>style.visibility</p:attrName>
                                        </p:attrNameLst>
                                      </p:cBhvr>
                                      <p:to>
                                        <p:strVal val="visible"/>
                                      </p:to>
                                    </p:set>
                                    <p:animEffect transition="in" filter="box(out)">
                                      <p:cBhvr>
                                        <p:cTn id="7" dur="500"/>
                                        <p:tgtEl>
                                          <p:spTgt spid="3153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15399">
                                            <p:txEl>
                                              <p:pRg st="1" end="1"/>
                                            </p:txEl>
                                          </p:spTgt>
                                        </p:tgtEl>
                                        <p:attrNameLst>
                                          <p:attrName>style.visibility</p:attrName>
                                        </p:attrNameLst>
                                      </p:cBhvr>
                                      <p:to>
                                        <p:strVal val="visible"/>
                                      </p:to>
                                    </p:set>
                                    <p:animEffect transition="in" filter="box(out)">
                                      <p:cBhvr>
                                        <p:cTn id="12" dur="500"/>
                                        <p:tgtEl>
                                          <p:spTgt spid="3153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15399">
                                            <p:txEl>
                                              <p:pRg st="2" end="2"/>
                                            </p:txEl>
                                          </p:spTgt>
                                        </p:tgtEl>
                                        <p:attrNameLst>
                                          <p:attrName>style.visibility</p:attrName>
                                        </p:attrNameLst>
                                      </p:cBhvr>
                                      <p:to>
                                        <p:strVal val="visible"/>
                                      </p:to>
                                    </p:set>
                                    <p:animEffect transition="in" filter="box(out)">
                                      <p:cBhvr>
                                        <p:cTn id="17" dur="500"/>
                                        <p:tgtEl>
                                          <p:spTgt spid="3153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15399">
                                            <p:txEl>
                                              <p:pRg st="3" end="3"/>
                                            </p:txEl>
                                          </p:spTgt>
                                        </p:tgtEl>
                                        <p:attrNameLst>
                                          <p:attrName>style.visibility</p:attrName>
                                        </p:attrNameLst>
                                      </p:cBhvr>
                                      <p:to>
                                        <p:strVal val="visible"/>
                                      </p:to>
                                    </p:set>
                                    <p:animEffect transition="in" filter="box(out)">
                                      <p:cBhvr>
                                        <p:cTn id="22" dur="500"/>
                                        <p:tgtEl>
                                          <p:spTgt spid="3153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15399">
                                            <p:txEl>
                                              <p:pRg st="4" end="4"/>
                                            </p:txEl>
                                          </p:spTgt>
                                        </p:tgtEl>
                                        <p:attrNameLst>
                                          <p:attrName>style.visibility</p:attrName>
                                        </p:attrNameLst>
                                      </p:cBhvr>
                                      <p:to>
                                        <p:strVal val="visible"/>
                                      </p:to>
                                    </p:set>
                                    <p:animEffect transition="in" filter="box(out)">
                                      <p:cBhvr>
                                        <p:cTn id="27" dur="500"/>
                                        <p:tgtEl>
                                          <p:spTgt spid="31539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15399">
                                            <p:txEl>
                                              <p:pRg st="5" end="5"/>
                                            </p:txEl>
                                          </p:spTgt>
                                        </p:tgtEl>
                                        <p:attrNameLst>
                                          <p:attrName>style.visibility</p:attrName>
                                        </p:attrNameLst>
                                      </p:cBhvr>
                                      <p:to>
                                        <p:strVal val="visible"/>
                                      </p:to>
                                    </p:set>
                                    <p:animEffect transition="in" filter="box(out)">
                                      <p:cBhvr>
                                        <p:cTn id="32" dur="500"/>
                                        <p:tgtEl>
                                          <p:spTgt spid="31539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315394">
                                            <p:txEl>
                                              <p:pRg st="0" end="0"/>
                                            </p:txEl>
                                          </p:spTgt>
                                        </p:tgtEl>
                                        <p:attrNameLst>
                                          <p:attrName>style.visibility</p:attrName>
                                        </p:attrNameLst>
                                      </p:cBhvr>
                                      <p:to>
                                        <p:strVal val="visible"/>
                                      </p:to>
                                    </p:set>
                                    <p:animEffect transition="in" filter="box(out)">
                                      <p:cBhvr>
                                        <p:cTn id="37" dur="500"/>
                                        <p:tgtEl>
                                          <p:spTgt spid="315394">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315394">
                                            <p:txEl>
                                              <p:pRg st="1" end="1"/>
                                            </p:txEl>
                                          </p:spTgt>
                                        </p:tgtEl>
                                        <p:attrNameLst>
                                          <p:attrName>style.visibility</p:attrName>
                                        </p:attrNameLst>
                                      </p:cBhvr>
                                      <p:to>
                                        <p:strVal val="visible"/>
                                      </p:to>
                                    </p:set>
                                    <p:animEffect transition="in" filter="box(out)">
                                      <p:cBhvr>
                                        <p:cTn id="42" dur="500"/>
                                        <p:tgtEl>
                                          <p:spTgt spid="315394">
                                            <p:txEl>
                                              <p:pRg st="1" end="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315394">
                                            <p:txEl>
                                              <p:pRg st="2" end="2"/>
                                            </p:txEl>
                                          </p:spTgt>
                                        </p:tgtEl>
                                        <p:attrNameLst>
                                          <p:attrName>style.visibility</p:attrName>
                                        </p:attrNameLst>
                                      </p:cBhvr>
                                      <p:to>
                                        <p:strVal val="visible"/>
                                      </p:to>
                                    </p:set>
                                    <p:animEffect transition="in" filter="box(out)">
                                      <p:cBhvr>
                                        <p:cTn id="47" dur="500"/>
                                        <p:tgtEl>
                                          <p:spTgt spid="315394">
                                            <p:txEl>
                                              <p:pRg st="2" end="2"/>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315394">
                                            <p:txEl>
                                              <p:pRg st="3" end="3"/>
                                            </p:txEl>
                                          </p:spTgt>
                                        </p:tgtEl>
                                        <p:attrNameLst>
                                          <p:attrName>style.visibility</p:attrName>
                                        </p:attrNameLst>
                                      </p:cBhvr>
                                      <p:to>
                                        <p:strVal val="visible"/>
                                      </p:to>
                                    </p:set>
                                    <p:animEffect transition="in" filter="box(out)">
                                      <p:cBhvr>
                                        <p:cTn id="52" dur="500"/>
                                        <p:tgtEl>
                                          <p:spTgt spid="315394">
                                            <p:txEl>
                                              <p:pRg st="3" end="3"/>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315394">
                                            <p:txEl>
                                              <p:pRg st="4" end="4"/>
                                            </p:txEl>
                                          </p:spTgt>
                                        </p:tgtEl>
                                        <p:attrNameLst>
                                          <p:attrName>style.visibility</p:attrName>
                                        </p:attrNameLst>
                                      </p:cBhvr>
                                      <p:to>
                                        <p:strVal val="visible"/>
                                      </p:to>
                                    </p:set>
                                    <p:animEffect transition="in" filter="box(out)">
                                      <p:cBhvr>
                                        <p:cTn id="57" dur="500"/>
                                        <p:tgtEl>
                                          <p:spTgt spid="31539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4" grpId="0" build="p" autoUpdateAnimBg="0"/>
      <p:bldP spid="315399"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329308C7-02D9-4B34-A9BA-F80A86ADBED1}" type="slidenum">
              <a:rPr lang="en-US" altLang="en-US" sz="1400" smtClean="0"/>
              <a:pPr/>
              <a:t>25</a:t>
            </a:fld>
            <a:endParaRPr lang="en-US" altLang="en-US" sz="1400" smtClean="0"/>
          </a:p>
        </p:txBody>
      </p:sp>
      <p:sp>
        <p:nvSpPr>
          <p:cNvPr id="312322" name="Rectangle 1026"/>
          <p:cNvSpPr>
            <a:spLocks noChangeArrowheads="1"/>
          </p:cNvSpPr>
          <p:nvPr/>
        </p:nvSpPr>
        <p:spPr bwMode="auto">
          <a:xfrm>
            <a:off x="609600" y="1066800"/>
            <a:ext cx="8001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anose="05000000000000000000" pitchFamily="2" charset="2"/>
              <a:buChar char="§"/>
            </a:pPr>
            <a:r>
              <a:rPr lang="en-US" altLang="en-US" dirty="0" smtClean="0">
                <a:effectLst/>
                <a:latin typeface="+mj-lt"/>
              </a:rPr>
              <a:t>Photos </a:t>
            </a:r>
            <a:r>
              <a:rPr lang="en-US" altLang="en-US" dirty="0">
                <a:effectLst/>
                <a:latin typeface="+mj-lt"/>
              </a:rPr>
              <a:t>should be action, active, doing and leading.  Leave out the “Grip and Grin” photos of awards and recognition.</a:t>
            </a:r>
          </a:p>
          <a:p>
            <a:pPr algn="l" eaLnBrk="1" hangingPunct="1">
              <a:spcBef>
                <a:spcPct val="20000"/>
              </a:spcBef>
              <a:buClr>
                <a:schemeClr val="hlink"/>
              </a:buClr>
              <a:buFont typeface="Wingdings" panose="05000000000000000000" pitchFamily="2" charset="2"/>
              <a:buChar char="§"/>
            </a:pPr>
            <a:r>
              <a:rPr lang="en-US" altLang="en-US" dirty="0">
                <a:effectLst/>
                <a:latin typeface="+mj-lt"/>
              </a:rPr>
              <a:t>High quality photos</a:t>
            </a:r>
            <a:r>
              <a:rPr lang="en-US" altLang="en-US" dirty="0" smtClean="0">
                <a:effectLst/>
                <a:latin typeface="+mj-lt"/>
              </a:rPr>
              <a:t>.</a:t>
            </a:r>
            <a:endParaRPr lang="en-US" altLang="en-US" dirty="0">
              <a:effectLst/>
              <a:latin typeface="+mj-lt"/>
            </a:endParaRPr>
          </a:p>
          <a:p>
            <a:pPr algn="l" eaLnBrk="1" hangingPunct="1">
              <a:spcBef>
                <a:spcPct val="20000"/>
              </a:spcBef>
              <a:buClr>
                <a:schemeClr val="hlink"/>
              </a:buClr>
              <a:buFont typeface="Wingdings" panose="05000000000000000000" pitchFamily="2" charset="2"/>
              <a:buChar char="§"/>
            </a:pPr>
            <a:r>
              <a:rPr lang="en-US" altLang="en-US" dirty="0">
                <a:effectLst/>
                <a:latin typeface="+mj-lt"/>
              </a:rPr>
              <a:t>Highlight project work, leadership </a:t>
            </a:r>
            <a:endParaRPr lang="en-US" altLang="en-US" dirty="0" smtClean="0">
              <a:effectLst/>
              <a:latin typeface="+mj-lt"/>
            </a:endParaRPr>
          </a:p>
          <a:p>
            <a:pPr indent="0" algn="l" eaLnBrk="1" hangingPunct="1">
              <a:spcBef>
                <a:spcPct val="20000"/>
              </a:spcBef>
              <a:buClr>
                <a:schemeClr val="hlink"/>
              </a:buClr>
            </a:pPr>
            <a:r>
              <a:rPr lang="en-US" altLang="en-US" dirty="0" smtClean="0">
                <a:effectLst/>
                <a:latin typeface="+mj-lt"/>
              </a:rPr>
              <a:t>and </a:t>
            </a:r>
            <a:r>
              <a:rPr lang="en-US" altLang="en-US" dirty="0">
                <a:effectLst/>
                <a:latin typeface="+mj-lt"/>
              </a:rPr>
              <a:t>citizenship.</a:t>
            </a:r>
          </a:p>
          <a:p>
            <a:pPr algn="l" eaLnBrk="1" hangingPunct="1">
              <a:spcBef>
                <a:spcPct val="20000"/>
              </a:spcBef>
              <a:buClr>
                <a:schemeClr val="hlink"/>
              </a:buClr>
              <a:buFont typeface="Wingdings" panose="05000000000000000000" pitchFamily="2" charset="2"/>
              <a:buChar char="§"/>
            </a:pPr>
            <a:r>
              <a:rPr lang="en-US" altLang="en-US" dirty="0">
                <a:effectLst/>
                <a:latin typeface="+mj-lt"/>
              </a:rPr>
              <a:t>Show growth through the years.</a:t>
            </a:r>
          </a:p>
          <a:p>
            <a:pPr algn="l" eaLnBrk="1" hangingPunct="1">
              <a:spcBef>
                <a:spcPct val="20000"/>
              </a:spcBef>
              <a:buClr>
                <a:schemeClr val="hlink"/>
              </a:buClr>
              <a:buFont typeface="Wingdings" panose="05000000000000000000" pitchFamily="2" charset="2"/>
              <a:buChar char="§"/>
            </a:pPr>
            <a:r>
              <a:rPr lang="en-US" altLang="en-US" dirty="0">
                <a:effectLst/>
                <a:latin typeface="+mj-lt"/>
              </a:rPr>
              <a:t>Logical </a:t>
            </a:r>
            <a:r>
              <a:rPr lang="en-US" altLang="en-US" dirty="0" smtClean="0">
                <a:effectLst/>
                <a:latin typeface="+mj-lt"/>
              </a:rPr>
              <a:t>sequence telling a story.</a:t>
            </a:r>
          </a:p>
          <a:p>
            <a:pPr algn="l" eaLnBrk="1" hangingPunct="1">
              <a:spcBef>
                <a:spcPct val="20000"/>
              </a:spcBef>
              <a:buClr>
                <a:schemeClr val="hlink"/>
              </a:buClr>
              <a:buFont typeface="Wingdings" panose="05000000000000000000" pitchFamily="2" charset="2"/>
              <a:buChar char="§"/>
            </a:pPr>
            <a:r>
              <a:rPr lang="en-US" altLang="en-US" dirty="0" smtClean="0">
                <a:effectLst/>
                <a:latin typeface="+mj-lt"/>
              </a:rPr>
              <a:t>Respect the privacy of special audiences or others in the photo.</a:t>
            </a:r>
            <a:endParaRPr lang="en-US" altLang="en-US" dirty="0">
              <a:effectLst/>
              <a:latin typeface="+mj-lt"/>
            </a:endParaRPr>
          </a:p>
        </p:txBody>
      </p:sp>
      <p:sp>
        <p:nvSpPr>
          <p:cNvPr id="146437" name="Rectangle 1028"/>
          <p:cNvSpPr>
            <a:spLocks noChangeArrowheads="1"/>
          </p:cNvSpPr>
          <p:nvPr/>
        </p:nvSpPr>
        <p:spPr bwMode="auto">
          <a:xfrm>
            <a:off x="609600" y="228600"/>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a:solidFill>
                  <a:schemeClr val="accent6">
                    <a:lumMod val="75000"/>
                  </a:schemeClr>
                </a:solidFill>
                <a:latin typeface="+mn-lt"/>
              </a:rPr>
              <a:t>Photo Pointers</a:t>
            </a:r>
          </a:p>
        </p:txBody>
      </p:sp>
      <p:pic>
        <p:nvPicPr>
          <p:cNvPr id="23554" name="Picture 2" descr="http://media.pennlive.com/go/photo/ugh-its-bugs-hershey-gardensjpg-b89d23b0e3eae46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199" y="2209800"/>
            <a:ext cx="2643541" cy="1755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298732"/>
      </p:ext>
    </p:extLst>
  </p:cSld>
  <p:clrMapOvr>
    <a:masterClrMapping/>
  </p:clrMapOvr>
  <p:transition>
    <p:zoom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4BC26535-F433-4ED2-BF72-018D97FBA13E}" type="slidenum">
              <a:rPr lang="en-US" altLang="en-US" sz="1400" smtClean="0"/>
              <a:pPr/>
              <a:t>26</a:t>
            </a:fld>
            <a:endParaRPr lang="en-US" altLang="en-US" sz="1400" smtClean="0"/>
          </a:p>
        </p:txBody>
      </p:sp>
      <p:sp>
        <p:nvSpPr>
          <p:cNvPr id="313346" name="Rectangle 2"/>
          <p:cNvSpPr>
            <a:spLocks noChangeArrowheads="1"/>
          </p:cNvSpPr>
          <p:nvPr/>
        </p:nvSpPr>
        <p:spPr bwMode="auto">
          <a:xfrm>
            <a:off x="726736" y="1066800"/>
            <a:ext cx="8036264"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anose="05000000000000000000" pitchFamily="2" charset="2"/>
              <a:buChar char="§"/>
            </a:pPr>
            <a:r>
              <a:rPr lang="en-US" altLang="en-US" dirty="0">
                <a:effectLst/>
                <a:latin typeface="+mj-lt"/>
              </a:rPr>
              <a:t>Effective use of white </a:t>
            </a:r>
            <a:r>
              <a:rPr lang="en-US" altLang="en-US" dirty="0" smtClean="0">
                <a:effectLst/>
                <a:latin typeface="+mj-lt"/>
              </a:rPr>
              <a:t>space</a:t>
            </a:r>
            <a:r>
              <a:rPr lang="en-US" altLang="en-US" dirty="0">
                <a:effectLst/>
                <a:latin typeface="+mj-lt"/>
              </a:rPr>
              <a:t> </a:t>
            </a:r>
            <a:r>
              <a:rPr lang="en-US" altLang="en-US" dirty="0" smtClean="0">
                <a:effectLst/>
                <a:latin typeface="+mj-lt"/>
              </a:rPr>
              <a:t>and attractive presentation.</a:t>
            </a:r>
          </a:p>
          <a:p>
            <a:pPr algn="l" eaLnBrk="1" hangingPunct="1">
              <a:spcBef>
                <a:spcPct val="20000"/>
              </a:spcBef>
              <a:buClr>
                <a:schemeClr val="hlink"/>
              </a:buClr>
              <a:buFont typeface="Wingdings" panose="05000000000000000000" pitchFamily="2" charset="2"/>
              <a:buChar char="§"/>
            </a:pPr>
            <a:r>
              <a:rPr lang="en-US" altLang="en-US" dirty="0" smtClean="0">
                <a:effectLst/>
                <a:latin typeface="+mj-lt"/>
              </a:rPr>
              <a:t>Digitally cropped and printed with descriptive captions.  DO NOT distort, layer or shingle photos.</a:t>
            </a:r>
            <a:endParaRPr lang="en-US" altLang="en-US" dirty="0">
              <a:effectLst/>
              <a:latin typeface="+mj-lt"/>
            </a:endParaRPr>
          </a:p>
          <a:p>
            <a:pPr algn="l" eaLnBrk="1" hangingPunct="1">
              <a:spcBef>
                <a:spcPct val="20000"/>
              </a:spcBef>
              <a:buClr>
                <a:schemeClr val="hlink"/>
              </a:buClr>
              <a:buFont typeface="Wingdings" panose="05000000000000000000" pitchFamily="2" charset="2"/>
              <a:buChar char="§"/>
            </a:pPr>
            <a:r>
              <a:rPr lang="en-US" altLang="en-US" dirty="0" smtClean="0">
                <a:effectLst/>
                <a:latin typeface="+mj-lt"/>
              </a:rPr>
              <a:t>Real photos - use </a:t>
            </a:r>
            <a:r>
              <a:rPr lang="en-US" altLang="en-US" dirty="0">
                <a:effectLst/>
                <a:latin typeface="+mj-lt"/>
              </a:rPr>
              <a:t>a photo mounting </a:t>
            </a:r>
            <a:r>
              <a:rPr lang="en-US" altLang="en-US" dirty="0" smtClean="0">
                <a:effectLst/>
                <a:latin typeface="+mj-lt"/>
              </a:rPr>
              <a:t>adhesive/rubber </a:t>
            </a:r>
            <a:r>
              <a:rPr lang="en-US" altLang="en-US" dirty="0">
                <a:effectLst/>
                <a:latin typeface="+mj-lt"/>
              </a:rPr>
              <a:t>cement for best results.</a:t>
            </a:r>
          </a:p>
          <a:p>
            <a:pPr algn="l" eaLnBrk="1" hangingPunct="1">
              <a:spcBef>
                <a:spcPct val="20000"/>
              </a:spcBef>
              <a:buClr>
                <a:schemeClr val="hlink"/>
              </a:buClr>
              <a:buFont typeface="Wingdings" panose="05000000000000000000" pitchFamily="2" charset="2"/>
              <a:buChar char="§"/>
            </a:pPr>
            <a:r>
              <a:rPr lang="en-US" altLang="en-US" dirty="0">
                <a:effectLst/>
                <a:latin typeface="+mj-lt"/>
              </a:rPr>
              <a:t>Captions should be a mini story.</a:t>
            </a:r>
          </a:p>
          <a:p>
            <a:pPr algn="l" eaLnBrk="1" hangingPunct="1">
              <a:spcBef>
                <a:spcPct val="20000"/>
              </a:spcBef>
              <a:buClr>
                <a:schemeClr val="hlink"/>
              </a:buClr>
              <a:buFont typeface="Wingdings" panose="05000000000000000000" pitchFamily="2" charset="2"/>
              <a:buChar char="§"/>
            </a:pPr>
            <a:r>
              <a:rPr lang="en-US" altLang="en-US" dirty="0">
                <a:effectLst/>
                <a:latin typeface="+mj-lt"/>
              </a:rPr>
              <a:t>Captions may accompany each picture or it can be one documenting the page.</a:t>
            </a:r>
          </a:p>
          <a:p>
            <a:pPr algn="l" eaLnBrk="1" hangingPunct="1">
              <a:spcBef>
                <a:spcPct val="20000"/>
              </a:spcBef>
              <a:buClr>
                <a:schemeClr val="hlink"/>
              </a:buClr>
              <a:buFont typeface="Wingdings" pitchFamily="2" charset="2"/>
              <a:buNone/>
            </a:pPr>
            <a:endParaRPr lang="en-US" altLang="en-US" dirty="0">
              <a:effectLst/>
              <a:latin typeface="Comic Sans MS" pitchFamily="66" charset="0"/>
            </a:endParaRPr>
          </a:p>
        </p:txBody>
      </p:sp>
      <p:sp>
        <p:nvSpPr>
          <p:cNvPr id="5" name="Rectangle 1028"/>
          <p:cNvSpPr>
            <a:spLocks noChangeArrowheads="1"/>
          </p:cNvSpPr>
          <p:nvPr/>
        </p:nvSpPr>
        <p:spPr bwMode="auto">
          <a:xfrm>
            <a:off x="609600" y="228600"/>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a:solidFill>
                  <a:schemeClr val="accent6">
                    <a:lumMod val="75000"/>
                  </a:schemeClr>
                </a:solidFill>
                <a:latin typeface="+mn-lt"/>
              </a:rPr>
              <a:t>Photo </a:t>
            </a:r>
            <a:r>
              <a:rPr lang="en-US" altLang="en-US" sz="3600" b="1" dirty="0" smtClean="0">
                <a:solidFill>
                  <a:schemeClr val="accent6">
                    <a:lumMod val="75000"/>
                  </a:schemeClr>
                </a:solidFill>
                <a:latin typeface="+mn-lt"/>
              </a:rPr>
              <a:t>Pointers continued…</a:t>
            </a:r>
            <a:endParaRPr lang="en-US" altLang="en-US" sz="3600" b="1" dirty="0">
              <a:solidFill>
                <a:schemeClr val="accent6">
                  <a:lumMod val="75000"/>
                </a:schemeClr>
              </a:solidFill>
              <a:latin typeface="+mn-lt"/>
            </a:endParaRPr>
          </a:p>
        </p:txBody>
      </p:sp>
    </p:spTree>
    <p:extLst>
      <p:ext uri="{BB962C8B-B14F-4D97-AF65-F5344CB8AC3E}">
        <p14:creationId xmlns:p14="http://schemas.microsoft.com/office/powerpoint/2010/main" val="367855541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13346">
                                            <p:txEl>
                                              <p:pRg st="0" end="0"/>
                                            </p:txEl>
                                          </p:spTgt>
                                        </p:tgtEl>
                                        <p:attrNameLst>
                                          <p:attrName>style.visibility</p:attrName>
                                        </p:attrNameLst>
                                      </p:cBhvr>
                                      <p:to>
                                        <p:strVal val="visible"/>
                                      </p:to>
                                    </p:set>
                                    <p:animEffect transition="in" filter="box(out)">
                                      <p:cBhvr>
                                        <p:cTn id="7" dur="500"/>
                                        <p:tgtEl>
                                          <p:spTgt spid="3133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13346">
                                            <p:txEl>
                                              <p:pRg st="1" end="1"/>
                                            </p:txEl>
                                          </p:spTgt>
                                        </p:tgtEl>
                                        <p:attrNameLst>
                                          <p:attrName>style.visibility</p:attrName>
                                        </p:attrNameLst>
                                      </p:cBhvr>
                                      <p:to>
                                        <p:strVal val="visible"/>
                                      </p:to>
                                    </p:set>
                                    <p:animEffect transition="in" filter="box(out)">
                                      <p:cBhvr>
                                        <p:cTn id="12" dur="500"/>
                                        <p:tgtEl>
                                          <p:spTgt spid="31334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13346">
                                            <p:txEl>
                                              <p:pRg st="2" end="2"/>
                                            </p:txEl>
                                          </p:spTgt>
                                        </p:tgtEl>
                                        <p:attrNameLst>
                                          <p:attrName>style.visibility</p:attrName>
                                        </p:attrNameLst>
                                      </p:cBhvr>
                                      <p:to>
                                        <p:strVal val="visible"/>
                                      </p:to>
                                    </p:set>
                                    <p:animEffect transition="in" filter="box(out)">
                                      <p:cBhvr>
                                        <p:cTn id="17" dur="500"/>
                                        <p:tgtEl>
                                          <p:spTgt spid="31334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13346">
                                            <p:txEl>
                                              <p:pRg st="3" end="3"/>
                                            </p:txEl>
                                          </p:spTgt>
                                        </p:tgtEl>
                                        <p:attrNameLst>
                                          <p:attrName>style.visibility</p:attrName>
                                        </p:attrNameLst>
                                      </p:cBhvr>
                                      <p:to>
                                        <p:strVal val="visible"/>
                                      </p:to>
                                    </p:set>
                                    <p:animEffect transition="in" filter="box(out)">
                                      <p:cBhvr>
                                        <p:cTn id="22" dur="500"/>
                                        <p:tgtEl>
                                          <p:spTgt spid="31334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13346">
                                            <p:txEl>
                                              <p:pRg st="4" end="4"/>
                                            </p:txEl>
                                          </p:spTgt>
                                        </p:tgtEl>
                                        <p:attrNameLst>
                                          <p:attrName>style.visibility</p:attrName>
                                        </p:attrNameLst>
                                      </p:cBhvr>
                                      <p:to>
                                        <p:strVal val="visible"/>
                                      </p:to>
                                    </p:set>
                                    <p:animEffect transition="in" filter="box(out)">
                                      <p:cBhvr>
                                        <p:cTn id="27" dur="500"/>
                                        <p:tgtEl>
                                          <p:spTgt spid="3133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6"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p:txBody>
          <a:bodyPr>
            <a:normAutofit/>
          </a:bodyPr>
          <a:lstStyle/>
          <a:p>
            <a:pPr marL="0" indent="0">
              <a:buClr>
                <a:srgbClr val="EB8803"/>
              </a:buClr>
              <a:buNone/>
            </a:pPr>
            <a:r>
              <a:rPr lang="en-US" altLang="en-US" dirty="0">
                <a:solidFill>
                  <a:schemeClr val="tx1"/>
                </a:solidFill>
                <a:ea typeface="ＭＳ Ｐゴシック" pitchFamily="34" charset="-128"/>
              </a:rPr>
              <a:t>G</a:t>
            </a:r>
            <a:r>
              <a:rPr lang="en-US" altLang="en-US" sz="2400" dirty="0" smtClean="0">
                <a:solidFill>
                  <a:schemeClr val="tx1"/>
                </a:solidFill>
                <a:ea typeface="ＭＳ Ｐゴシック" pitchFamily="34" charset="-128"/>
              </a:rPr>
              <a:t>ood captions</a:t>
            </a:r>
          </a:p>
          <a:p>
            <a:pPr lvl="1">
              <a:buClr>
                <a:srgbClr val="EB8803"/>
              </a:buClr>
              <a:buFont typeface="Wingdings" panose="05000000000000000000" pitchFamily="2" charset="2"/>
              <a:buChar char="§"/>
            </a:pPr>
            <a:r>
              <a:rPr lang="en-US" altLang="en-US" sz="2000" dirty="0" smtClean="0">
                <a:solidFill>
                  <a:schemeClr val="tx1"/>
                </a:solidFill>
                <a:ea typeface="ＭＳ Ｐゴシック" pitchFamily="34" charset="-128"/>
              </a:rPr>
              <a:t>Avoid starting each caption with “Here I am….”; “I am….”; or “This is me doing…”</a:t>
            </a:r>
          </a:p>
          <a:p>
            <a:pPr lvl="1">
              <a:buClr>
                <a:srgbClr val="EB8803"/>
              </a:buClr>
              <a:buFont typeface="Wingdings" panose="05000000000000000000" pitchFamily="2" charset="2"/>
              <a:buChar char="§"/>
            </a:pPr>
            <a:r>
              <a:rPr lang="en-US" altLang="en-US" sz="2000" dirty="0" smtClean="0">
                <a:solidFill>
                  <a:schemeClr val="tx1"/>
                </a:solidFill>
                <a:ea typeface="ＭＳ Ｐゴシック" pitchFamily="34" charset="-128"/>
              </a:rPr>
              <a:t>Don’t state the obvious. Explain what is going on and how it affected your project.</a:t>
            </a:r>
          </a:p>
          <a:p>
            <a:pPr lvl="1">
              <a:buClr>
                <a:srgbClr val="EB8803"/>
              </a:buClr>
              <a:buFont typeface="Wingdings" panose="05000000000000000000" pitchFamily="2" charset="2"/>
              <a:buChar char="§"/>
            </a:pPr>
            <a:r>
              <a:rPr lang="en-US" altLang="en-US" sz="2000" dirty="0" smtClean="0">
                <a:solidFill>
                  <a:schemeClr val="tx1"/>
                </a:solidFill>
                <a:ea typeface="ＭＳ Ｐゴシック" pitchFamily="34" charset="-128"/>
              </a:rPr>
              <a:t>Don’t repeat yourself in the same caption. Remember, your space is limited.</a:t>
            </a:r>
          </a:p>
          <a:p>
            <a:pPr lvl="1">
              <a:buClr>
                <a:srgbClr val="EB8803"/>
              </a:buClr>
              <a:buFont typeface="Wingdings" panose="05000000000000000000" pitchFamily="2" charset="2"/>
              <a:buChar char="§"/>
            </a:pPr>
            <a:r>
              <a:rPr lang="en-US" altLang="en-US" sz="2000" dirty="0" smtClean="0">
                <a:solidFill>
                  <a:schemeClr val="tx1"/>
                </a:solidFill>
                <a:ea typeface="ＭＳ Ｐゴシック" pitchFamily="34" charset="-128"/>
              </a:rPr>
              <a:t>Do not write as if you are talking about yourself to someone else. </a:t>
            </a:r>
          </a:p>
          <a:p>
            <a:pPr marL="914400" lvl="2" indent="0">
              <a:buClr>
                <a:srgbClr val="EB8803"/>
              </a:buClr>
              <a:buNone/>
            </a:pPr>
            <a:r>
              <a:rPr lang="en-US" altLang="en-US" sz="1800" dirty="0" smtClean="0">
                <a:solidFill>
                  <a:schemeClr val="tx1"/>
                </a:solidFill>
                <a:ea typeface="ＭＳ Ｐゴシック" pitchFamily="34" charset="-128"/>
              </a:rPr>
              <a:t>For example: “David is shown planting a test plot of corn,” </a:t>
            </a:r>
            <a:br>
              <a:rPr lang="en-US" altLang="en-US" sz="1800" dirty="0" smtClean="0">
                <a:solidFill>
                  <a:schemeClr val="tx1"/>
                </a:solidFill>
                <a:ea typeface="ＭＳ Ｐゴシック" pitchFamily="34" charset="-128"/>
              </a:rPr>
            </a:br>
            <a:r>
              <a:rPr lang="en-US" altLang="en-US" sz="1800" dirty="0" smtClean="0">
                <a:solidFill>
                  <a:schemeClr val="tx1"/>
                </a:solidFill>
                <a:ea typeface="ＭＳ Ｐゴシック" pitchFamily="34" charset="-128"/>
              </a:rPr>
              <a:t>sounds strange if you are David.</a:t>
            </a:r>
          </a:p>
          <a:p>
            <a:pPr lvl="1">
              <a:buClr>
                <a:srgbClr val="EB8803"/>
              </a:buClr>
              <a:buFont typeface="Arial" pitchFamily="34" charset="0"/>
              <a:buNone/>
            </a:pPr>
            <a:endParaRPr lang="en-US" altLang="en-US" dirty="0" smtClean="0">
              <a:latin typeface="Helvetica" pitchFamily="-84" charset="0"/>
              <a:ea typeface="ＭＳ Ｐゴシック" pitchFamily="34" charset="-128"/>
            </a:endParaRPr>
          </a:p>
          <a:p>
            <a:endParaRPr lang="en-US" altLang="en-US" dirty="0" smtClean="0">
              <a:latin typeface="Helvetica" pitchFamily="-84" charset="0"/>
              <a:ea typeface="ＭＳ Ｐゴシック" pitchFamily="34" charset="-128"/>
            </a:endParaRPr>
          </a:p>
        </p:txBody>
      </p:sp>
      <p:sp>
        <p:nvSpPr>
          <p:cNvPr id="5" name="Rectangle 1028"/>
          <p:cNvSpPr>
            <a:spLocks noChangeArrowheads="1"/>
          </p:cNvSpPr>
          <p:nvPr/>
        </p:nvSpPr>
        <p:spPr bwMode="auto">
          <a:xfrm>
            <a:off x="609600" y="228600"/>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a:solidFill>
                  <a:schemeClr val="accent6">
                    <a:lumMod val="75000"/>
                  </a:schemeClr>
                </a:solidFill>
                <a:latin typeface="+mn-lt"/>
              </a:rPr>
              <a:t>Photo </a:t>
            </a:r>
            <a:r>
              <a:rPr lang="en-US" altLang="en-US" sz="3600" b="1" dirty="0" smtClean="0">
                <a:solidFill>
                  <a:schemeClr val="accent6">
                    <a:lumMod val="75000"/>
                  </a:schemeClr>
                </a:solidFill>
                <a:latin typeface="+mn-lt"/>
              </a:rPr>
              <a:t>Captions</a:t>
            </a:r>
            <a:endParaRPr lang="en-US" altLang="en-US" sz="3600" b="1" dirty="0">
              <a:solidFill>
                <a:schemeClr val="accent6">
                  <a:lumMod val="75000"/>
                </a:schemeClr>
              </a:solidFill>
              <a:latin typeface="+mn-lt"/>
            </a:endParaRPr>
          </a:p>
        </p:txBody>
      </p:sp>
    </p:spTree>
    <p:extLst>
      <p:ext uri="{BB962C8B-B14F-4D97-AF65-F5344CB8AC3E}">
        <p14:creationId xmlns:p14="http://schemas.microsoft.com/office/powerpoint/2010/main" val="3631488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5D465D09-1083-447E-90AD-6EDE02C67D33}" type="slidenum">
              <a:rPr lang="en-US" altLang="en-US" sz="1400" smtClean="0"/>
              <a:pPr/>
              <a:t>28</a:t>
            </a:fld>
            <a:endParaRPr lang="en-US" altLang="en-US" sz="1400" smtClean="0"/>
          </a:p>
        </p:txBody>
      </p:sp>
      <p:sp>
        <p:nvSpPr>
          <p:cNvPr id="314370" name="Rectangle 2"/>
          <p:cNvSpPr>
            <a:spLocks noChangeArrowheads="1"/>
          </p:cNvSpPr>
          <p:nvPr/>
        </p:nvSpPr>
        <p:spPr bwMode="auto">
          <a:xfrm>
            <a:off x="4648200" y="1219200"/>
            <a:ext cx="3810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Clr>
                <a:schemeClr val="hlink"/>
              </a:buClr>
              <a:buFont typeface="Wingdings" pitchFamily="2" charset="2"/>
              <a:buNone/>
            </a:pPr>
            <a:r>
              <a:rPr lang="en-US" altLang="en-US" sz="2800" b="1" dirty="0">
                <a:solidFill>
                  <a:schemeClr val="hlink"/>
                </a:solidFill>
                <a:effectLst/>
                <a:latin typeface="+mj-lt"/>
              </a:rPr>
              <a:t>Good</a:t>
            </a:r>
          </a:p>
          <a:p>
            <a:pPr algn="l" eaLnBrk="1" hangingPunct="1">
              <a:spcBef>
                <a:spcPct val="20000"/>
              </a:spcBef>
              <a:buClr>
                <a:schemeClr val="hlink"/>
              </a:buClr>
              <a:buFont typeface="Wingdings" panose="05000000000000000000" pitchFamily="2" charset="2"/>
              <a:buChar char="§"/>
            </a:pPr>
            <a:r>
              <a:rPr lang="en-US" altLang="en-US" sz="1800" dirty="0">
                <a:effectLst/>
                <a:latin typeface="+mj-lt"/>
              </a:rPr>
              <a:t>Teaching project group of 6-10 year olds baking techniques – 20xx</a:t>
            </a:r>
          </a:p>
          <a:p>
            <a:pPr algn="l" eaLnBrk="1" hangingPunct="1">
              <a:spcBef>
                <a:spcPct val="20000"/>
              </a:spcBef>
              <a:buClr>
                <a:schemeClr val="hlink"/>
              </a:buClr>
              <a:buFont typeface="Wingdings" panose="05000000000000000000" pitchFamily="2" charset="2"/>
              <a:buChar char="§"/>
            </a:pPr>
            <a:r>
              <a:rPr lang="en-US" altLang="en-US" sz="1800" dirty="0" smtClean="0">
                <a:effectLst/>
                <a:latin typeface="+mj-lt"/>
              </a:rPr>
              <a:t>Model </a:t>
            </a:r>
            <a:r>
              <a:rPr lang="en-US" altLang="en-US" sz="1800" dirty="0">
                <a:effectLst/>
                <a:latin typeface="+mj-lt"/>
              </a:rPr>
              <a:t>pesticide storage cabinet used in six community exhibits – 20xx</a:t>
            </a:r>
          </a:p>
          <a:p>
            <a:pPr algn="l" eaLnBrk="1" hangingPunct="1">
              <a:spcBef>
                <a:spcPct val="20000"/>
              </a:spcBef>
              <a:buClr>
                <a:schemeClr val="hlink"/>
              </a:buClr>
              <a:buFont typeface="Wingdings" panose="05000000000000000000" pitchFamily="2" charset="2"/>
              <a:buChar char="§"/>
            </a:pPr>
            <a:r>
              <a:rPr lang="en-US" altLang="en-US" sz="1800" dirty="0" smtClean="0">
                <a:effectLst/>
                <a:latin typeface="+mj-lt"/>
              </a:rPr>
              <a:t>Collecting </a:t>
            </a:r>
            <a:r>
              <a:rPr lang="en-US" altLang="en-US" sz="1800" dirty="0">
                <a:effectLst/>
                <a:latin typeface="+mj-lt"/>
              </a:rPr>
              <a:t>and identifying leaves of 24 different species of trees – 20xx</a:t>
            </a:r>
          </a:p>
        </p:txBody>
      </p:sp>
      <p:sp>
        <p:nvSpPr>
          <p:cNvPr id="148486" name="Rectangle 4"/>
          <p:cNvSpPr>
            <a:spLocks noChangeArrowheads="1"/>
          </p:cNvSpPr>
          <p:nvPr/>
        </p:nvSpPr>
        <p:spPr bwMode="auto">
          <a:xfrm>
            <a:off x="609600" y="228600"/>
            <a:ext cx="784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a:solidFill>
                  <a:schemeClr val="accent6">
                    <a:lumMod val="75000"/>
                  </a:schemeClr>
                </a:solidFill>
                <a:latin typeface="+mn-lt"/>
              </a:rPr>
              <a:t>Photo </a:t>
            </a:r>
            <a:r>
              <a:rPr lang="en-US" altLang="en-US" sz="3600" b="1" dirty="0" smtClean="0">
                <a:solidFill>
                  <a:schemeClr val="accent6">
                    <a:lumMod val="75000"/>
                  </a:schemeClr>
                </a:solidFill>
                <a:latin typeface="+mn-lt"/>
              </a:rPr>
              <a:t>Captions continued…</a:t>
            </a:r>
            <a:endParaRPr lang="en-US" altLang="en-US" sz="3600" b="1" dirty="0">
              <a:solidFill>
                <a:schemeClr val="accent6">
                  <a:lumMod val="75000"/>
                </a:schemeClr>
              </a:solidFill>
              <a:latin typeface="+mn-lt"/>
            </a:endParaRPr>
          </a:p>
        </p:txBody>
      </p:sp>
      <p:sp>
        <p:nvSpPr>
          <p:cNvPr id="314375" name="Rectangle 7"/>
          <p:cNvSpPr>
            <a:spLocks noChangeArrowheads="1"/>
          </p:cNvSpPr>
          <p:nvPr/>
        </p:nvSpPr>
        <p:spPr bwMode="auto">
          <a:xfrm>
            <a:off x="609600" y="1219200"/>
            <a:ext cx="3657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Clr>
                <a:schemeClr val="hlink"/>
              </a:buClr>
              <a:buFont typeface="Wingdings" pitchFamily="2" charset="2"/>
              <a:buNone/>
            </a:pPr>
            <a:r>
              <a:rPr lang="en-US" altLang="en-US" sz="2800" b="1" dirty="0">
                <a:solidFill>
                  <a:schemeClr val="hlink"/>
                </a:solidFill>
                <a:effectLst/>
                <a:latin typeface="+mj-lt"/>
              </a:rPr>
              <a:t>Poor</a:t>
            </a:r>
          </a:p>
          <a:p>
            <a:pPr algn="l" eaLnBrk="1" hangingPunct="1">
              <a:spcBef>
                <a:spcPct val="20000"/>
              </a:spcBef>
              <a:buClr>
                <a:schemeClr val="hlink"/>
              </a:buClr>
              <a:buFont typeface="Wingdings" panose="05000000000000000000" pitchFamily="2" charset="2"/>
              <a:buChar char="§"/>
            </a:pPr>
            <a:r>
              <a:rPr lang="en-US" altLang="en-US" sz="1800" dirty="0">
                <a:effectLst/>
                <a:latin typeface="+mj-lt"/>
              </a:rPr>
              <a:t>Making Cookies</a:t>
            </a:r>
          </a:p>
          <a:p>
            <a:pPr algn="l" eaLnBrk="1" hangingPunct="1">
              <a:spcBef>
                <a:spcPct val="20000"/>
              </a:spcBef>
              <a:buClr>
                <a:schemeClr val="hlink"/>
              </a:buClr>
              <a:buFont typeface="Wingdings" panose="05000000000000000000" pitchFamily="2" charset="2"/>
              <a:buChar char="§"/>
            </a:pPr>
            <a:r>
              <a:rPr lang="en-US" altLang="en-US" sz="1800" dirty="0" smtClean="0">
                <a:effectLst/>
                <a:latin typeface="+mj-lt"/>
              </a:rPr>
              <a:t>Pesticide </a:t>
            </a:r>
            <a:r>
              <a:rPr lang="en-US" altLang="en-US" sz="1800" dirty="0">
                <a:effectLst/>
                <a:latin typeface="+mj-lt"/>
              </a:rPr>
              <a:t>safety</a:t>
            </a:r>
          </a:p>
          <a:p>
            <a:pPr algn="l" eaLnBrk="1" hangingPunct="1">
              <a:spcBef>
                <a:spcPct val="20000"/>
              </a:spcBef>
              <a:buClr>
                <a:schemeClr val="hlink"/>
              </a:buClr>
              <a:buFont typeface="Wingdings" panose="05000000000000000000" pitchFamily="2" charset="2"/>
              <a:buChar char="§"/>
            </a:pPr>
            <a:r>
              <a:rPr lang="en-US" altLang="en-US" sz="1800" dirty="0" smtClean="0">
                <a:effectLst/>
                <a:latin typeface="+mj-lt"/>
              </a:rPr>
              <a:t>Here </a:t>
            </a:r>
            <a:r>
              <a:rPr lang="en-US" altLang="en-US" sz="1800" dirty="0">
                <a:effectLst/>
                <a:latin typeface="+mj-lt"/>
              </a:rPr>
              <a:t>I am with my collection of leaves.</a:t>
            </a:r>
          </a:p>
        </p:txBody>
      </p:sp>
      <p:pic>
        <p:nvPicPr>
          <p:cNvPr id="2048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458"/>
          <a:stretch/>
        </p:blipFill>
        <p:spPr bwMode="auto">
          <a:xfrm>
            <a:off x="372035" y="3047999"/>
            <a:ext cx="1981200" cy="12767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0750" y="3686385"/>
            <a:ext cx="2076450" cy="13829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9524837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14375">
                                            <p:txEl>
                                              <p:pRg st="0" end="0"/>
                                            </p:txEl>
                                          </p:spTgt>
                                        </p:tgtEl>
                                        <p:attrNameLst>
                                          <p:attrName>style.visibility</p:attrName>
                                        </p:attrNameLst>
                                      </p:cBhvr>
                                      <p:to>
                                        <p:strVal val="visible"/>
                                      </p:to>
                                    </p:set>
                                    <p:animEffect transition="in" filter="box(out)">
                                      <p:cBhvr>
                                        <p:cTn id="7" dur="500"/>
                                        <p:tgtEl>
                                          <p:spTgt spid="3143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14375">
                                            <p:txEl>
                                              <p:pRg st="1" end="1"/>
                                            </p:txEl>
                                          </p:spTgt>
                                        </p:tgtEl>
                                        <p:attrNameLst>
                                          <p:attrName>style.visibility</p:attrName>
                                        </p:attrNameLst>
                                      </p:cBhvr>
                                      <p:to>
                                        <p:strVal val="visible"/>
                                      </p:to>
                                    </p:set>
                                    <p:animEffect transition="in" filter="box(out)">
                                      <p:cBhvr>
                                        <p:cTn id="12" dur="500"/>
                                        <p:tgtEl>
                                          <p:spTgt spid="3143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14375">
                                            <p:txEl>
                                              <p:pRg st="2" end="2"/>
                                            </p:txEl>
                                          </p:spTgt>
                                        </p:tgtEl>
                                        <p:attrNameLst>
                                          <p:attrName>style.visibility</p:attrName>
                                        </p:attrNameLst>
                                      </p:cBhvr>
                                      <p:to>
                                        <p:strVal val="visible"/>
                                      </p:to>
                                    </p:set>
                                    <p:animEffect transition="in" filter="box(out)">
                                      <p:cBhvr>
                                        <p:cTn id="17" dur="500"/>
                                        <p:tgtEl>
                                          <p:spTgt spid="3143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14375">
                                            <p:txEl>
                                              <p:pRg st="3" end="3"/>
                                            </p:txEl>
                                          </p:spTgt>
                                        </p:tgtEl>
                                        <p:attrNameLst>
                                          <p:attrName>style.visibility</p:attrName>
                                        </p:attrNameLst>
                                      </p:cBhvr>
                                      <p:to>
                                        <p:strVal val="visible"/>
                                      </p:to>
                                    </p:set>
                                    <p:animEffect transition="in" filter="box(out)">
                                      <p:cBhvr>
                                        <p:cTn id="22" dur="500"/>
                                        <p:tgtEl>
                                          <p:spTgt spid="3143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14370">
                                            <p:txEl>
                                              <p:pRg st="0" end="0"/>
                                            </p:txEl>
                                          </p:spTgt>
                                        </p:tgtEl>
                                        <p:attrNameLst>
                                          <p:attrName>style.visibility</p:attrName>
                                        </p:attrNameLst>
                                      </p:cBhvr>
                                      <p:to>
                                        <p:strVal val="visible"/>
                                      </p:to>
                                    </p:set>
                                    <p:animEffect transition="in" filter="box(out)">
                                      <p:cBhvr>
                                        <p:cTn id="27" dur="500"/>
                                        <p:tgtEl>
                                          <p:spTgt spid="314370">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14370">
                                            <p:txEl>
                                              <p:pRg st="1" end="1"/>
                                            </p:txEl>
                                          </p:spTgt>
                                        </p:tgtEl>
                                        <p:attrNameLst>
                                          <p:attrName>style.visibility</p:attrName>
                                        </p:attrNameLst>
                                      </p:cBhvr>
                                      <p:to>
                                        <p:strVal val="visible"/>
                                      </p:to>
                                    </p:set>
                                    <p:animEffect transition="in" filter="box(out)">
                                      <p:cBhvr>
                                        <p:cTn id="32" dur="500"/>
                                        <p:tgtEl>
                                          <p:spTgt spid="314370">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314370">
                                            <p:txEl>
                                              <p:pRg st="2" end="2"/>
                                            </p:txEl>
                                          </p:spTgt>
                                        </p:tgtEl>
                                        <p:attrNameLst>
                                          <p:attrName>style.visibility</p:attrName>
                                        </p:attrNameLst>
                                      </p:cBhvr>
                                      <p:to>
                                        <p:strVal val="visible"/>
                                      </p:to>
                                    </p:set>
                                    <p:animEffect transition="in" filter="box(out)">
                                      <p:cBhvr>
                                        <p:cTn id="37" dur="500"/>
                                        <p:tgtEl>
                                          <p:spTgt spid="314370">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314370">
                                            <p:txEl>
                                              <p:pRg st="3" end="3"/>
                                            </p:txEl>
                                          </p:spTgt>
                                        </p:tgtEl>
                                        <p:attrNameLst>
                                          <p:attrName>style.visibility</p:attrName>
                                        </p:attrNameLst>
                                      </p:cBhvr>
                                      <p:to>
                                        <p:strVal val="visible"/>
                                      </p:to>
                                    </p:set>
                                    <p:animEffect transition="in" filter="box(out)">
                                      <p:cBhvr>
                                        <p:cTn id="42" dur="500"/>
                                        <p:tgtEl>
                                          <p:spTgt spid="3143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0" grpId="0" build="p" autoUpdateAnimBg="0"/>
      <p:bldP spid="314375"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96232" y="304800"/>
            <a:ext cx="3375025" cy="4525963"/>
          </a:xfrm>
        </p:spPr>
      </p:pic>
      <p:sp>
        <p:nvSpPr>
          <p:cNvPr id="5" name="Rectangle 4"/>
          <p:cNvSpPr/>
          <p:nvPr/>
        </p:nvSpPr>
        <p:spPr>
          <a:xfrm rot="19863547">
            <a:off x="1349227" y="2408210"/>
            <a:ext cx="2119491" cy="76944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4400" b="1" spc="50" dirty="0">
                <a:ln w="11430"/>
                <a:solidFill>
                  <a:srgbClr val="FF0000"/>
                </a:solidFill>
                <a:effectLst>
                  <a:outerShdw blurRad="76200" dist="50800" dir="5400000" algn="tl" rotWithShape="0">
                    <a:srgbClr val="000000">
                      <a:alpha val="65000"/>
                    </a:srgbClr>
                  </a:outerShdw>
                </a:effectLst>
                <a:latin typeface="+mn-lt"/>
                <a:ea typeface="ＭＳ Ｐゴシック" charset="0"/>
                <a:cs typeface="Arial Black"/>
              </a:rPr>
              <a:t>Do Not</a:t>
            </a:r>
          </a:p>
        </p:txBody>
      </p:sp>
      <p:pic>
        <p:nvPicPr>
          <p:cNvPr id="55299" name="Picture 3" descr="C:\Documents and Settings\User\Desktop\Record Book pic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8891" y="475181"/>
            <a:ext cx="358140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rot="20505527">
            <a:off x="4711177" y="164745"/>
            <a:ext cx="1180130"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ea typeface="ＭＳ Ｐゴシック" charset="0"/>
                <a:cs typeface="ＭＳ Ｐゴシック" charset="0"/>
              </a:rPr>
              <a:t> </a:t>
            </a:r>
            <a:r>
              <a:rPr lang="en-US" sz="4400" b="1" spc="50" dirty="0">
                <a:ln w="11430"/>
                <a:solidFill>
                  <a:schemeClr val="accent6">
                    <a:lumMod val="75000"/>
                  </a:schemeClr>
                </a:solidFill>
                <a:effectLst>
                  <a:outerShdw blurRad="76200" dist="50800" dir="5400000" algn="tl" rotWithShape="0">
                    <a:srgbClr val="000000">
                      <a:alpha val="65000"/>
                    </a:srgbClr>
                  </a:outerShdw>
                </a:effectLst>
                <a:latin typeface="+mn-lt"/>
                <a:ea typeface="ＭＳ Ｐゴシック" charset="0"/>
                <a:cs typeface="Arial Black"/>
              </a:rPr>
              <a:t>Do</a:t>
            </a:r>
          </a:p>
        </p:txBody>
      </p:sp>
    </p:spTree>
    <p:extLst>
      <p:ext uri="{BB962C8B-B14F-4D97-AF65-F5344CB8AC3E}">
        <p14:creationId xmlns:p14="http://schemas.microsoft.com/office/powerpoint/2010/main" val="696018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1EBB1239-8673-4C1E-BF33-62D8880E155E}" type="slidenum">
              <a:rPr lang="en-US" altLang="en-US" sz="1400" smtClean="0"/>
              <a:pPr/>
              <a:t>3</a:t>
            </a:fld>
            <a:endParaRPr lang="en-US" altLang="en-US" sz="1400" dirty="0" smtClean="0"/>
          </a:p>
        </p:txBody>
      </p:sp>
      <p:pic>
        <p:nvPicPr>
          <p:cNvPr id="130051" name="Picture 1026" descr="colortargetlifeskills"/>
          <p:cNvPicPr>
            <a:picLocks noChangeAspect="1" noChangeArrowheads="1"/>
          </p:cNvPicPr>
          <p:nvPr/>
        </p:nvPicPr>
        <p:blipFill>
          <a:blip r:embed="rId3">
            <a:extLst>
              <a:ext uri="{28A0092B-C50C-407E-A947-70E740481C1C}">
                <a14:useLocalDpi xmlns:a14="http://schemas.microsoft.com/office/drawing/2010/main" val="0"/>
              </a:ext>
            </a:extLst>
          </a:blip>
          <a:srcRect l="23897" t="3922" r="1810" b="542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03" name="AutoShape 1027"/>
          <p:cNvSpPr>
            <a:spLocks noChangeArrowheads="1"/>
          </p:cNvSpPr>
          <p:nvPr/>
        </p:nvSpPr>
        <p:spPr bwMode="auto">
          <a:xfrm>
            <a:off x="6629400" y="5181600"/>
            <a:ext cx="533400" cy="533400"/>
          </a:xfrm>
          <a:prstGeom prst="star5">
            <a:avLst/>
          </a:prstGeom>
          <a:solidFill>
            <a:srgbClr val="FFFF00"/>
          </a:solidFill>
          <a:ln w="9525">
            <a:noFill/>
            <a:miter lim="800000"/>
            <a:headEnd/>
            <a:tailEnd/>
          </a:ln>
          <a:effectLst/>
        </p:spPr>
        <p:txBody>
          <a:bodyPr wrap="none" anchor="ctr"/>
          <a:lstStyle/>
          <a:p>
            <a:pPr>
              <a:defRPr/>
            </a:pPr>
            <a:endParaRPr lang="en-US" dirty="0"/>
          </a:p>
        </p:txBody>
      </p:sp>
      <p:sp>
        <p:nvSpPr>
          <p:cNvPr id="409604" name="AutoShape 1028"/>
          <p:cNvSpPr>
            <a:spLocks noChangeArrowheads="1"/>
          </p:cNvSpPr>
          <p:nvPr/>
        </p:nvSpPr>
        <p:spPr bwMode="auto">
          <a:xfrm>
            <a:off x="3124200" y="6019800"/>
            <a:ext cx="533400" cy="533400"/>
          </a:xfrm>
          <a:prstGeom prst="star5">
            <a:avLst/>
          </a:prstGeom>
          <a:solidFill>
            <a:srgbClr val="FFFF00"/>
          </a:solidFill>
          <a:ln w="9525">
            <a:noFill/>
            <a:miter lim="800000"/>
            <a:headEnd/>
            <a:tailEnd/>
          </a:ln>
          <a:effectLst/>
        </p:spPr>
        <p:txBody>
          <a:bodyPr wrap="none" anchor="ctr"/>
          <a:lstStyle/>
          <a:p>
            <a:pPr>
              <a:defRPr/>
            </a:pPr>
            <a:endParaRPr lang="en-US" dirty="0"/>
          </a:p>
        </p:txBody>
      </p:sp>
      <p:sp>
        <p:nvSpPr>
          <p:cNvPr id="409605" name="AutoShape 1029"/>
          <p:cNvSpPr>
            <a:spLocks noChangeArrowheads="1"/>
          </p:cNvSpPr>
          <p:nvPr/>
        </p:nvSpPr>
        <p:spPr bwMode="auto">
          <a:xfrm>
            <a:off x="1524000" y="4648200"/>
            <a:ext cx="533400" cy="533400"/>
          </a:xfrm>
          <a:prstGeom prst="star5">
            <a:avLst/>
          </a:prstGeom>
          <a:solidFill>
            <a:srgbClr val="FFFF00"/>
          </a:solidFill>
          <a:ln w="9525">
            <a:noFill/>
            <a:miter lim="800000"/>
            <a:headEnd/>
            <a:tailEnd/>
          </a:ln>
          <a:effectLst/>
        </p:spPr>
        <p:txBody>
          <a:bodyPr wrap="none" anchor="ctr"/>
          <a:lstStyle/>
          <a:p>
            <a:pPr>
              <a:defRPr/>
            </a:pPr>
            <a:endParaRPr lang="en-US" dirty="0"/>
          </a:p>
        </p:txBody>
      </p:sp>
      <p:sp>
        <p:nvSpPr>
          <p:cNvPr id="409606" name="AutoShape 1030"/>
          <p:cNvSpPr>
            <a:spLocks noChangeArrowheads="1"/>
          </p:cNvSpPr>
          <p:nvPr/>
        </p:nvSpPr>
        <p:spPr bwMode="auto">
          <a:xfrm>
            <a:off x="3581400" y="6096000"/>
            <a:ext cx="533400" cy="533400"/>
          </a:xfrm>
          <a:prstGeom prst="star5">
            <a:avLst/>
          </a:prstGeom>
          <a:solidFill>
            <a:srgbClr val="FFFF00"/>
          </a:solidFill>
          <a:ln w="9525">
            <a:noFill/>
            <a:miter lim="800000"/>
            <a:headEnd/>
            <a:tailEnd/>
          </a:ln>
          <a:effectLst/>
        </p:spPr>
        <p:txBody>
          <a:bodyPr wrap="none" anchor="ctr"/>
          <a:lstStyle/>
          <a:p>
            <a:pPr>
              <a:defRPr/>
            </a:pPr>
            <a:endParaRPr lang="en-US" dirty="0"/>
          </a:p>
        </p:txBody>
      </p:sp>
      <p:sp>
        <p:nvSpPr>
          <p:cNvPr id="409607" name="AutoShape 1031"/>
          <p:cNvSpPr>
            <a:spLocks noChangeArrowheads="1"/>
          </p:cNvSpPr>
          <p:nvPr/>
        </p:nvSpPr>
        <p:spPr bwMode="auto">
          <a:xfrm>
            <a:off x="2590800" y="5791200"/>
            <a:ext cx="533400" cy="533400"/>
          </a:xfrm>
          <a:prstGeom prst="star5">
            <a:avLst/>
          </a:prstGeom>
          <a:solidFill>
            <a:srgbClr val="FFFF00"/>
          </a:solidFill>
          <a:ln w="9525">
            <a:noFill/>
            <a:miter lim="800000"/>
            <a:headEnd/>
            <a:tailEnd/>
          </a:ln>
          <a:effectLst/>
        </p:spPr>
        <p:txBody>
          <a:bodyPr wrap="none" anchor="ctr"/>
          <a:lstStyle/>
          <a:p>
            <a:pPr>
              <a:defRPr/>
            </a:pPr>
            <a:endParaRPr lang="en-US" dirty="0"/>
          </a:p>
        </p:txBody>
      </p:sp>
      <p:sp>
        <p:nvSpPr>
          <p:cNvPr id="409608" name="AutoShape 1032"/>
          <p:cNvSpPr>
            <a:spLocks noChangeArrowheads="1"/>
          </p:cNvSpPr>
          <p:nvPr/>
        </p:nvSpPr>
        <p:spPr bwMode="auto">
          <a:xfrm>
            <a:off x="1143000" y="2819400"/>
            <a:ext cx="533400" cy="533400"/>
          </a:xfrm>
          <a:prstGeom prst="star5">
            <a:avLst/>
          </a:prstGeom>
          <a:solidFill>
            <a:srgbClr val="FFFF00"/>
          </a:solidFill>
          <a:ln w="9525">
            <a:noFill/>
            <a:miter lim="800000"/>
            <a:headEnd/>
            <a:tailEnd/>
          </a:ln>
          <a:effectLst/>
        </p:spPr>
        <p:txBody>
          <a:bodyPr wrap="none" anchor="ctr"/>
          <a:lstStyle/>
          <a:p>
            <a:pPr>
              <a:defRPr/>
            </a:pPr>
            <a:endParaRPr lang="en-US" dirty="0"/>
          </a:p>
        </p:txBody>
      </p:sp>
      <p:sp>
        <p:nvSpPr>
          <p:cNvPr id="130058" name="Text Box 1033"/>
          <p:cNvSpPr txBox="1">
            <a:spLocks noChangeArrowheads="1"/>
          </p:cNvSpPr>
          <p:nvPr/>
        </p:nvSpPr>
        <p:spPr bwMode="auto">
          <a:xfrm rot="2541705">
            <a:off x="6172200" y="1063694"/>
            <a:ext cx="3276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dirty="0">
                <a:ln>
                  <a:solidFill>
                    <a:schemeClr val="bg1"/>
                  </a:solidFill>
                </a:ln>
                <a:solidFill>
                  <a:schemeClr val="bg1"/>
                </a:solidFill>
                <a:effectLst/>
                <a:latin typeface="+mj-lt"/>
              </a:rPr>
              <a:t>Life Skills Taught </a:t>
            </a:r>
            <a:r>
              <a:rPr lang="en-US" altLang="en-US" sz="2000" dirty="0" smtClean="0">
                <a:ln>
                  <a:solidFill>
                    <a:schemeClr val="bg1"/>
                  </a:solidFill>
                </a:ln>
                <a:solidFill>
                  <a:schemeClr val="bg1"/>
                </a:solidFill>
                <a:effectLst/>
                <a:latin typeface="+mj-lt"/>
              </a:rPr>
              <a:t>through  Record Keeping</a:t>
            </a:r>
            <a:endParaRPr lang="en-US" altLang="en-US" sz="2000" dirty="0">
              <a:ln>
                <a:solidFill>
                  <a:schemeClr val="bg1"/>
                </a:solidFill>
              </a:ln>
              <a:solidFill>
                <a:schemeClr val="bg1"/>
              </a:solidFill>
              <a:effectLst/>
              <a:latin typeface="+mj-lt"/>
            </a:endParaRPr>
          </a:p>
        </p:txBody>
      </p:sp>
      <p:sp>
        <p:nvSpPr>
          <p:cNvPr id="11" name="AutoShape 1027"/>
          <p:cNvSpPr>
            <a:spLocks noChangeArrowheads="1"/>
          </p:cNvSpPr>
          <p:nvPr/>
        </p:nvSpPr>
        <p:spPr bwMode="auto">
          <a:xfrm>
            <a:off x="6781800" y="1398587"/>
            <a:ext cx="533400" cy="533400"/>
          </a:xfrm>
          <a:prstGeom prst="star5">
            <a:avLst/>
          </a:prstGeom>
          <a:solidFill>
            <a:srgbClr val="FFFF00"/>
          </a:solidFill>
          <a:ln w="9525">
            <a:noFill/>
            <a:miter lim="800000"/>
            <a:headEnd/>
            <a:tailEnd/>
          </a:ln>
          <a:effectLst/>
        </p:spPr>
        <p:txBody>
          <a:bodyPr wrap="none" anchor="ctr"/>
          <a:lstStyle/>
          <a:p>
            <a:pPr>
              <a:defRPr/>
            </a:pPr>
            <a:endParaRPr lang="en-US" dirty="0"/>
          </a:p>
        </p:txBody>
      </p:sp>
      <p:sp>
        <p:nvSpPr>
          <p:cNvPr id="12" name="AutoShape 1027"/>
          <p:cNvSpPr>
            <a:spLocks noChangeArrowheads="1"/>
          </p:cNvSpPr>
          <p:nvPr/>
        </p:nvSpPr>
        <p:spPr bwMode="auto">
          <a:xfrm>
            <a:off x="952500" y="3733800"/>
            <a:ext cx="838200" cy="685800"/>
          </a:xfrm>
          <a:prstGeom prst="star5">
            <a:avLst/>
          </a:prstGeom>
          <a:solidFill>
            <a:schemeClr val="accent2"/>
          </a:solidFill>
          <a:ln w="9525">
            <a:solidFill>
              <a:srgbClr val="FFFF00"/>
            </a:solidFill>
            <a:miter lim="800000"/>
            <a:headEnd/>
            <a:tailEnd/>
          </a:ln>
          <a:effectLst/>
        </p:spPr>
        <p:txBody>
          <a:bodyPr wrap="none" anchor="ctr"/>
          <a:lstStyle/>
          <a:p>
            <a:pPr>
              <a:defRPr/>
            </a:pPr>
            <a:endParaRPr lang="en-US" dirty="0"/>
          </a:p>
        </p:txBody>
      </p:sp>
    </p:spTree>
    <p:extLst>
      <p:ext uri="{BB962C8B-B14F-4D97-AF65-F5344CB8AC3E}">
        <p14:creationId xmlns:p14="http://schemas.microsoft.com/office/powerpoint/2010/main" val="367855161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409607"/>
                                        </p:tgtEl>
                                        <p:attrNameLst>
                                          <p:attrName>style.visibility</p:attrName>
                                        </p:attrNameLst>
                                      </p:cBhvr>
                                      <p:to>
                                        <p:strVal val="visible"/>
                                      </p:to>
                                    </p:set>
                                    <p:animEffect transition="in" filter="box(in)">
                                      <p:cBhvr>
                                        <p:cTn id="7" dur="500"/>
                                        <p:tgtEl>
                                          <p:spTgt spid="409607"/>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409603"/>
                                        </p:tgtEl>
                                        <p:attrNameLst>
                                          <p:attrName>style.visibility</p:attrName>
                                        </p:attrNameLst>
                                      </p:cBhvr>
                                      <p:to>
                                        <p:strVal val="visible"/>
                                      </p:to>
                                    </p:set>
                                    <p:animEffect transition="in" filter="box(in)">
                                      <p:cBhvr>
                                        <p:cTn id="11" dur="500"/>
                                        <p:tgtEl>
                                          <p:spTgt spid="409603"/>
                                        </p:tgtEl>
                                      </p:cBhvr>
                                    </p:animEffect>
                                  </p:childTnLst>
                                </p:cTn>
                              </p:par>
                            </p:childTnLst>
                          </p:cTn>
                        </p:par>
                        <p:par>
                          <p:cTn id="12" fill="hold" nodeType="afterGroup">
                            <p:stCondLst>
                              <p:cond delay="1000"/>
                            </p:stCondLst>
                            <p:childTnLst>
                              <p:par>
                                <p:cTn id="13" presetID="4" presetClass="entr" presetSubtype="16" fill="hold" nodeType="afterEffect">
                                  <p:stCondLst>
                                    <p:cond delay="0"/>
                                  </p:stCondLst>
                                  <p:childTnLst>
                                    <p:set>
                                      <p:cBhvr>
                                        <p:cTn id="14" dur="1" fill="hold">
                                          <p:stCondLst>
                                            <p:cond delay="0"/>
                                          </p:stCondLst>
                                        </p:cTn>
                                        <p:tgtEl>
                                          <p:spTgt spid="409606"/>
                                        </p:tgtEl>
                                        <p:attrNameLst>
                                          <p:attrName>style.visibility</p:attrName>
                                        </p:attrNameLst>
                                      </p:cBhvr>
                                      <p:to>
                                        <p:strVal val="visible"/>
                                      </p:to>
                                    </p:set>
                                    <p:animEffect transition="in" filter="box(in)">
                                      <p:cBhvr>
                                        <p:cTn id="15" dur="500"/>
                                        <p:tgtEl>
                                          <p:spTgt spid="409606"/>
                                        </p:tgtEl>
                                      </p:cBhvr>
                                    </p:animEffect>
                                  </p:childTnLst>
                                </p:cTn>
                              </p:par>
                            </p:childTnLst>
                          </p:cTn>
                        </p:par>
                        <p:par>
                          <p:cTn id="16" fill="hold" nodeType="afterGroup">
                            <p:stCondLst>
                              <p:cond delay="1500"/>
                            </p:stCondLst>
                            <p:childTnLst>
                              <p:par>
                                <p:cTn id="17" presetID="4" presetClass="entr" presetSubtype="16" fill="hold" nodeType="afterEffect">
                                  <p:stCondLst>
                                    <p:cond delay="0"/>
                                  </p:stCondLst>
                                  <p:childTnLst>
                                    <p:set>
                                      <p:cBhvr>
                                        <p:cTn id="18" dur="1" fill="hold">
                                          <p:stCondLst>
                                            <p:cond delay="0"/>
                                          </p:stCondLst>
                                        </p:cTn>
                                        <p:tgtEl>
                                          <p:spTgt spid="409604"/>
                                        </p:tgtEl>
                                        <p:attrNameLst>
                                          <p:attrName>style.visibility</p:attrName>
                                        </p:attrNameLst>
                                      </p:cBhvr>
                                      <p:to>
                                        <p:strVal val="visible"/>
                                      </p:to>
                                    </p:set>
                                    <p:animEffect transition="in" filter="box(in)">
                                      <p:cBhvr>
                                        <p:cTn id="19" dur="500"/>
                                        <p:tgtEl>
                                          <p:spTgt spid="409604"/>
                                        </p:tgtEl>
                                      </p:cBhvr>
                                    </p:animEffect>
                                  </p:childTnLst>
                                </p:cTn>
                              </p:par>
                            </p:childTnLst>
                          </p:cTn>
                        </p:par>
                        <p:par>
                          <p:cTn id="20" fill="hold" nodeType="afterGroup">
                            <p:stCondLst>
                              <p:cond delay="2000"/>
                            </p:stCondLst>
                            <p:childTnLst>
                              <p:par>
                                <p:cTn id="21" presetID="4" presetClass="entr" presetSubtype="16" fill="hold" nodeType="afterEffect">
                                  <p:stCondLst>
                                    <p:cond delay="0"/>
                                  </p:stCondLst>
                                  <p:childTnLst>
                                    <p:set>
                                      <p:cBhvr>
                                        <p:cTn id="22" dur="1" fill="hold">
                                          <p:stCondLst>
                                            <p:cond delay="0"/>
                                          </p:stCondLst>
                                        </p:cTn>
                                        <p:tgtEl>
                                          <p:spTgt spid="409605"/>
                                        </p:tgtEl>
                                        <p:attrNameLst>
                                          <p:attrName>style.visibility</p:attrName>
                                        </p:attrNameLst>
                                      </p:cBhvr>
                                      <p:to>
                                        <p:strVal val="visible"/>
                                      </p:to>
                                    </p:set>
                                    <p:animEffect transition="in" filter="box(in)">
                                      <p:cBhvr>
                                        <p:cTn id="23" dur="500"/>
                                        <p:tgtEl>
                                          <p:spTgt spid="409605"/>
                                        </p:tgtEl>
                                      </p:cBhvr>
                                    </p:animEffect>
                                  </p:childTnLst>
                                </p:cTn>
                              </p:par>
                            </p:childTnLst>
                          </p:cTn>
                        </p:par>
                        <p:par>
                          <p:cTn id="24" fill="hold" nodeType="afterGroup">
                            <p:stCondLst>
                              <p:cond delay="2500"/>
                            </p:stCondLst>
                            <p:childTnLst>
                              <p:par>
                                <p:cTn id="25" presetID="4" presetClass="entr" presetSubtype="16" fill="hold" nodeType="afterEffect">
                                  <p:stCondLst>
                                    <p:cond delay="0"/>
                                  </p:stCondLst>
                                  <p:childTnLst>
                                    <p:set>
                                      <p:cBhvr>
                                        <p:cTn id="26" dur="1" fill="hold">
                                          <p:stCondLst>
                                            <p:cond delay="0"/>
                                          </p:stCondLst>
                                        </p:cTn>
                                        <p:tgtEl>
                                          <p:spTgt spid="409608"/>
                                        </p:tgtEl>
                                        <p:attrNameLst>
                                          <p:attrName>style.visibility</p:attrName>
                                        </p:attrNameLst>
                                      </p:cBhvr>
                                      <p:to>
                                        <p:strVal val="visible"/>
                                      </p:to>
                                    </p:set>
                                    <p:animEffect transition="in" filter="box(in)">
                                      <p:cBhvr>
                                        <p:cTn id="27" dur="500"/>
                                        <p:tgtEl>
                                          <p:spTgt spid="409608"/>
                                        </p:tgtEl>
                                      </p:cBhvr>
                                    </p:animEffect>
                                  </p:childTnLst>
                                </p:cTn>
                              </p:par>
                            </p:childTnLst>
                          </p:cTn>
                        </p:par>
                        <p:par>
                          <p:cTn id="28" fill="hold">
                            <p:stCondLst>
                              <p:cond delay="3000"/>
                            </p:stCondLst>
                            <p:childTnLst>
                              <p:par>
                                <p:cTn id="29" presetID="4" presetClass="entr" presetSubtype="16"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ox(i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s://kidscook.ie/wp-content/gallery/all/kids-cook-06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57200"/>
            <a:ext cx="6629400" cy="44195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kidscook.ie/wp-content/gallery/all/kids-cook-0609.jpg"/>
          <p:cNvPicPr>
            <a:picLocks noChangeAspect="1" noChangeArrowheads="1"/>
          </p:cNvPicPr>
          <p:nvPr/>
        </p:nvPicPr>
        <p:blipFill rotWithShape="1">
          <a:blip r:embed="rId3">
            <a:extLst>
              <a:ext uri="{28A0092B-C50C-407E-A947-70E740481C1C}">
                <a14:useLocalDpi xmlns:a14="http://schemas.microsoft.com/office/drawing/2010/main" val="0"/>
              </a:ext>
            </a:extLst>
          </a:blip>
          <a:srcRect l="3115" t="6453" r="1" b="24926"/>
          <a:stretch/>
        </p:blipFill>
        <p:spPr bwMode="auto">
          <a:xfrm>
            <a:off x="1059837" y="990600"/>
            <a:ext cx="7100521" cy="3352799"/>
          </a:xfrm>
          <a:prstGeom prst="rect">
            <a:avLst/>
          </a:prstGeom>
          <a:noFill/>
          <a:ln w="76200">
            <a:solidFill>
              <a:schemeClr val="accent6">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33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fade">
                                      <p:cBhvr>
                                        <p:cTn id="7" dur="500"/>
                                        <p:tgtEl>
                                          <p:spTgt spid="21508"/>
                                        </p:tgtEl>
                                      </p:cBhvr>
                                    </p:animEffect>
                                  </p:childTnLst>
                                  <p:subTnLst>
                                    <p:set>
                                      <p:cBhvr override="childStyle">
                                        <p:cTn dur="1" fill="hold" display="0" masterRel="nextClick" afterEffect="1"/>
                                        <p:tgtEl>
                                          <p:spTgt spid="2150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2756" y="4475962"/>
            <a:ext cx="4608762" cy="707886"/>
          </a:xfrm>
          <a:prstGeom prst="rect">
            <a:avLst/>
          </a:prstGeom>
        </p:spPr>
        <p:txBody>
          <a:bodyPr wrap="none">
            <a:spAutoFit/>
          </a:bodyPr>
          <a:lstStyle/>
          <a:p>
            <a:pPr algn="l"/>
            <a:r>
              <a:rPr lang="en-US" dirty="0"/>
              <a:t>For Youth - </a:t>
            </a:r>
            <a:r>
              <a:rPr lang="en-US" dirty="0">
                <a:hlinkClick r:id="rId3"/>
              </a:rPr>
              <a:t>http://</a:t>
            </a:r>
            <a:r>
              <a:rPr lang="en-US" dirty="0" smtClean="0">
                <a:hlinkClick r:id="rId3"/>
              </a:rPr>
              <a:t>4h.okstate.edu/for-youth</a:t>
            </a:r>
            <a:r>
              <a:rPr lang="en-US" dirty="0" smtClean="0"/>
              <a:t> </a:t>
            </a:r>
            <a:endParaRPr lang="en-US" dirty="0"/>
          </a:p>
          <a:p>
            <a:pPr marL="800100" lvl="1" indent="-342900" algn="l">
              <a:buFont typeface="Arial" panose="020B0604020202020204" pitchFamily="34" charset="0"/>
              <a:buChar char="•"/>
            </a:pPr>
            <a:r>
              <a:rPr lang="en-US" dirty="0" smtClean="0"/>
              <a:t>Awards and Recognition</a:t>
            </a:r>
            <a:endParaRPr lang="en-US" dirty="0"/>
          </a:p>
        </p:txBody>
      </p:sp>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 y="314185"/>
            <a:ext cx="8458200" cy="4187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9329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066D15C1-0FAE-4196-9C75-4EE7780A3BB4}" type="slidenum">
              <a:rPr lang="en-US" altLang="en-US" sz="1400" smtClean="0"/>
              <a:pPr/>
              <a:t>4</a:t>
            </a:fld>
            <a:endParaRPr lang="en-US" altLang="en-US" sz="1400" dirty="0" smtClean="0"/>
          </a:p>
        </p:txBody>
      </p:sp>
      <p:sp>
        <p:nvSpPr>
          <p:cNvPr id="401411" name="Rectangle 3"/>
          <p:cNvSpPr>
            <a:spLocks noChangeArrowheads="1"/>
          </p:cNvSpPr>
          <p:nvPr/>
        </p:nvSpPr>
        <p:spPr bwMode="auto">
          <a:xfrm>
            <a:off x="1348581" y="228600"/>
            <a:ext cx="6553200" cy="1143000"/>
          </a:xfrm>
          <a:prstGeom prst="rect">
            <a:avLst/>
          </a:prstGeom>
          <a:noFill/>
          <a:ln w="9525">
            <a:noFill/>
            <a:miter lim="800000"/>
            <a:headEnd/>
            <a:tailEnd/>
          </a:ln>
          <a:effectLst/>
        </p:spPr>
        <p:txBody>
          <a:bodyPr anchor="ctr"/>
          <a:lstStyle/>
          <a:p>
            <a:pPr eaLnBrk="1" hangingPunct="1">
              <a:defRPr/>
            </a:pPr>
            <a:r>
              <a:rPr lang="en-US" sz="3600" b="1" dirty="0">
                <a:solidFill>
                  <a:schemeClr val="accent6">
                    <a:lumMod val="75000"/>
                  </a:schemeClr>
                </a:solidFill>
                <a:latin typeface="+mn-lt"/>
              </a:rPr>
              <a:t>4-H Recognition Model</a:t>
            </a:r>
            <a:endParaRPr lang="en-US" sz="1800" b="1" dirty="0">
              <a:solidFill>
                <a:schemeClr val="accent6">
                  <a:lumMod val="75000"/>
                </a:schemeClr>
              </a:solidFill>
              <a:effectLst>
                <a:outerShdw blurRad="38100" dist="38100" dir="2700000" algn="tl">
                  <a:srgbClr val="000000"/>
                </a:outerShdw>
              </a:effectLst>
              <a:latin typeface="+mn-lt"/>
            </a:endParaRPr>
          </a:p>
        </p:txBody>
      </p:sp>
      <p:graphicFrame>
        <p:nvGraphicFramePr>
          <p:cNvPr id="542720" name="Object 0"/>
          <p:cNvGraphicFramePr>
            <a:graphicFrameLocks noChangeAspect="1"/>
          </p:cNvGraphicFramePr>
          <p:nvPr>
            <p:extLst>
              <p:ext uri="{D42A27DB-BD31-4B8C-83A1-F6EECF244321}">
                <p14:modId xmlns:p14="http://schemas.microsoft.com/office/powerpoint/2010/main" val="3142499563"/>
              </p:ext>
            </p:extLst>
          </p:nvPr>
        </p:nvGraphicFramePr>
        <p:xfrm>
          <a:off x="2365375" y="1143000"/>
          <a:ext cx="4413250" cy="4019550"/>
        </p:xfrm>
        <a:graphic>
          <a:graphicData uri="http://schemas.openxmlformats.org/presentationml/2006/ole">
            <mc:AlternateContent xmlns:mc="http://schemas.openxmlformats.org/markup-compatibility/2006">
              <mc:Choice xmlns:v="urn:schemas-microsoft-com:vml" Requires="v">
                <p:oleObj spid="_x0000_s17432" name="Bitmap Image" r:id="rId4" imgW="7620120" imgH="5715000" progId="Paint.Picture">
                  <p:embed/>
                </p:oleObj>
              </mc:Choice>
              <mc:Fallback>
                <p:oleObj name="Bitmap Image" r:id="rId4" imgW="7620120" imgH="5715000" progId="Paint.Picture">
                  <p:embed/>
                  <p:pic>
                    <p:nvPicPr>
                      <p:cNvPr id="0" name=""/>
                      <p:cNvPicPr>
                        <a:picLocks noChangeAspect="1" noChangeArrowheads="1"/>
                      </p:cNvPicPr>
                      <p:nvPr/>
                    </p:nvPicPr>
                    <p:blipFill>
                      <a:blip r:embed="rId5">
                        <a:clrChange>
                          <a:clrFrom>
                            <a:srgbClr val="FFFFFF"/>
                          </a:clrFrom>
                          <a:clrTo>
                            <a:srgbClr val="FFFFFF">
                              <a:alpha val="0"/>
                            </a:srgbClr>
                          </a:clrTo>
                        </a:clrChange>
                      </a:blip>
                      <a:srcRect r="31599" b="16969"/>
                      <a:stretch>
                        <a:fillRect/>
                      </a:stretch>
                    </p:blipFill>
                    <p:spPr bwMode="auto">
                      <a:xfrm>
                        <a:off x="2365375" y="1143000"/>
                        <a:ext cx="4413250" cy="401955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4108230899"/>
      </p:ext>
    </p:extLst>
  </p:cSld>
  <p:clrMapOvr>
    <a:masterClrMapping/>
  </p:clrMapOvr>
  <p:transition>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7764F755-D9A7-48E9-A4A0-136868E27007}" type="slidenum">
              <a:rPr lang="en-US" altLang="en-US" sz="1400" smtClean="0"/>
              <a:pPr/>
              <a:t>5</a:t>
            </a:fld>
            <a:endParaRPr lang="en-US" altLang="en-US" sz="1400" dirty="0" smtClean="0"/>
          </a:p>
        </p:txBody>
      </p:sp>
      <p:sp>
        <p:nvSpPr>
          <p:cNvPr id="13318" name="Freeform 3"/>
          <p:cNvSpPr>
            <a:spLocks/>
          </p:cNvSpPr>
          <p:nvPr/>
        </p:nvSpPr>
        <p:spPr bwMode="auto">
          <a:xfrm>
            <a:off x="7053263" y="2446338"/>
            <a:ext cx="34925" cy="26987"/>
          </a:xfrm>
          <a:custGeom>
            <a:avLst/>
            <a:gdLst>
              <a:gd name="T0" fmla="*/ 24653 w 17"/>
              <a:gd name="T1" fmla="*/ 14720 h 22"/>
              <a:gd name="T2" fmla="*/ 32871 w 17"/>
              <a:gd name="T3" fmla="*/ 24534 h 22"/>
              <a:gd name="T4" fmla="*/ 32871 w 17"/>
              <a:gd name="T5" fmla="*/ 25760 h 22"/>
              <a:gd name="T6" fmla="*/ 28762 w 17"/>
              <a:gd name="T7" fmla="*/ 25760 h 22"/>
              <a:gd name="T8" fmla="*/ 6163 w 17"/>
              <a:gd name="T9" fmla="*/ 9813 h 22"/>
              <a:gd name="T10" fmla="*/ 0 w 17"/>
              <a:gd name="T11" fmla="*/ 0 h 22"/>
              <a:gd name="T12" fmla="*/ 0 w 17"/>
              <a:gd name="T13" fmla="*/ 0 h 22"/>
              <a:gd name="T14" fmla="*/ 4109 w 17"/>
              <a:gd name="T15" fmla="*/ 0 h 22"/>
              <a:gd name="T16" fmla="*/ 24653 w 17"/>
              <a:gd name="T17" fmla="*/ 14720 h 22"/>
              <a:gd name="T18" fmla="*/ 24653 w 17"/>
              <a:gd name="T19" fmla="*/ 1472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2"/>
              <a:gd name="T32" fmla="*/ 17 w 17"/>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2">
                <a:moveTo>
                  <a:pt x="12" y="12"/>
                </a:moveTo>
                <a:lnTo>
                  <a:pt x="16" y="20"/>
                </a:lnTo>
                <a:lnTo>
                  <a:pt x="16" y="21"/>
                </a:lnTo>
                <a:lnTo>
                  <a:pt x="14" y="21"/>
                </a:lnTo>
                <a:lnTo>
                  <a:pt x="3" y="8"/>
                </a:lnTo>
                <a:lnTo>
                  <a:pt x="0" y="0"/>
                </a:lnTo>
                <a:lnTo>
                  <a:pt x="2" y="0"/>
                </a:lnTo>
                <a:lnTo>
                  <a:pt x="12" y="12"/>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dirty="0"/>
          </a:p>
        </p:txBody>
      </p:sp>
      <p:sp>
        <p:nvSpPr>
          <p:cNvPr id="13319" name="Freeform 4"/>
          <p:cNvSpPr>
            <a:spLocks/>
          </p:cNvSpPr>
          <p:nvPr/>
        </p:nvSpPr>
        <p:spPr bwMode="auto">
          <a:xfrm>
            <a:off x="7043738" y="2452688"/>
            <a:ext cx="57150" cy="41275"/>
          </a:xfrm>
          <a:custGeom>
            <a:avLst/>
            <a:gdLst>
              <a:gd name="T0" fmla="*/ 12700 w 27"/>
              <a:gd name="T1" fmla="*/ 8255 h 35"/>
              <a:gd name="T2" fmla="*/ 55033 w 27"/>
              <a:gd name="T3" fmla="*/ 36558 h 35"/>
              <a:gd name="T4" fmla="*/ 55033 w 27"/>
              <a:gd name="T5" fmla="*/ 40096 h 35"/>
              <a:gd name="T6" fmla="*/ 52917 w 27"/>
              <a:gd name="T7" fmla="*/ 40096 h 35"/>
              <a:gd name="T8" fmla="*/ 42333 w 27"/>
              <a:gd name="T9" fmla="*/ 34199 h 35"/>
              <a:gd name="T10" fmla="*/ 4233 w 27"/>
              <a:gd name="T11" fmla="*/ 7076 h 35"/>
              <a:gd name="T12" fmla="*/ 0 w 27"/>
              <a:gd name="T13" fmla="*/ 2359 h 35"/>
              <a:gd name="T14" fmla="*/ 0 w 27"/>
              <a:gd name="T15" fmla="*/ 0 h 35"/>
              <a:gd name="T16" fmla="*/ 4233 w 27"/>
              <a:gd name="T17" fmla="*/ 1179 h 35"/>
              <a:gd name="T18" fmla="*/ 12700 w 27"/>
              <a:gd name="T19" fmla="*/ 8255 h 35"/>
              <a:gd name="T20" fmla="*/ 12700 w 27"/>
              <a:gd name="T21" fmla="*/ 8255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35"/>
              <a:gd name="T35" fmla="*/ 27 w 27"/>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35">
                <a:moveTo>
                  <a:pt x="6" y="7"/>
                </a:moveTo>
                <a:lnTo>
                  <a:pt x="26" y="31"/>
                </a:lnTo>
                <a:lnTo>
                  <a:pt x="26" y="34"/>
                </a:lnTo>
                <a:lnTo>
                  <a:pt x="25" y="34"/>
                </a:lnTo>
                <a:lnTo>
                  <a:pt x="20" y="29"/>
                </a:lnTo>
                <a:lnTo>
                  <a:pt x="2" y="6"/>
                </a:lnTo>
                <a:lnTo>
                  <a:pt x="0" y="2"/>
                </a:lnTo>
                <a:lnTo>
                  <a:pt x="0" y="0"/>
                </a:lnTo>
                <a:lnTo>
                  <a:pt x="2" y="1"/>
                </a:lnTo>
                <a:lnTo>
                  <a:pt x="6" y="7"/>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dirty="0"/>
          </a:p>
        </p:txBody>
      </p:sp>
      <p:sp>
        <p:nvSpPr>
          <p:cNvPr id="13320" name="Freeform 5"/>
          <p:cNvSpPr>
            <a:spLocks/>
          </p:cNvSpPr>
          <p:nvPr/>
        </p:nvSpPr>
        <p:spPr bwMode="auto">
          <a:xfrm>
            <a:off x="7035800" y="2460625"/>
            <a:ext cx="88900" cy="61913"/>
          </a:xfrm>
          <a:custGeom>
            <a:avLst/>
            <a:gdLst>
              <a:gd name="T0" fmla="*/ 21167 w 42"/>
              <a:gd name="T1" fmla="*/ 12850 h 53"/>
              <a:gd name="T2" fmla="*/ 59267 w 42"/>
              <a:gd name="T3" fmla="*/ 38550 h 53"/>
              <a:gd name="T4" fmla="*/ 78317 w 42"/>
              <a:gd name="T5" fmla="*/ 51399 h 53"/>
              <a:gd name="T6" fmla="*/ 86783 w 42"/>
              <a:gd name="T7" fmla="*/ 60745 h 53"/>
              <a:gd name="T8" fmla="*/ 82550 w 42"/>
              <a:gd name="T9" fmla="*/ 60745 h 53"/>
              <a:gd name="T10" fmla="*/ 61383 w 42"/>
              <a:gd name="T11" fmla="*/ 46727 h 53"/>
              <a:gd name="T12" fmla="*/ 46567 w 42"/>
              <a:gd name="T13" fmla="*/ 35045 h 53"/>
              <a:gd name="T14" fmla="*/ 19050 w 42"/>
              <a:gd name="T15" fmla="*/ 17523 h 53"/>
              <a:gd name="T16" fmla="*/ 0 w 42"/>
              <a:gd name="T17" fmla="*/ 2336 h 53"/>
              <a:gd name="T18" fmla="*/ 0 w 42"/>
              <a:gd name="T19" fmla="*/ 0 h 53"/>
              <a:gd name="T20" fmla="*/ 4233 w 42"/>
              <a:gd name="T21" fmla="*/ 1168 h 53"/>
              <a:gd name="T22" fmla="*/ 21167 w 42"/>
              <a:gd name="T23" fmla="*/ 12850 h 53"/>
              <a:gd name="T24" fmla="*/ 21167 w 42"/>
              <a:gd name="T25" fmla="*/ 1285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53"/>
              <a:gd name="T41" fmla="*/ 42 w 42"/>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53">
                <a:moveTo>
                  <a:pt x="10" y="11"/>
                </a:moveTo>
                <a:lnTo>
                  <a:pt x="28" y="33"/>
                </a:lnTo>
                <a:lnTo>
                  <a:pt x="37" y="44"/>
                </a:lnTo>
                <a:lnTo>
                  <a:pt x="41" y="52"/>
                </a:lnTo>
                <a:lnTo>
                  <a:pt x="39" y="52"/>
                </a:lnTo>
                <a:lnTo>
                  <a:pt x="29" y="40"/>
                </a:lnTo>
                <a:lnTo>
                  <a:pt x="22" y="30"/>
                </a:lnTo>
                <a:lnTo>
                  <a:pt x="9" y="15"/>
                </a:lnTo>
                <a:lnTo>
                  <a:pt x="0" y="2"/>
                </a:lnTo>
                <a:lnTo>
                  <a:pt x="0" y="0"/>
                </a:lnTo>
                <a:lnTo>
                  <a:pt x="2" y="1"/>
                </a:lnTo>
                <a:lnTo>
                  <a:pt x="10" y="11"/>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dirty="0"/>
          </a:p>
        </p:txBody>
      </p:sp>
      <p:sp>
        <p:nvSpPr>
          <p:cNvPr id="13321" name="Freeform 6"/>
          <p:cNvSpPr>
            <a:spLocks/>
          </p:cNvSpPr>
          <p:nvPr/>
        </p:nvSpPr>
        <p:spPr bwMode="auto">
          <a:xfrm>
            <a:off x="7143750" y="2522538"/>
            <a:ext cx="36513" cy="20637"/>
          </a:xfrm>
          <a:custGeom>
            <a:avLst/>
            <a:gdLst>
              <a:gd name="T0" fmla="*/ 34365 w 17"/>
              <a:gd name="T1" fmla="*/ 0 h 17"/>
              <a:gd name="T2" fmla="*/ 34365 w 17"/>
              <a:gd name="T3" fmla="*/ 19423 h 17"/>
              <a:gd name="T4" fmla="*/ 34365 w 17"/>
              <a:gd name="T5" fmla="*/ 19423 h 17"/>
              <a:gd name="T6" fmla="*/ 0 w 17"/>
              <a:gd name="T7" fmla="*/ 0 h 17"/>
              <a:gd name="T8" fmla="*/ 34365 w 17"/>
              <a:gd name="T9" fmla="*/ 0 h 17"/>
              <a:gd name="T10" fmla="*/ 34365 w 17"/>
              <a:gd name="T11" fmla="*/ 0 h 17"/>
              <a:gd name="T12" fmla="*/ 34365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16" y="16"/>
                </a:lnTo>
                <a:lnTo>
                  <a:pt x="0" y="0"/>
                </a:lnTo>
                <a:lnTo>
                  <a:pt x="16" y="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dirty="0"/>
          </a:p>
        </p:txBody>
      </p:sp>
      <p:sp>
        <p:nvSpPr>
          <p:cNvPr id="13322" name="Freeform 7"/>
          <p:cNvSpPr>
            <a:spLocks/>
          </p:cNvSpPr>
          <p:nvPr/>
        </p:nvSpPr>
        <p:spPr bwMode="auto">
          <a:xfrm>
            <a:off x="7162800" y="2532063"/>
            <a:ext cx="36513" cy="20637"/>
          </a:xfrm>
          <a:custGeom>
            <a:avLst/>
            <a:gdLst>
              <a:gd name="T0" fmla="*/ 34365 w 17"/>
              <a:gd name="T1" fmla="*/ 19423 h 17"/>
              <a:gd name="T2" fmla="*/ 0 w 17"/>
              <a:gd name="T3" fmla="*/ 19423 h 17"/>
              <a:gd name="T4" fmla="*/ 0 w 17"/>
              <a:gd name="T5" fmla="*/ 0 h 17"/>
              <a:gd name="T6" fmla="*/ 34365 w 17"/>
              <a:gd name="T7" fmla="*/ 19423 h 17"/>
              <a:gd name="T8" fmla="*/ 34365 w 17"/>
              <a:gd name="T9" fmla="*/ 19423 h 17"/>
              <a:gd name="T10" fmla="*/ 34365 w 17"/>
              <a:gd name="T11" fmla="*/ 19423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0" y="16"/>
                </a:lnTo>
                <a:lnTo>
                  <a:pt x="0" y="0"/>
                </a:lnTo>
                <a:lnTo>
                  <a:pt x="16" y="16"/>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dirty="0"/>
          </a:p>
        </p:txBody>
      </p:sp>
      <p:sp>
        <p:nvSpPr>
          <p:cNvPr id="13323" name="Freeform 8"/>
          <p:cNvSpPr>
            <a:spLocks/>
          </p:cNvSpPr>
          <p:nvPr/>
        </p:nvSpPr>
        <p:spPr bwMode="auto">
          <a:xfrm>
            <a:off x="11379200" y="2686050"/>
            <a:ext cx="44450" cy="30163"/>
          </a:xfrm>
          <a:custGeom>
            <a:avLst/>
            <a:gdLst>
              <a:gd name="T0" fmla="*/ 42333 w 21"/>
              <a:gd name="T1" fmla="*/ 2413 h 25"/>
              <a:gd name="T2" fmla="*/ 42333 w 21"/>
              <a:gd name="T3" fmla="*/ 7239 h 25"/>
              <a:gd name="T4" fmla="*/ 35983 w 21"/>
              <a:gd name="T5" fmla="*/ 8446 h 25"/>
              <a:gd name="T6" fmla="*/ 29633 w 21"/>
              <a:gd name="T7" fmla="*/ 9652 h 25"/>
              <a:gd name="T8" fmla="*/ 14817 w 21"/>
              <a:gd name="T9" fmla="*/ 18098 h 25"/>
              <a:gd name="T10" fmla="*/ 10583 w 21"/>
              <a:gd name="T11" fmla="*/ 25337 h 25"/>
              <a:gd name="T12" fmla="*/ 6350 w 21"/>
              <a:gd name="T13" fmla="*/ 27750 h 25"/>
              <a:gd name="T14" fmla="*/ 4233 w 21"/>
              <a:gd name="T15" fmla="*/ 28956 h 25"/>
              <a:gd name="T16" fmla="*/ 0 w 21"/>
              <a:gd name="T17" fmla="*/ 28956 h 25"/>
              <a:gd name="T18" fmla="*/ 0 w 21"/>
              <a:gd name="T19" fmla="*/ 24130 h 25"/>
              <a:gd name="T20" fmla="*/ 14817 w 21"/>
              <a:gd name="T21" fmla="*/ 12065 h 25"/>
              <a:gd name="T22" fmla="*/ 35983 w 21"/>
              <a:gd name="T23" fmla="*/ 0 h 25"/>
              <a:gd name="T24" fmla="*/ 40217 w 21"/>
              <a:gd name="T25" fmla="*/ 0 h 25"/>
              <a:gd name="T26" fmla="*/ 42333 w 21"/>
              <a:gd name="T27" fmla="*/ 2413 h 25"/>
              <a:gd name="T28" fmla="*/ 42333 w 21"/>
              <a:gd name="T29" fmla="*/ 2413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
              <a:gd name="T46" fmla="*/ 0 h 25"/>
              <a:gd name="T47" fmla="*/ 21 w 21"/>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 h="25">
                <a:moveTo>
                  <a:pt x="20" y="2"/>
                </a:moveTo>
                <a:lnTo>
                  <a:pt x="20" y="6"/>
                </a:lnTo>
                <a:lnTo>
                  <a:pt x="17" y="7"/>
                </a:lnTo>
                <a:lnTo>
                  <a:pt x="14" y="8"/>
                </a:lnTo>
                <a:lnTo>
                  <a:pt x="7" y="15"/>
                </a:lnTo>
                <a:lnTo>
                  <a:pt x="5" y="21"/>
                </a:lnTo>
                <a:lnTo>
                  <a:pt x="3" y="23"/>
                </a:lnTo>
                <a:lnTo>
                  <a:pt x="2" y="24"/>
                </a:lnTo>
                <a:lnTo>
                  <a:pt x="0" y="24"/>
                </a:lnTo>
                <a:lnTo>
                  <a:pt x="0" y="20"/>
                </a:lnTo>
                <a:lnTo>
                  <a:pt x="7" y="10"/>
                </a:lnTo>
                <a:lnTo>
                  <a:pt x="17" y="0"/>
                </a:lnTo>
                <a:lnTo>
                  <a:pt x="19" y="0"/>
                </a:lnTo>
                <a:lnTo>
                  <a:pt x="20" y="2"/>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dirty="0"/>
          </a:p>
        </p:txBody>
      </p:sp>
      <p:sp>
        <p:nvSpPr>
          <p:cNvPr id="13324" name="Freeform 9"/>
          <p:cNvSpPr>
            <a:spLocks/>
          </p:cNvSpPr>
          <p:nvPr/>
        </p:nvSpPr>
        <p:spPr bwMode="auto">
          <a:xfrm>
            <a:off x="7270750" y="2636838"/>
            <a:ext cx="36513" cy="20637"/>
          </a:xfrm>
          <a:custGeom>
            <a:avLst/>
            <a:gdLst>
              <a:gd name="T0" fmla="*/ 34365 w 17"/>
              <a:gd name="T1" fmla="*/ 19423 h 17"/>
              <a:gd name="T2" fmla="*/ 34365 w 17"/>
              <a:gd name="T3" fmla="*/ 19423 h 17"/>
              <a:gd name="T4" fmla="*/ 17183 w 17"/>
              <a:gd name="T5" fmla="*/ 16995 h 17"/>
              <a:gd name="T6" fmla="*/ 0 w 17"/>
              <a:gd name="T7" fmla="*/ 6070 h 17"/>
              <a:gd name="T8" fmla="*/ 0 w 17"/>
              <a:gd name="T9" fmla="*/ 0 h 17"/>
              <a:gd name="T10" fmla="*/ 0 w 17"/>
              <a:gd name="T11" fmla="*/ 0 h 17"/>
              <a:gd name="T12" fmla="*/ 34365 w 17"/>
              <a:gd name="T13" fmla="*/ 3642 h 17"/>
              <a:gd name="T14" fmla="*/ 34365 w 17"/>
              <a:gd name="T15" fmla="*/ 19423 h 17"/>
              <a:gd name="T16" fmla="*/ 34365 w 17"/>
              <a:gd name="T17" fmla="*/ 19423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16"/>
                </a:moveTo>
                <a:lnTo>
                  <a:pt x="16" y="16"/>
                </a:lnTo>
                <a:lnTo>
                  <a:pt x="8" y="14"/>
                </a:lnTo>
                <a:lnTo>
                  <a:pt x="0" y="5"/>
                </a:lnTo>
                <a:lnTo>
                  <a:pt x="0" y="0"/>
                </a:lnTo>
                <a:lnTo>
                  <a:pt x="16" y="3"/>
                </a:lnTo>
                <a:lnTo>
                  <a:pt x="16" y="16"/>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dirty="0"/>
          </a:p>
        </p:txBody>
      </p:sp>
      <p:sp>
        <p:nvSpPr>
          <p:cNvPr id="13325" name="Freeform 10"/>
          <p:cNvSpPr>
            <a:spLocks/>
          </p:cNvSpPr>
          <p:nvPr/>
        </p:nvSpPr>
        <p:spPr bwMode="auto">
          <a:xfrm>
            <a:off x="12192000" y="2171700"/>
            <a:ext cx="36513" cy="26988"/>
          </a:xfrm>
          <a:custGeom>
            <a:avLst/>
            <a:gdLst>
              <a:gd name="T0" fmla="*/ 21478 w 17"/>
              <a:gd name="T1" fmla="*/ 3520 h 23"/>
              <a:gd name="T2" fmla="*/ 27922 w 17"/>
              <a:gd name="T3" fmla="*/ 17601 h 23"/>
              <a:gd name="T4" fmla="*/ 34365 w 17"/>
              <a:gd name="T5" fmla="*/ 19948 h 23"/>
              <a:gd name="T6" fmla="*/ 34365 w 17"/>
              <a:gd name="T7" fmla="*/ 23468 h 23"/>
              <a:gd name="T8" fmla="*/ 21478 w 17"/>
              <a:gd name="T9" fmla="*/ 25815 h 23"/>
              <a:gd name="T10" fmla="*/ 10739 w 17"/>
              <a:gd name="T11" fmla="*/ 25815 h 23"/>
              <a:gd name="T12" fmla="*/ 0 w 17"/>
              <a:gd name="T13" fmla="*/ 22294 h 23"/>
              <a:gd name="T14" fmla="*/ 4296 w 17"/>
              <a:gd name="T15" fmla="*/ 1173 h 23"/>
              <a:gd name="T16" fmla="*/ 4296 w 17"/>
              <a:gd name="T17" fmla="*/ 0 h 23"/>
              <a:gd name="T18" fmla="*/ 21478 w 17"/>
              <a:gd name="T19" fmla="*/ 1173 h 23"/>
              <a:gd name="T20" fmla="*/ 21478 w 17"/>
              <a:gd name="T21" fmla="*/ 3520 h 23"/>
              <a:gd name="T22" fmla="*/ 21478 w 17"/>
              <a:gd name="T23" fmla="*/ 3520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23"/>
              <a:gd name="T38" fmla="*/ 17 w 17"/>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23">
                <a:moveTo>
                  <a:pt x="10" y="3"/>
                </a:moveTo>
                <a:lnTo>
                  <a:pt x="13" y="15"/>
                </a:lnTo>
                <a:lnTo>
                  <a:pt x="16" y="17"/>
                </a:lnTo>
                <a:lnTo>
                  <a:pt x="16" y="20"/>
                </a:lnTo>
                <a:lnTo>
                  <a:pt x="10" y="22"/>
                </a:lnTo>
                <a:lnTo>
                  <a:pt x="5" y="22"/>
                </a:lnTo>
                <a:lnTo>
                  <a:pt x="0" y="19"/>
                </a:lnTo>
                <a:lnTo>
                  <a:pt x="2" y="1"/>
                </a:lnTo>
                <a:lnTo>
                  <a:pt x="2" y="0"/>
                </a:lnTo>
                <a:lnTo>
                  <a:pt x="10" y="1"/>
                </a:lnTo>
                <a:lnTo>
                  <a:pt x="10" y="3"/>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dirty="0"/>
          </a:p>
        </p:txBody>
      </p:sp>
      <p:sp>
        <p:nvSpPr>
          <p:cNvPr id="13326" name="Freeform 11"/>
          <p:cNvSpPr>
            <a:spLocks/>
          </p:cNvSpPr>
          <p:nvPr/>
        </p:nvSpPr>
        <p:spPr bwMode="auto">
          <a:xfrm>
            <a:off x="6888163" y="2763838"/>
            <a:ext cx="34925" cy="20637"/>
          </a:xfrm>
          <a:custGeom>
            <a:avLst/>
            <a:gdLst>
              <a:gd name="T0" fmla="*/ 32871 w 17"/>
              <a:gd name="T1" fmla="*/ 4856 h 17"/>
              <a:gd name="T2" fmla="*/ 24653 w 17"/>
              <a:gd name="T3" fmla="*/ 19423 h 17"/>
              <a:gd name="T4" fmla="*/ 6163 w 17"/>
              <a:gd name="T5" fmla="*/ 19423 h 17"/>
              <a:gd name="T6" fmla="*/ 0 w 17"/>
              <a:gd name="T7" fmla="*/ 14567 h 17"/>
              <a:gd name="T8" fmla="*/ 0 w 17"/>
              <a:gd name="T9" fmla="*/ 9712 h 17"/>
              <a:gd name="T10" fmla="*/ 0 w 17"/>
              <a:gd name="T11" fmla="*/ 4856 h 17"/>
              <a:gd name="T12" fmla="*/ 12326 w 17"/>
              <a:gd name="T13" fmla="*/ 0 h 17"/>
              <a:gd name="T14" fmla="*/ 24653 w 17"/>
              <a:gd name="T15" fmla="*/ 0 h 17"/>
              <a:gd name="T16" fmla="*/ 32871 w 17"/>
              <a:gd name="T17" fmla="*/ 4856 h 17"/>
              <a:gd name="T18" fmla="*/ 32871 w 17"/>
              <a:gd name="T19" fmla="*/ 485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16" y="4"/>
                </a:moveTo>
                <a:lnTo>
                  <a:pt x="12" y="16"/>
                </a:lnTo>
                <a:lnTo>
                  <a:pt x="3" y="16"/>
                </a:lnTo>
                <a:lnTo>
                  <a:pt x="0" y="12"/>
                </a:lnTo>
                <a:lnTo>
                  <a:pt x="0" y="8"/>
                </a:lnTo>
                <a:lnTo>
                  <a:pt x="0" y="4"/>
                </a:lnTo>
                <a:lnTo>
                  <a:pt x="6" y="0"/>
                </a:lnTo>
                <a:lnTo>
                  <a:pt x="12" y="0"/>
                </a:lnTo>
                <a:lnTo>
                  <a:pt x="16" y="4"/>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dirty="0"/>
          </a:p>
        </p:txBody>
      </p:sp>
      <p:sp>
        <p:nvSpPr>
          <p:cNvPr id="13330" name="Freeform 15"/>
          <p:cNvSpPr>
            <a:spLocks/>
          </p:cNvSpPr>
          <p:nvPr/>
        </p:nvSpPr>
        <p:spPr bwMode="auto">
          <a:xfrm>
            <a:off x="6704013" y="3009900"/>
            <a:ext cx="34925" cy="20638"/>
          </a:xfrm>
          <a:custGeom>
            <a:avLst/>
            <a:gdLst>
              <a:gd name="T0" fmla="*/ 32871 w 17"/>
              <a:gd name="T1" fmla="*/ 19424 h 17"/>
              <a:gd name="T2" fmla="*/ 32871 w 17"/>
              <a:gd name="T3" fmla="*/ 19424 h 17"/>
              <a:gd name="T4" fmla="*/ 0 w 17"/>
              <a:gd name="T5" fmla="*/ 19424 h 17"/>
              <a:gd name="T6" fmla="*/ 0 w 17"/>
              <a:gd name="T7" fmla="*/ 0 h 17"/>
              <a:gd name="T8" fmla="*/ 32871 w 17"/>
              <a:gd name="T9" fmla="*/ 0 h 17"/>
              <a:gd name="T10" fmla="*/ 32871 w 17"/>
              <a:gd name="T11" fmla="*/ 19424 h 17"/>
              <a:gd name="T12" fmla="*/ 32871 w 17"/>
              <a:gd name="T13" fmla="*/ 19424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16" y="16"/>
                </a:lnTo>
                <a:lnTo>
                  <a:pt x="0" y="16"/>
                </a:lnTo>
                <a:lnTo>
                  <a:pt x="0" y="0"/>
                </a:lnTo>
                <a:lnTo>
                  <a:pt x="16" y="0"/>
                </a:lnTo>
                <a:lnTo>
                  <a:pt x="16" y="16"/>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dirty="0"/>
          </a:p>
        </p:txBody>
      </p:sp>
      <p:sp>
        <p:nvSpPr>
          <p:cNvPr id="13335" name="Freeform 20"/>
          <p:cNvSpPr>
            <a:spLocks/>
          </p:cNvSpPr>
          <p:nvPr/>
        </p:nvSpPr>
        <p:spPr bwMode="auto">
          <a:xfrm>
            <a:off x="7226300" y="3060700"/>
            <a:ext cx="1588" cy="19050"/>
          </a:xfrm>
          <a:custGeom>
            <a:avLst/>
            <a:gdLst>
              <a:gd name="T0" fmla="*/ 0 w 1"/>
              <a:gd name="T1" fmla="*/ 17929 h 17"/>
              <a:gd name="T2" fmla="*/ 0 w 1"/>
              <a:gd name="T3" fmla="*/ 17929 h 17"/>
              <a:gd name="T4" fmla="*/ 0 w 1"/>
              <a:gd name="T5" fmla="*/ 17929 h 17"/>
              <a:gd name="T6" fmla="*/ 0 w 1"/>
              <a:gd name="T7" fmla="*/ 0 h 17"/>
              <a:gd name="T8" fmla="*/ 0 w 1"/>
              <a:gd name="T9" fmla="*/ 0 h 17"/>
              <a:gd name="T10" fmla="*/ 0 w 1"/>
              <a:gd name="T11" fmla="*/ 17929 h 17"/>
              <a:gd name="T12" fmla="*/ 0 w 1"/>
              <a:gd name="T13" fmla="*/ 17929 h 17"/>
              <a:gd name="T14" fmla="*/ 0 60000 65536"/>
              <a:gd name="T15" fmla="*/ 0 60000 65536"/>
              <a:gd name="T16" fmla="*/ 0 60000 65536"/>
              <a:gd name="T17" fmla="*/ 0 60000 65536"/>
              <a:gd name="T18" fmla="*/ 0 60000 65536"/>
              <a:gd name="T19" fmla="*/ 0 60000 65536"/>
              <a:gd name="T20" fmla="*/ 0 60000 65536"/>
              <a:gd name="T21" fmla="*/ 0 w 1"/>
              <a:gd name="T22" fmla="*/ 0 h 17"/>
              <a:gd name="T23" fmla="*/ 1 w 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7">
                <a:moveTo>
                  <a:pt x="0" y="16"/>
                </a:moveTo>
                <a:lnTo>
                  <a:pt x="0" y="16"/>
                </a:lnTo>
                <a:lnTo>
                  <a:pt x="0" y="0"/>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dirty="0"/>
          </a:p>
        </p:txBody>
      </p:sp>
      <p:sp>
        <p:nvSpPr>
          <p:cNvPr id="13337" name="Freeform 22"/>
          <p:cNvSpPr>
            <a:spLocks/>
          </p:cNvSpPr>
          <p:nvPr/>
        </p:nvSpPr>
        <p:spPr bwMode="auto">
          <a:xfrm>
            <a:off x="11887200" y="2914650"/>
            <a:ext cx="36513" cy="76200"/>
          </a:xfrm>
          <a:custGeom>
            <a:avLst/>
            <a:gdLst>
              <a:gd name="T0" fmla="*/ 17183 w 17"/>
              <a:gd name="T1" fmla="*/ 32147 h 64"/>
              <a:gd name="T2" fmla="*/ 15035 w 17"/>
              <a:gd name="T3" fmla="*/ 34528 h 64"/>
              <a:gd name="T4" fmla="*/ 10739 w 17"/>
              <a:gd name="T5" fmla="*/ 52387 h 64"/>
              <a:gd name="T6" fmla="*/ 15035 w 17"/>
              <a:gd name="T7" fmla="*/ 63103 h 64"/>
              <a:gd name="T8" fmla="*/ 17183 w 17"/>
              <a:gd name="T9" fmla="*/ 64294 h 64"/>
              <a:gd name="T10" fmla="*/ 17183 w 17"/>
              <a:gd name="T11" fmla="*/ 64294 h 64"/>
              <a:gd name="T12" fmla="*/ 21478 w 17"/>
              <a:gd name="T13" fmla="*/ 51197 h 64"/>
              <a:gd name="T14" fmla="*/ 21478 w 17"/>
              <a:gd name="T15" fmla="*/ 32147 h 64"/>
              <a:gd name="T16" fmla="*/ 21478 w 17"/>
              <a:gd name="T17" fmla="*/ 21431 h 64"/>
              <a:gd name="T18" fmla="*/ 27922 w 17"/>
              <a:gd name="T19" fmla="*/ 19050 h 64"/>
              <a:gd name="T20" fmla="*/ 34365 w 17"/>
              <a:gd name="T21" fmla="*/ 19050 h 64"/>
              <a:gd name="T22" fmla="*/ 34365 w 17"/>
              <a:gd name="T23" fmla="*/ 55959 h 64"/>
              <a:gd name="T24" fmla="*/ 30070 w 17"/>
              <a:gd name="T25" fmla="*/ 60722 h 64"/>
              <a:gd name="T26" fmla="*/ 34365 w 17"/>
              <a:gd name="T27" fmla="*/ 71437 h 64"/>
              <a:gd name="T28" fmla="*/ 30070 w 17"/>
              <a:gd name="T29" fmla="*/ 73819 h 64"/>
              <a:gd name="T30" fmla="*/ 23626 w 17"/>
              <a:gd name="T31" fmla="*/ 75009 h 64"/>
              <a:gd name="T32" fmla="*/ 21478 w 17"/>
              <a:gd name="T33" fmla="*/ 75009 h 64"/>
              <a:gd name="T34" fmla="*/ 15035 w 17"/>
              <a:gd name="T35" fmla="*/ 71437 h 64"/>
              <a:gd name="T36" fmla="*/ 8591 w 17"/>
              <a:gd name="T37" fmla="*/ 72628 h 64"/>
              <a:gd name="T38" fmla="*/ 2148 w 17"/>
              <a:gd name="T39" fmla="*/ 71437 h 64"/>
              <a:gd name="T40" fmla="*/ 0 w 17"/>
              <a:gd name="T41" fmla="*/ 70247 h 64"/>
              <a:gd name="T42" fmla="*/ 2148 w 17"/>
              <a:gd name="T43" fmla="*/ 59531 h 64"/>
              <a:gd name="T44" fmla="*/ 4296 w 17"/>
              <a:gd name="T45" fmla="*/ 53578 h 64"/>
              <a:gd name="T46" fmla="*/ 4296 w 17"/>
              <a:gd name="T47" fmla="*/ 47625 h 64"/>
              <a:gd name="T48" fmla="*/ 4296 w 17"/>
              <a:gd name="T49" fmla="*/ 34528 h 64"/>
              <a:gd name="T50" fmla="*/ 4296 w 17"/>
              <a:gd name="T51" fmla="*/ 1191 h 64"/>
              <a:gd name="T52" fmla="*/ 10739 w 17"/>
              <a:gd name="T53" fmla="*/ 0 h 64"/>
              <a:gd name="T54" fmla="*/ 17183 w 17"/>
              <a:gd name="T55" fmla="*/ 1191 h 64"/>
              <a:gd name="T56" fmla="*/ 17183 w 17"/>
              <a:gd name="T57" fmla="*/ 32147 h 64"/>
              <a:gd name="T58" fmla="*/ 17183 w 17"/>
              <a:gd name="T59" fmla="*/ 32147 h 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
              <a:gd name="T91" fmla="*/ 0 h 64"/>
              <a:gd name="T92" fmla="*/ 17 w 17"/>
              <a:gd name="T93" fmla="*/ 64 h 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 h="64">
                <a:moveTo>
                  <a:pt x="8" y="27"/>
                </a:moveTo>
                <a:lnTo>
                  <a:pt x="7" y="29"/>
                </a:lnTo>
                <a:lnTo>
                  <a:pt x="5" y="44"/>
                </a:lnTo>
                <a:lnTo>
                  <a:pt x="7" y="53"/>
                </a:lnTo>
                <a:lnTo>
                  <a:pt x="8" y="54"/>
                </a:lnTo>
                <a:lnTo>
                  <a:pt x="10" y="43"/>
                </a:lnTo>
                <a:lnTo>
                  <a:pt x="10" y="27"/>
                </a:lnTo>
                <a:lnTo>
                  <a:pt x="10" y="18"/>
                </a:lnTo>
                <a:lnTo>
                  <a:pt x="13" y="16"/>
                </a:lnTo>
                <a:lnTo>
                  <a:pt x="16" y="16"/>
                </a:lnTo>
                <a:lnTo>
                  <a:pt x="16" y="47"/>
                </a:lnTo>
                <a:lnTo>
                  <a:pt x="14" y="51"/>
                </a:lnTo>
                <a:lnTo>
                  <a:pt x="16" y="60"/>
                </a:lnTo>
                <a:lnTo>
                  <a:pt x="14" y="62"/>
                </a:lnTo>
                <a:lnTo>
                  <a:pt x="11" y="63"/>
                </a:lnTo>
                <a:lnTo>
                  <a:pt x="10" y="63"/>
                </a:lnTo>
                <a:lnTo>
                  <a:pt x="7" y="60"/>
                </a:lnTo>
                <a:lnTo>
                  <a:pt x="4" y="61"/>
                </a:lnTo>
                <a:lnTo>
                  <a:pt x="1" y="60"/>
                </a:lnTo>
                <a:lnTo>
                  <a:pt x="0" y="59"/>
                </a:lnTo>
                <a:lnTo>
                  <a:pt x="1" y="50"/>
                </a:lnTo>
                <a:lnTo>
                  <a:pt x="2" y="45"/>
                </a:lnTo>
                <a:lnTo>
                  <a:pt x="2" y="40"/>
                </a:lnTo>
                <a:lnTo>
                  <a:pt x="2" y="29"/>
                </a:lnTo>
                <a:lnTo>
                  <a:pt x="2" y="1"/>
                </a:lnTo>
                <a:lnTo>
                  <a:pt x="5" y="0"/>
                </a:lnTo>
                <a:lnTo>
                  <a:pt x="8" y="1"/>
                </a:lnTo>
                <a:lnTo>
                  <a:pt x="8" y="27"/>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dirty="0"/>
          </a:p>
        </p:txBody>
      </p:sp>
      <p:sp>
        <p:nvSpPr>
          <p:cNvPr id="13338" name="Freeform 23"/>
          <p:cNvSpPr>
            <a:spLocks/>
          </p:cNvSpPr>
          <p:nvPr/>
        </p:nvSpPr>
        <p:spPr bwMode="auto">
          <a:xfrm>
            <a:off x="10871200" y="2628900"/>
            <a:ext cx="36513" cy="66675"/>
          </a:xfrm>
          <a:custGeom>
            <a:avLst/>
            <a:gdLst>
              <a:gd name="T0" fmla="*/ 34365 w 17"/>
              <a:gd name="T1" fmla="*/ 2381 h 56"/>
              <a:gd name="T2" fmla="*/ 21478 w 17"/>
              <a:gd name="T3" fmla="*/ 26194 h 56"/>
              <a:gd name="T4" fmla="*/ 21478 w 17"/>
              <a:gd name="T5" fmla="*/ 54769 h 56"/>
              <a:gd name="T6" fmla="*/ 34365 w 17"/>
              <a:gd name="T7" fmla="*/ 58341 h 56"/>
              <a:gd name="T8" fmla="*/ 34365 w 17"/>
              <a:gd name="T9" fmla="*/ 65484 h 56"/>
              <a:gd name="T10" fmla="*/ 21478 w 17"/>
              <a:gd name="T11" fmla="*/ 65484 h 56"/>
              <a:gd name="T12" fmla="*/ 0 w 17"/>
              <a:gd name="T13" fmla="*/ 65484 h 56"/>
              <a:gd name="T14" fmla="*/ 0 w 17"/>
              <a:gd name="T15" fmla="*/ 64294 h 56"/>
              <a:gd name="T16" fmla="*/ 0 w 17"/>
              <a:gd name="T17" fmla="*/ 1191 h 56"/>
              <a:gd name="T18" fmla="*/ 0 w 17"/>
              <a:gd name="T19" fmla="*/ 0 h 56"/>
              <a:gd name="T20" fmla="*/ 21478 w 17"/>
              <a:gd name="T21" fmla="*/ 0 h 56"/>
              <a:gd name="T22" fmla="*/ 34365 w 17"/>
              <a:gd name="T23" fmla="*/ 2381 h 56"/>
              <a:gd name="T24" fmla="*/ 34365 w 17"/>
              <a:gd name="T25" fmla="*/ 2381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56"/>
              <a:gd name="T41" fmla="*/ 17 w 17"/>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56">
                <a:moveTo>
                  <a:pt x="16" y="2"/>
                </a:moveTo>
                <a:lnTo>
                  <a:pt x="10" y="22"/>
                </a:lnTo>
                <a:lnTo>
                  <a:pt x="10" y="46"/>
                </a:lnTo>
                <a:lnTo>
                  <a:pt x="16" y="49"/>
                </a:lnTo>
                <a:lnTo>
                  <a:pt x="16" y="55"/>
                </a:lnTo>
                <a:lnTo>
                  <a:pt x="10" y="55"/>
                </a:lnTo>
                <a:lnTo>
                  <a:pt x="0" y="55"/>
                </a:lnTo>
                <a:lnTo>
                  <a:pt x="0" y="54"/>
                </a:lnTo>
                <a:lnTo>
                  <a:pt x="0" y="1"/>
                </a:lnTo>
                <a:lnTo>
                  <a:pt x="0" y="0"/>
                </a:lnTo>
                <a:lnTo>
                  <a:pt x="10" y="0"/>
                </a:lnTo>
                <a:lnTo>
                  <a:pt x="16" y="2"/>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dirty="0"/>
          </a:p>
        </p:txBody>
      </p:sp>
      <p:sp>
        <p:nvSpPr>
          <p:cNvPr id="13339" name="Freeform 24"/>
          <p:cNvSpPr>
            <a:spLocks/>
          </p:cNvSpPr>
          <p:nvPr/>
        </p:nvSpPr>
        <p:spPr bwMode="auto">
          <a:xfrm>
            <a:off x="11887200" y="3143250"/>
            <a:ext cx="36513" cy="34925"/>
          </a:xfrm>
          <a:custGeom>
            <a:avLst/>
            <a:gdLst>
              <a:gd name="T0" fmla="*/ 34365 w 17"/>
              <a:gd name="T1" fmla="*/ 9634 h 29"/>
              <a:gd name="T2" fmla="*/ 25774 w 17"/>
              <a:gd name="T3" fmla="*/ 30108 h 29"/>
              <a:gd name="T4" fmla="*/ 25774 w 17"/>
              <a:gd name="T5" fmla="*/ 32516 h 29"/>
              <a:gd name="T6" fmla="*/ 12887 w 17"/>
              <a:gd name="T7" fmla="*/ 33721 h 29"/>
              <a:gd name="T8" fmla="*/ 0 w 17"/>
              <a:gd name="T9" fmla="*/ 33721 h 29"/>
              <a:gd name="T10" fmla="*/ 0 w 17"/>
              <a:gd name="T11" fmla="*/ 31312 h 29"/>
              <a:gd name="T12" fmla="*/ 6443 w 17"/>
              <a:gd name="T13" fmla="*/ 15656 h 29"/>
              <a:gd name="T14" fmla="*/ 0 w 17"/>
              <a:gd name="T15" fmla="*/ 1204 h 29"/>
              <a:gd name="T16" fmla="*/ 12887 w 17"/>
              <a:gd name="T17" fmla="*/ 0 h 29"/>
              <a:gd name="T18" fmla="*/ 25774 w 17"/>
              <a:gd name="T19" fmla="*/ 2409 h 29"/>
              <a:gd name="T20" fmla="*/ 34365 w 17"/>
              <a:gd name="T21" fmla="*/ 9634 h 29"/>
              <a:gd name="T22" fmla="*/ 34365 w 17"/>
              <a:gd name="T23" fmla="*/ 9634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29"/>
              <a:gd name="T38" fmla="*/ 17 w 17"/>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29">
                <a:moveTo>
                  <a:pt x="16" y="8"/>
                </a:moveTo>
                <a:lnTo>
                  <a:pt x="12" y="25"/>
                </a:lnTo>
                <a:lnTo>
                  <a:pt x="12" y="27"/>
                </a:lnTo>
                <a:lnTo>
                  <a:pt x="6" y="28"/>
                </a:lnTo>
                <a:lnTo>
                  <a:pt x="0" y="28"/>
                </a:lnTo>
                <a:lnTo>
                  <a:pt x="0" y="26"/>
                </a:lnTo>
                <a:lnTo>
                  <a:pt x="3" y="13"/>
                </a:lnTo>
                <a:lnTo>
                  <a:pt x="0" y="1"/>
                </a:lnTo>
                <a:lnTo>
                  <a:pt x="6" y="0"/>
                </a:lnTo>
                <a:lnTo>
                  <a:pt x="12" y="2"/>
                </a:lnTo>
                <a:lnTo>
                  <a:pt x="16" y="8"/>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dirty="0"/>
          </a:p>
        </p:txBody>
      </p:sp>
      <p:sp>
        <p:nvSpPr>
          <p:cNvPr id="13340" name="Rectangle 25"/>
          <p:cNvSpPr>
            <a:spLocks noChangeArrowheads="1"/>
          </p:cNvSpPr>
          <p:nvPr/>
        </p:nvSpPr>
        <p:spPr bwMode="auto">
          <a:xfrm>
            <a:off x="609600" y="2362200"/>
            <a:ext cx="792480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800" b="1" dirty="0">
                <a:latin typeface="+mj-lt"/>
              </a:rPr>
              <a:t>Select Project and Set Goals</a:t>
            </a:r>
          </a:p>
        </p:txBody>
      </p:sp>
      <p:sp>
        <p:nvSpPr>
          <p:cNvPr id="13342" name="Line 27"/>
          <p:cNvSpPr>
            <a:spLocks noChangeShapeType="1"/>
          </p:cNvSpPr>
          <p:nvPr/>
        </p:nvSpPr>
        <p:spPr bwMode="auto">
          <a:xfrm>
            <a:off x="4572000" y="1905000"/>
            <a:ext cx="0" cy="457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3347" name="Line 32"/>
          <p:cNvSpPr>
            <a:spLocks noChangeShapeType="1"/>
          </p:cNvSpPr>
          <p:nvPr/>
        </p:nvSpPr>
        <p:spPr bwMode="auto">
          <a:xfrm>
            <a:off x="4724400" y="3867150"/>
            <a:ext cx="0" cy="17145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dirty="0"/>
          </a:p>
        </p:txBody>
      </p:sp>
      <p:sp>
        <p:nvSpPr>
          <p:cNvPr id="13348" name="Rectangle 33"/>
          <p:cNvSpPr>
            <a:spLocks noChangeArrowheads="1"/>
          </p:cNvSpPr>
          <p:nvPr/>
        </p:nvSpPr>
        <p:spPr bwMode="auto">
          <a:xfrm>
            <a:off x="3200400" y="4724400"/>
            <a:ext cx="2819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800" b="1" dirty="0">
                <a:solidFill>
                  <a:schemeClr val="accent2"/>
                </a:solidFill>
                <a:latin typeface="+mj-lt"/>
              </a:rPr>
              <a:t>4-H Member</a:t>
            </a:r>
          </a:p>
        </p:txBody>
      </p:sp>
      <p:grpSp>
        <p:nvGrpSpPr>
          <p:cNvPr id="8" name="Group 7"/>
          <p:cNvGrpSpPr/>
          <p:nvPr/>
        </p:nvGrpSpPr>
        <p:grpSpPr>
          <a:xfrm>
            <a:off x="609600" y="4133850"/>
            <a:ext cx="8077200" cy="819150"/>
            <a:chOff x="990600" y="4057650"/>
            <a:chExt cx="7162800" cy="819150"/>
          </a:xfrm>
        </p:grpSpPr>
        <p:sp>
          <p:nvSpPr>
            <p:cNvPr id="13345" name="Rectangle 30"/>
            <p:cNvSpPr>
              <a:spLocks noChangeArrowheads="1"/>
            </p:cNvSpPr>
            <p:nvPr/>
          </p:nvSpPr>
          <p:spPr bwMode="auto">
            <a:xfrm>
              <a:off x="990600" y="4057650"/>
              <a:ext cx="7162800" cy="523862"/>
            </a:xfrm>
            <a:prstGeom prst="rect">
              <a:avLst/>
            </a:prstGeom>
            <a:noFill/>
            <a:ln w="47625" cmpd="thinThick">
              <a:solidFill>
                <a:srgbClr val="FF6633"/>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800" b="1" dirty="0">
                  <a:latin typeface="+mj-lt"/>
                </a:rPr>
                <a:t>Project Work – </a:t>
              </a:r>
              <a:r>
                <a:rPr lang="en-US" altLang="en-US" sz="2800" dirty="0">
                  <a:latin typeface="+mj-lt"/>
                </a:rPr>
                <a:t>Mastery &amp; Co</a:t>
              </a:r>
              <a:r>
                <a:rPr lang="en-US" altLang="en-US" sz="2800" i="1" dirty="0">
                  <a:latin typeface="+mj-lt"/>
                </a:rPr>
                <a:t>mpleting Goals</a:t>
              </a:r>
            </a:p>
          </p:txBody>
        </p:sp>
        <p:sp>
          <p:nvSpPr>
            <p:cNvPr id="13355" name="Line 40"/>
            <p:cNvSpPr>
              <a:spLocks noChangeShapeType="1"/>
            </p:cNvSpPr>
            <p:nvPr/>
          </p:nvSpPr>
          <p:spPr bwMode="auto">
            <a:xfrm>
              <a:off x="4572000" y="4591050"/>
              <a:ext cx="0" cy="28575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dirty="0"/>
            </a:p>
          </p:txBody>
        </p:sp>
      </p:grpSp>
      <p:pic>
        <p:nvPicPr>
          <p:cNvPr id="13360" name="Picture 54" descr="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4911" y="4771017"/>
            <a:ext cx="397289" cy="425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63" name="Text Box 57"/>
          <p:cNvSpPr txBox="1">
            <a:spLocks noChangeArrowheads="1"/>
          </p:cNvSpPr>
          <p:nvPr/>
        </p:nvSpPr>
        <p:spPr bwMode="auto">
          <a:xfrm rot="20094969">
            <a:off x="-78875" y="207186"/>
            <a:ext cx="189499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3600" b="1" dirty="0">
                <a:solidFill>
                  <a:schemeClr val="hlink"/>
                </a:solidFill>
                <a:latin typeface="+mn-lt"/>
              </a:rPr>
              <a:t>Award Driven</a:t>
            </a:r>
          </a:p>
        </p:txBody>
      </p:sp>
      <p:grpSp>
        <p:nvGrpSpPr>
          <p:cNvPr id="2" name="Group 1"/>
          <p:cNvGrpSpPr/>
          <p:nvPr/>
        </p:nvGrpSpPr>
        <p:grpSpPr>
          <a:xfrm>
            <a:off x="2590800" y="76200"/>
            <a:ext cx="4064000" cy="1371600"/>
            <a:chOff x="2590800" y="76200"/>
            <a:chExt cx="4064000" cy="1371600"/>
          </a:xfrm>
        </p:grpSpPr>
        <p:sp>
          <p:nvSpPr>
            <p:cNvPr id="13317" name="Rectangle 2"/>
            <p:cNvSpPr>
              <a:spLocks noChangeArrowheads="1"/>
            </p:cNvSpPr>
            <p:nvPr/>
          </p:nvSpPr>
          <p:spPr bwMode="auto">
            <a:xfrm>
              <a:off x="2590800" y="762000"/>
              <a:ext cx="406400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800" b="1" dirty="0">
                  <a:solidFill>
                    <a:schemeClr val="tx2"/>
                  </a:solidFill>
                  <a:latin typeface="+mj-lt"/>
                </a:rPr>
                <a:t>Awards</a:t>
              </a:r>
            </a:p>
          </p:txBody>
        </p:sp>
        <p:pic>
          <p:nvPicPr>
            <p:cNvPr id="16664" name="Picture 1304" descr="C:\Users\kknoepf\AppData\Local\Microsoft\Windows\Temporary Internet Files\Content.IE5\L42B4SNB\trophy[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7223" y="76200"/>
              <a:ext cx="958977"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6665" name="Picture 1305" descr="C:\Users\kknoepf\AppData\Local\Microsoft\Windows\Temporary Internet Files\Content.IE5\31P8C0P1\money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133350"/>
              <a:ext cx="1045369" cy="10453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945356" y="1295400"/>
            <a:ext cx="7347987" cy="1390650"/>
            <a:chOff x="945356" y="1295400"/>
            <a:chExt cx="7347987" cy="1390650"/>
          </a:xfrm>
        </p:grpSpPr>
        <p:grpSp>
          <p:nvGrpSpPr>
            <p:cNvPr id="4" name="Group 3"/>
            <p:cNvGrpSpPr/>
            <p:nvPr/>
          </p:nvGrpSpPr>
          <p:grpSpPr>
            <a:xfrm>
              <a:off x="1600200" y="1295400"/>
              <a:ext cx="6019800" cy="285750"/>
              <a:chOff x="1600200" y="1295400"/>
              <a:chExt cx="6019800" cy="285750"/>
            </a:xfrm>
          </p:grpSpPr>
          <p:sp>
            <p:nvSpPr>
              <p:cNvPr id="13341" name="Line 26"/>
              <p:cNvSpPr>
                <a:spLocks noChangeShapeType="1"/>
              </p:cNvSpPr>
              <p:nvPr/>
            </p:nvSpPr>
            <p:spPr bwMode="auto">
              <a:xfrm>
                <a:off x="1600200" y="1295400"/>
                <a:ext cx="6019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3343" name="Line 28"/>
              <p:cNvSpPr>
                <a:spLocks noChangeShapeType="1"/>
              </p:cNvSpPr>
              <p:nvPr/>
            </p:nvSpPr>
            <p:spPr bwMode="auto">
              <a:xfrm>
                <a:off x="1600200" y="1295400"/>
                <a:ext cx="0" cy="2857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3344" name="Line 29"/>
              <p:cNvSpPr>
                <a:spLocks noChangeShapeType="1"/>
              </p:cNvSpPr>
              <p:nvPr/>
            </p:nvSpPr>
            <p:spPr bwMode="auto">
              <a:xfrm>
                <a:off x="7620000" y="1295400"/>
                <a:ext cx="0" cy="2857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3353" name="Line 38"/>
              <p:cNvSpPr>
                <a:spLocks noChangeShapeType="1"/>
              </p:cNvSpPr>
              <p:nvPr/>
            </p:nvSpPr>
            <p:spPr bwMode="auto">
              <a:xfrm>
                <a:off x="4572000" y="1295400"/>
                <a:ext cx="0" cy="2286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dirty="0"/>
              </a:p>
            </p:txBody>
          </p:sp>
        </p:grpSp>
        <p:pic>
          <p:nvPicPr>
            <p:cNvPr id="16666" name="Picture 1306" descr="C:\Users\kknoepf\AppData\Local\Microsoft\Windows\Temporary Internet Files\Content.IE5\L42B4SNB\bug-alone[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5356" y="1466386"/>
              <a:ext cx="1309687" cy="1219664"/>
            </a:xfrm>
            <a:prstGeom prst="rect">
              <a:avLst/>
            </a:prstGeom>
            <a:noFill/>
            <a:extLst>
              <a:ext uri="{909E8E84-426E-40DD-AFC4-6F175D3DCCD1}">
                <a14:hiddenFill xmlns:a14="http://schemas.microsoft.com/office/drawing/2010/main">
                  <a:solidFill>
                    <a:srgbClr val="FFFFFF"/>
                  </a:solidFill>
                </a14:hiddenFill>
              </a:ext>
            </a:extLst>
          </p:spPr>
        </p:pic>
        <p:pic>
          <p:nvPicPr>
            <p:cNvPr id="16667" name="Picture 1307" descr="C:\Users\kknoepf\AppData\Local\Microsoft\Windows\Temporary Internet Files\Content.IE5\3HVPFZJS\veggies_clipart1[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82641" y="1371600"/>
              <a:ext cx="1254918" cy="1143094"/>
            </a:xfrm>
            <a:prstGeom prst="rect">
              <a:avLst/>
            </a:prstGeom>
            <a:noFill/>
            <a:extLst>
              <a:ext uri="{909E8E84-426E-40DD-AFC4-6F175D3DCCD1}">
                <a14:hiddenFill xmlns:a14="http://schemas.microsoft.com/office/drawing/2010/main">
                  <a:solidFill>
                    <a:srgbClr val="FFFFFF"/>
                  </a:solidFill>
                </a14:hiddenFill>
              </a:ext>
            </a:extLst>
          </p:spPr>
        </p:pic>
        <p:pic>
          <p:nvPicPr>
            <p:cNvPr id="16668" name="Picture 1308" descr="C:\Users\kknoepf\AppData\Local\Microsoft\Windows\Temporary Internet Files\Content.IE5\31P8C0P1\thumb-bicycle-166.6-9200[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6656" y="1581150"/>
              <a:ext cx="1346687" cy="8484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1230153" y="2892059"/>
            <a:ext cx="6889685" cy="1171588"/>
            <a:chOff x="1230153" y="2892059"/>
            <a:chExt cx="6889685" cy="1171588"/>
          </a:xfrm>
        </p:grpSpPr>
        <p:sp>
          <p:nvSpPr>
            <p:cNvPr id="13351" name="Line 36"/>
            <p:cNvSpPr>
              <a:spLocks noChangeShapeType="1"/>
            </p:cNvSpPr>
            <p:nvPr/>
          </p:nvSpPr>
          <p:spPr bwMode="auto">
            <a:xfrm>
              <a:off x="4724400" y="3886200"/>
              <a:ext cx="0" cy="1714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grpSp>
          <p:nvGrpSpPr>
            <p:cNvPr id="5" name="Group 4"/>
            <p:cNvGrpSpPr/>
            <p:nvPr/>
          </p:nvGrpSpPr>
          <p:grpSpPr>
            <a:xfrm>
              <a:off x="1524000" y="2895600"/>
              <a:ext cx="6096000" cy="390906"/>
              <a:chOff x="1524000" y="2895600"/>
              <a:chExt cx="6096000" cy="390906"/>
            </a:xfrm>
          </p:grpSpPr>
          <p:sp>
            <p:nvSpPr>
              <p:cNvPr id="13346" name="Line 31"/>
              <p:cNvSpPr>
                <a:spLocks noChangeShapeType="1"/>
              </p:cNvSpPr>
              <p:nvPr/>
            </p:nvSpPr>
            <p:spPr bwMode="auto">
              <a:xfrm>
                <a:off x="1524000" y="2895968"/>
                <a:ext cx="6096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3349" name="Line 34"/>
              <p:cNvSpPr>
                <a:spLocks noChangeShapeType="1"/>
              </p:cNvSpPr>
              <p:nvPr/>
            </p:nvSpPr>
            <p:spPr bwMode="auto">
              <a:xfrm>
                <a:off x="1524000" y="2905506"/>
                <a:ext cx="0" cy="381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3350" name="Line 35"/>
              <p:cNvSpPr>
                <a:spLocks noChangeShapeType="1"/>
              </p:cNvSpPr>
              <p:nvPr/>
            </p:nvSpPr>
            <p:spPr bwMode="auto">
              <a:xfrm>
                <a:off x="7620000" y="2895968"/>
                <a:ext cx="0" cy="26511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3354" name="Line 39"/>
              <p:cNvSpPr>
                <a:spLocks noChangeShapeType="1"/>
              </p:cNvSpPr>
              <p:nvPr/>
            </p:nvSpPr>
            <p:spPr bwMode="auto">
              <a:xfrm>
                <a:off x="4648200" y="2895600"/>
                <a:ext cx="0" cy="3429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dirty="0"/>
              </a:p>
            </p:txBody>
          </p:sp>
        </p:grpSp>
        <p:pic>
          <p:nvPicPr>
            <p:cNvPr id="16669" name="Picture 1309" descr="C:\Users\kknoepf\AppData\Local\Microsoft\Windows\Temporary Internet Files\Content.IE5\5PJWVBXA\37754-clip-art-graphic-of-a-yellow-guy-character-giving-a-speech-by-jester-arts[1].jpg"/>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48250" y="2892059"/>
              <a:ext cx="1171588" cy="1171588"/>
            </a:xfrm>
            <a:prstGeom prst="rect">
              <a:avLst/>
            </a:prstGeom>
            <a:noFill/>
            <a:extLst>
              <a:ext uri="{909E8E84-426E-40DD-AFC4-6F175D3DCCD1}">
                <a14:hiddenFill xmlns:a14="http://schemas.microsoft.com/office/drawing/2010/main">
                  <a:solidFill>
                    <a:srgbClr val="FFFFFF"/>
                  </a:solidFill>
                </a14:hiddenFill>
              </a:ext>
            </a:extLst>
          </p:spPr>
        </p:pic>
        <p:pic>
          <p:nvPicPr>
            <p:cNvPr id="16671" name="Picture 1311" descr="C:\Users\kknoepf\AppData\Local\Microsoft\Windows\Temporary Internet Files\Content.IE5\L42B4SNB\boycarryingbooks[1].jpg"/>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30153" y="2920647"/>
              <a:ext cx="102489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6673" name="Picture 1313" descr="C:\Users\kknoepf\AppData\Local\Microsoft\Windows\Temporary Internet Files\Content.IE5\3HVPFZJS\checklist-300x256[1].jpg"/>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86200" y="2920647"/>
              <a:ext cx="1239441" cy="1057656"/>
            </a:xfrm>
            <a:prstGeom prst="rect">
              <a:avLst/>
            </a:prstGeom>
            <a:noFill/>
            <a:extLst>
              <a:ext uri="{909E8E84-426E-40DD-AFC4-6F175D3DCCD1}">
                <a14:hiddenFill xmlns:a14="http://schemas.microsoft.com/office/drawing/2010/main">
                  <a:solidFill>
                    <a:srgbClr val="FFFFFF"/>
                  </a:solidFill>
                </a14:hiddenFill>
              </a:ext>
            </a:extLst>
          </p:spPr>
        </p:pic>
      </p:grpSp>
      <p:pic>
        <p:nvPicPr>
          <p:cNvPr id="63" name="Picture 54" descr="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0266" y="4771017"/>
            <a:ext cx="397289" cy="425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5413243"/>
      </p:ext>
    </p:extLst>
  </p:cSld>
  <p:clrMapOvr>
    <a:masterClrMapping/>
  </p:clrMapOvr>
  <p:transition>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7764F755-D9A7-48E9-A4A0-136868E27007}" type="slidenum">
              <a:rPr lang="en-US" altLang="en-US" sz="1400" smtClean="0"/>
              <a:pPr/>
              <a:t>6</a:t>
            </a:fld>
            <a:endParaRPr lang="en-US" altLang="en-US" sz="1400" dirty="0" smtClean="0"/>
          </a:p>
        </p:txBody>
      </p:sp>
      <p:sp>
        <p:nvSpPr>
          <p:cNvPr id="13363" name="Text Box 57"/>
          <p:cNvSpPr txBox="1">
            <a:spLocks noChangeArrowheads="1"/>
          </p:cNvSpPr>
          <p:nvPr/>
        </p:nvSpPr>
        <p:spPr bwMode="auto">
          <a:xfrm rot="20094969">
            <a:off x="10374" y="237964"/>
            <a:ext cx="1894998"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3400" b="1" dirty="0" smtClean="0">
                <a:solidFill>
                  <a:schemeClr val="hlink"/>
                </a:solidFill>
                <a:latin typeface="+mn-lt"/>
              </a:rPr>
              <a:t>Member </a:t>
            </a:r>
            <a:r>
              <a:rPr lang="en-US" altLang="en-US" sz="3400" b="1" dirty="0">
                <a:solidFill>
                  <a:schemeClr val="hlink"/>
                </a:solidFill>
                <a:latin typeface="+mn-lt"/>
              </a:rPr>
              <a:t>Driven</a:t>
            </a:r>
          </a:p>
        </p:txBody>
      </p:sp>
      <p:sp>
        <p:nvSpPr>
          <p:cNvPr id="47" name="Rectangle 33"/>
          <p:cNvSpPr>
            <a:spLocks noChangeArrowheads="1"/>
          </p:cNvSpPr>
          <p:nvPr/>
        </p:nvSpPr>
        <p:spPr bwMode="auto">
          <a:xfrm>
            <a:off x="2178756" y="4648200"/>
            <a:ext cx="487680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800" dirty="0">
                <a:latin typeface="+mj-lt"/>
              </a:rPr>
              <a:t>Evaluation and Reward</a:t>
            </a:r>
          </a:p>
        </p:txBody>
      </p:sp>
      <p:grpSp>
        <p:nvGrpSpPr>
          <p:cNvPr id="2" name="Group 1"/>
          <p:cNvGrpSpPr/>
          <p:nvPr/>
        </p:nvGrpSpPr>
        <p:grpSpPr>
          <a:xfrm>
            <a:off x="2293937" y="304800"/>
            <a:ext cx="4708525" cy="799373"/>
            <a:chOff x="2255838" y="609600"/>
            <a:chExt cx="4708525" cy="799373"/>
          </a:xfrm>
        </p:grpSpPr>
        <p:sp>
          <p:nvSpPr>
            <p:cNvPr id="49" name="Rectangle 2"/>
            <p:cNvSpPr>
              <a:spLocks noChangeArrowheads="1"/>
            </p:cNvSpPr>
            <p:nvPr/>
          </p:nvSpPr>
          <p:spPr bwMode="auto">
            <a:xfrm>
              <a:off x="2590800" y="762000"/>
              <a:ext cx="4064000" cy="646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3600" b="1" dirty="0">
                  <a:solidFill>
                    <a:schemeClr val="accent2"/>
                  </a:solidFill>
                  <a:latin typeface="+mj-lt"/>
                </a:rPr>
                <a:t>4-H Members</a:t>
              </a:r>
            </a:p>
          </p:txBody>
        </p:sp>
        <p:pic>
          <p:nvPicPr>
            <p:cNvPr id="51" name="Picture 48" descr="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09600"/>
              <a:ext cx="6397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49" descr="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838" y="609600"/>
              <a:ext cx="63976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3" name="Freeform 3"/>
          <p:cNvSpPr>
            <a:spLocks/>
          </p:cNvSpPr>
          <p:nvPr/>
        </p:nvSpPr>
        <p:spPr bwMode="auto">
          <a:xfrm>
            <a:off x="7053263" y="2218230"/>
            <a:ext cx="34925" cy="26987"/>
          </a:xfrm>
          <a:custGeom>
            <a:avLst/>
            <a:gdLst>
              <a:gd name="T0" fmla="*/ 24653 w 17"/>
              <a:gd name="T1" fmla="*/ 14720 h 22"/>
              <a:gd name="T2" fmla="*/ 32871 w 17"/>
              <a:gd name="T3" fmla="*/ 24534 h 22"/>
              <a:gd name="T4" fmla="*/ 32871 w 17"/>
              <a:gd name="T5" fmla="*/ 25760 h 22"/>
              <a:gd name="T6" fmla="*/ 28762 w 17"/>
              <a:gd name="T7" fmla="*/ 25760 h 22"/>
              <a:gd name="T8" fmla="*/ 6163 w 17"/>
              <a:gd name="T9" fmla="*/ 9813 h 22"/>
              <a:gd name="T10" fmla="*/ 0 w 17"/>
              <a:gd name="T11" fmla="*/ 0 h 22"/>
              <a:gd name="T12" fmla="*/ 0 w 17"/>
              <a:gd name="T13" fmla="*/ 0 h 22"/>
              <a:gd name="T14" fmla="*/ 4109 w 17"/>
              <a:gd name="T15" fmla="*/ 0 h 22"/>
              <a:gd name="T16" fmla="*/ 24653 w 17"/>
              <a:gd name="T17" fmla="*/ 14720 h 22"/>
              <a:gd name="T18" fmla="*/ 24653 w 17"/>
              <a:gd name="T19" fmla="*/ 1472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2"/>
              <a:gd name="T32" fmla="*/ 17 w 17"/>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2">
                <a:moveTo>
                  <a:pt x="12" y="12"/>
                </a:moveTo>
                <a:lnTo>
                  <a:pt x="16" y="20"/>
                </a:lnTo>
                <a:lnTo>
                  <a:pt x="16" y="21"/>
                </a:lnTo>
                <a:lnTo>
                  <a:pt x="14" y="21"/>
                </a:lnTo>
                <a:lnTo>
                  <a:pt x="3" y="8"/>
                </a:lnTo>
                <a:lnTo>
                  <a:pt x="0" y="0"/>
                </a:lnTo>
                <a:lnTo>
                  <a:pt x="2" y="0"/>
                </a:lnTo>
                <a:lnTo>
                  <a:pt x="12" y="12"/>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dirty="0"/>
          </a:p>
        </p:txBody>
      </p:sp>
      <p:sp>
        <p:nvSpPr>
          <p:cNvPr id="54" name="Freeform 4"/>
          <p:cNvSpPr>
            <a:spLocks/>
          </p:cNvSpPr>
          <p:nvPr/>
        </p:nvSpPr>
        <p:spPr bwMode="auto">
          <a:xfrm>
            <a:off x="7043738" y="2224580"/>
            <a:ext cx="57150" cy="41275"/>
          </a:xfrm>
          <a:custGeom>
            <a:avLst/>
            <a:gdLst>
              <a:gd name="T0" fmla="*/ 12700 w 27"/>
              <a:gd name="T1" fmla="*/ 8255 h 35"/>
              <a:gd name="T2" fmla="*/ 55033 w 27"/>
              <a:gd name="T3" fmla="*/ 36558 h 35"/>
              <a:gd name="T4" fmla="*/ 55033 w 27"/>
              <a:gd name="T5" fmla="*/ 40096 h 35"/>
              <a:gd name="T6" fmla="*/ 52917 w 27"/>
              <a:gd name="T7" fmla="*/ 40096 h 35"/>
              <a:gd name="T8" fmla="*/ 42333 w 27"/>
              <a:gd name="T9" fmla="*/ 34199 h 35"/>
              <a:gd name="T10" fmla="*/ 4233 w 27"/>
              <a:gd name="T11" fmla="*/ 7076 h 35"/>
              <a:gd name="T12" fmla="*/ 0 w 27"/>
              <a:gd name="T13" fmla="*/ 2359 h 35"/>
              <a:gd name="T14" fmla="*/ 0 w 27"/>
              <a:gd name="T15" fmla="*/ 0 h 35"/>
              <a:gd name="T16" fmla="*/ 4233 w 27"/>
              <a:gd name="T17" fmla="*/ 1179 h 35"/>
              <a:gd name="T18" fmla="*/ 12700 w 27"/>
              <a:gd name="T19" fmla="*/ 8255 h 35"/>
              <a:gd name="T20" fmla="*/ 12700 w 27"/>
              <a:gd name="T21" fmla="*/ 8255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35"/>
              <a:gd name="T35" fmla="*/ 27 w 27"/>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35">
                <a:moveTo>
                  <a:pt x="6" y="7"/>
                </a:moveTo>
                <a:lnTo>
                  <a:pt x="26" y="31"/>
                </a:lnTo>
                <a:lnTo>
                  <a:pt x="26" y="34"/>
                </a:lnTo>
                <a:lnTo>
                  <a:pt x="25" y="34"/>
                </a:lnTo>
                <a:lnTo>
                  <a:pt x="20" y="29"/>
                </a:lnTo>
                <a:lnTo>
                  <a:pt x="2" y="6"/>
                </a:lnTo>
                <a:lnTo>
                  <a:pt x="0" y="2"/>
                </a:lnTo>
                <a:lnTo>
                  <a:pt x="0" y="0"/>
                </a:lnTo>
                <a:lnTo>
                  <a:pt x="2" y="1"/>
                </a:lnTo>
                <a:lnTo>
                  <a:pt x="6" y="7"/>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dirty="0"/>
          </a:p>
        </p:txBody>
      </p:sp>
      <p:sp>
        <p:nvSpPr>
          <p:cNvPr id="55" name="Freeform 5"/>
          <p:cNvSpPr>
            <a:spLocks/>
          </p:cNvSpPr>
          <p:nvPr/>
        </p:nvSpPr>
        <p:spPr bwMode="auto">
          <a:xfrm>
            <a:off x="7035800" y="2232517"/>
            <a:ext cx="88900" cy="61913"/>
          </a:xfrm>
          <a:custGeom>
            <a:avLst/>
            <a:gdLst>
              <a:gd name="T0" fmla="*/ 21167 w 42"/>
              <a:gd name="T1" fmla="*/ 12850 h 53"/>
              <a:gd name="T2" fmla="*/ 59267 w 42"/>
              <a:gd name="T3" fmla="*/ 38550 h 53"/>
              <a:gd name="T4" fmla="*/ 78317 w 42"/>
              <a:gd name="T5" fmla="*/ 51399 h 53"/>
              <a:gd name="T6" fmla="*/ 86783 w 42"/>
              <a:gd name="T7" fmla="*/ 60745 h 53"/>
              <a:gd name="T8" fmla="*/ 82550 w 42"/>
              <a:gd name="T9" fmla="*/ 60745 h 53"/>
              <a:gd name="T10" fmla="*/ 61383 w 42"/>
              <a:gd name="T11" fmla="*/ 46727 h 53"/>
              <a:gd name="T12" fmla="*/ 46567 w 42"/>
              <a:gd name="T13" fmla="*/ 35045 h 53"/>
              <a:gd name="T14" fmla="*/ 19050 w 42"/>
              <a:gd name="T15" fmla="*/ 17523 h 53"/>
              <a:gd name="T16" fmla="*/ 0 w 42"/>
              <a:gd name="T17" fmla="*/ 2336 h 53"/>
              <a:gd name="T18" fmla="*/ 0 w 42"/>
              <a:gd name="T19" fmla="*/ 0 h 53"/>
              <a:gd name="T20" fmla="*/ 4233 w 42"/>
              <a:gd name="T21" fmla="*/ 1168 h 53"/>
              <a:gd name="T22" fmla="*/ 21167 w 42"/>
              <a:gd name="T23" fmla="*/ 12850 h 53"/>
              <a:gd name="T24" fmla="*/ 21167 w 42"/>
              <a:gd name="T25" fmla="*/ 1285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53"/>
              <a:gd name="T41" fmla="*/ 42 w 42"/>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53">
                <a:moveTo>
                  <a:pt x="10" y="11"/>
                </a:moveTo>
                <a:lnTo>
                  <a:pt x="28" y="33"/>
                </a:lnTo>
                <a:lnTo>
                  <a:pt x="37" y="44"/>
                </a:lnTo>
                <a:lnTo>
                  <a:pt x="41" y="52"/>
                </a:lnTo>
                <a:lnTo>
                  <a:pt x="39" y="52"/>
                </a:lnTo>
                <a:lnTo>
                  <a:pt x="29" y="40"/>
                </a:lnTo>
                <a:lnTo>
                  <a:pt x="22" y="30"/>
                </a:lnTo>
                <a:lnTo>
                  <a:pt x="9" y="15"/>
                </a:lnTo>
                <a:lnTo>
                  <a:pt x="0" y="2"/>
                </a:lnTo>
                <a:lnTo>
                  <a:pt x="0" y="0"/>
                </a:lnTo>
                <a:lnTo>
                  <a:pt x="2" y="1"/>
                </a:lnTo>
                <a:lnTo>
                  <a:pt x="10" y="11"/>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dirty="0"/>
          </a:p>
        </p:txBody>
      </p:sp>
      <p:sp>
        <p:nvSpPr>
          <p:cNvPr id="56" name="Freeform 6"/>
          <p:cNvSpPr>
            <a:spLocks/>
          </p:cNvSpPr>
          <p:nvPr/>
        </p:nvSpPr>
        <p:spPr bwMode="auto">
          <a:xfrm>
            <a:off x="7143750" y="2294430"/>
            <a:ext cx="36513" cy="20637"/>
          </a:xfrm>
          <a:custGeom>
            <a:avLst/>
            <a:gdLst>
              <a:gd name="T0" fmla="*/ 34365 w 17"/>
              <a:gd name="T1" fmla="*/ 0 h 17"/>
              <a:gd name="T2" fmla="*/ 34365 w 17"/>
              <a:gd name="T3" fmla="*/ 19423 h 17"/>
              <a:gd name="T4" fmla="*/ 34365 w 17"/>
              <a:gd name="T5" fmla="*/ 19423 h 17"/>
              <a:gd name="T6" fmla="*/ 0 w 17"/>
              <a:gd name="T7" fmla="*/ 0 h 17"/>
              <a:gd name="T8" fmla="*/ 34365 w 17"/>
              <a:gd name="T9" fmla="*/ 0 h 17"/>
              <a:gd name="T10" fmla="*/ 34365 w 17"/>
              <a:gd name="T11" fmla="*/ 0 h 17"/>
              <a:gd name="T12" fmla="*/ 34365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16" y="16"/>
                </a:lnTo>
                <a:lnTo>
                  <a:pt x="0" y="0"/>
                </a:lnTo>
                <a:lnTo>
                  <a:pt x="16" y="0"/>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dirty="0"/>
          </a:p>
        </p:txBody>
      </p:sp>
      <p:sp>
        <p:nvSpPr>
          <p:cNvPr id="57" name="Freeform 7"/>
          <p:cNvSpPr>
            <a:spLocks/>
          </p:cNvSpPr>
          <p:nvPr/>
        </p:nvSpPr>
        <p:spPr bwMode="auto">
          <a:xfrm>
            <a:off x="7162800" y="2303955"/>
            <a:ext cx="36513" cy="20637"/>
          </a:xfrm>
          <a:custGeom>
            <a:avLst/>
            <a:gdLst>
              <a:gd name="T0" fmla="*/ 34365 w 17"/>
              <a:gd name="T1" fmla="*/ 19423 h 17"/>
              <a:gd name="T2" fmla="*/ 0 w 17"/>
              <a:gd name="T3" fmla="*/ 19423 h 17"/>
              <a:gd name="T4" fmla="*/ 0 w 17"/>
              <a:gd name="T5" fmla="*/ 0 h 17"/>
              <a:gd name="T6" fmla="*/ 34365 w 17"/>
              <a:gd name="T7" fmla="*/ 19423 h 17"/>
              <a:gd name="T8" fmla="*/ 34365 w 17"/>
              <a:gd name="T9" fmla="*/ 19423 h 17"/>
              <a:gd name="T10" fmla="*/ 34365 w 17"/>
              <a:gd name="T11" fmla="*/ 19423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16" y="16"/>
                </a:moveTo>
                <a:lnTo>
                  <a:pt x="0" y="16"/>
                </a:lnTo>
                <a:lnTo>
                  <a:pt x="0" y="0"/>
                </a:lnTo>
                <a:lnTo>
                  <a:pt x="16" y="16"/>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dirty="0"/>
          </a:p>
        </p:txBody>
      </p:sp>
      <p:sp>
        <p:nvSpPr>
          <p:cNvPr id="58" name="Freeform 9"/>
          <p:cNvSpPr>
            <a:spLocks/>
          </p:cNvSpPr>
          <p:nvPr/>
        </p:nvSpPr>
        <p:spPr bwMode="auto">
          <a:xfrm>
            <a:off x="7270750" y="2408730"/>
            <a:ext cx="36513" cy="20637"/>
          </a:xfrm>
          <a:custGeom>
            <a:avLst/>
            <a:gdLst>
              <a:gd name="T0" fmla="*/ 34365 w 17"/>
              <a:gd name="T1" fmla="*/ 19423 h 17"/>
              <a:gd name="T2" fmla="*/ 34365 w 17"/>
              <a:gd name="T3" fmla="*/ 19423 h 17"/>
              <a:gd name="T4" fmla="*/ 17183 w 17"/>
              <a:gd name="T5" fmla="*/ 16995 h 17"/>
              <a:gd name="T6" fmla="*/ 0 w 17"/>
              <a:gd name="T7" fmla="*/ 6070 h 17"/>
              <a:gd name="T8" fmla="*/ 0 w 17"/>
              <a:gd name="T9" fmla="*/ 0 h 17"/>
              <a:gd name="T10" fmla="*/ 0 w 17"/>
              <a:gd name="T11" fmla="*/ 0 h 17"/>
              <a:gd name="T12" fmla="*/ 34365 w 17"/>
              <a:gd name="T13" fmla="*/ 3642 h 17"/>
              <a:gd name="T14" fmla="*/ 34365 w 17"/>
              <a:gd name="T15" fmla="*/ 19423 h 17"/>
              <a:gd name="T16" fmla="*/ 34365 w 17"/>
              <a:gd name="T17" fmla="*/ 19423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6" y="16"/>
                </a:moveTo>
                <a:lnTo>
                  <a:pt x="16" y="16"/>
                </a:lnTo>
                <a:lnTo>
                  <a:pt x="8" y="14"/>
                </a:lnTo>
                <a:lnTo>
                  <a:pt x="0" y="5"/>
                </a:lnTo>
                <a:lnTo>
                  <a:pt x="0" y="0"/>
                </a:lnTo>
                <a:lnTo>
                  <a:pt x="16" y="3"/>
                </a:lnTo>
                <a:lnTo>
                  <a:pt x="16" y="16"/>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dirty="0"/>
          </a:p>
        </p:txBody>
      </p:sp>
      <p:sp>
        <p:nvSpPr>
          <p:cNvPr id="59" name="Freeform 11"/>
          <p:cNvSpPr>
            <a:spLocks/>
          </p:cNvSpPr>
          <p:nvPr/>
        </p:nvSpPr>
        <p:spPr bwMode="auto">
          <a:xfrm>
            <a:off x="6888163" y="2535730"/>
            <a:ext cx="34925" cy="20637"/>
          </a:xfrm>
          <a:custGeom>
            <a:avLst/>
            <a:gdLst>
              <a:gd name="T0" fmla="*/ 32871 w 17"/>
              <a:gd name="T1" fmla="*/ 4856 h 17"/>
              <a:gd name="T2" fmla="*/ 24653 w 17"/>
              <a:gd name="T3" fmla="*/ 19423 h 17"/>
              <a:gd name="T4" fmla="*/ 6163 w 17"/>
              <a:gd name="T5" fmla="*/ 19423 h 17"/>
              <a:gd name="T6" fmla="*/ 0 w 17"/>
              <a:gd name="T7" fmla="*/ 14567 h 17"/>
              <a:gd name="T8" fmla="*/ 0 w 17"/>
              <a:gd name="T9" fmla="*/ 9712 h 17"/>
              <a:gd name="T10" fmla="*/ 0 w 17"/>
              <a:gd name="T11" fmla="*/ 4856 h 17"/>
              <a:gd name="T12" fmla="*/ 12326 w 17"/>
              <a:gd name="T13" fmla="*/ 0 h 17"/>
              <a:gd name="T14" fmla="*/ 24653 w 17"/>
              <a:gd name="T15" fmla="*/ 0 h 17"/>
              <a:gd name="T16" fmla="*/ 32871 w 17"/>
              <a:gd name="T17" fmla="*/ 4856 h 17"/>
              <a:gd name="T18" fmla="*/ 32871 w 17"/>
              <a:gd name="T19" fmla="*/ 485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7"/>
              <a:gd name="T32" fmla="*/ 17 w 1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7">
                <a:moveTo>
                  <a:pt x="16" y="4"/>
                </a:moveTo>
                <a:lnTo>
                  <a:pt x="12" y="16"/>
                </a:lnTo>
                <a:lnTo>
                  <a:pt x="3" y="16"/>
                </a:lnTo>
                <a:lnTo>
                  <a:pt x="0" y="12"/>
                </a:lnTo>
                <a:lnTo>
                  <a:pt x="0" y="8"/>
                </a:lnTo>
                <a:lnTo>
                  <a:pt x="0" y="4"/>
                </a:lnTo>
                <a:lnTo>
                  <a:pt x="6" y="0"/>
                </a:lnTo>
                <a:lnTo>
                  <a:pt x="12" y="0"/>
                </a:lnTo>
                <a:lnTo>
                  <a:pt x="16" y="4"/>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dirty="0"/>
          </a:p>
        </p:txBody>
      </p:sp>
      <p:sp>
        <p:nvSpPr>
          <p:cNvPr id="60" name="Freeform 15"/>
          <p:cNvSpPr>
            <a:spLocks/>
          </p:cNvSpPr>
          <p:nvPr/>
        </p:nvSpPr>
        <p:spPr bwMode="auto">
          <a:xfrm>
            <a:off x="6704013" y="2781792"/>
            <a:ext cx="34925" cy="20638"/>
          </a:xfrm>
          <a:custGeom>
            <a:avLst/>
            <a:gdLst>
              <a:gd name="T0" fmla="*/ 32871 w 17"/>
              <a:gd name="T1" fmla="*/ 19424 h 17"/>
              <a:gd name="T2" fmla="*/ 32871 w 17"/>
              <a:gd name="T3" fmla="*/ 19424 h 17"/>
              <a:gd name="T4" fmla="*/ 0 w 17"/>
              <a:gd name="T5" fmla="*/ 19424 h 17"/>
              <a:gd name="T6" fmla="*/ 0 w 17"/>
              <a:gd name="T7" fmla="*/ 0 h 17"/>
              <a:gd name="T8" fmla="*/ 32871 w 17"/>
              <a:gd name="T9" fmla="*/ 0 h 17"/>
              <a:gd name="T10" fmla="*/ 32871 w 17"/>
              <a:gd name="T11" fmla="*/ 19424 h 17"/>
              <a:gd name="T12" fmla="*/ 32871 w 17"/>
              <a:gd name="T13" fmla="*/ 19424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16" y="16"/>
                </a:lnTo>
                <a:lnTo>
                  <a:pt x="0" y="16"/>
                </a:lnTo>
                <a:lnTo>
                  <a:pt x="0" y="0"/>
                </a:lnTo>
                <a:lnTo>
                  <a:pt x="16" y="0"/>
                </a:lnTo>
                <a:lnTo>
                  <a:pt x="16" y="16"/>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dirty="0"/>
          </a:p>
        </p:txBody>
      </p:sp>
      <p:sp>
        <p:nvSpPr>
          <p:cNvPr id="61" name="Freeform 20"/>
          <p:cNvSpPr>
            <a:spLocks/>
          </p:cNvSpPr>
          <p:nvPr/>
        </p:nvSpPr>
        <p:spPr bwMode="auto">
          <a:xfrm>
            <a:off x="7226300" y="2832592"/>
            <a:ext cx="1588" cy="19050"/>
          </a:xfrm>
          <a:custGeom>
            <a:avLst/>
            <a:gdLst>
              <a:gd name="T0" fmla="*/ 0 w 1"/>
              <a:gd name="T1" fmla="*/ 17929 h 17"/>
              <a:gd name="T2" fmla="*/ 0 w 1"/>
              <a:gd name="T3" fmla="*/ 17929 h 17"/>
              <a:gd name="T4" fmla="*/ 0 w 1"/>
              <a:gd name="T5" fmla="*/ 17929 h 17"/>
              <a:gd name="T6" fmla="*/ 0 w 1"/>
              <a:gd name="T7" fmla="*/ 0 h 17"/>
              <a:gd name="T8" fmla="*/ 0 w 1"/>
              <a:gd name="T9" fmla="*/ 0 h 17"/>
              <a:gd name="T10" fmla="*/ 0 w 1"/>
              <a:gd name="T11" fmla="*/ 17929 h 17"/>
              <a:gd name="T12" fmla="*/ 0 w 1"/>
              <a:gd name="T13" fmla="*/ 17929 h 17"/>
              <a:gd name="T14" fmla="*/ 0 60000 65536"/>
              <a:gd name="T15" fmla="*/ 0 60000 65536"/>
              <a:gd name="T16" fmla="*/ 0 60000 65536"/>
              <a:gd name="T17" fmla="*/ 0 60000 65536"/>
              <a:gd name="T18" fmla="*/ 0 60000 65536"/>
              <a:gd name="T19" fmla="*/ 0 60000 65536"/>
              <a:gd name="T20" fmla="*/ 0 60000 65536"/>
              <a:gd name="T21" fmla="*/ 0 w 1"/>
              <a:gd name="T22" fmla="*/ 0 h 17"/>
              <a:gd name="T23" fmla="*/ 1 w 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7">
                <a:moveTo>
                  <a:pt x="0" y="16"/>
                </a:moveTo>
                <a:lnTo>
                  <a:pt x="0" y="16"/>
                </a:lnTo>
                <a:lnTo>
                  <a:pt x="0" y="0"/>
                </a:lnTo>
                <a:lnTo>
                  <a:pt x="0" y="16"/>
                </a:lnTo>
              </a:path>
            </a:pathLst>
          </a:custGeom>
          <a:solidFill>
            <a:srgbClr val="FFF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dirty="0"/>
          </a:p>
        </p:txBody>
      </p:sp>
      <p:sp>
        <p:nvSpPr>
          <p:cNvPr id="62" name="Rectangle 25"/>
          <p:cNvSpPr>
            <a:spLocks noChangeArrowheads="1"/>
          </p:cNvSpPr>
          <p:nvPr/>
        </p:nvSpPr>
        <p:spPr bwMode="auto">
          <a:xfrm>
            <a:off x="609600" y="2134092"/>
            <a:ext cx="792480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800" b="1" dirty="0">
                <a:latin typeface="+mj-lt"/>
              </a:rPr>
              <a:t>Select Project and Set Goals</a:t>
            </a:r>
          </a:p>
        </p:txBody>
      </p:sp>
      <p:sp>
        <p:nvSpPr>
          <p:cNvPr id="63" name="Line 27"/>
          <p:cNvSpPr>
            <a:spLocks noChangeShapeType="1"/>
          </p:cNvSpPr>
          <p:nvPr/>
        </p:nvSpPr>
        <p:spPr bwMode="auto">
          <a:xfrm>
            <a:off x="4572000" y="1676892"/>
            <a:ext cx="0" cy="457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64" name="Line 32"/>
          <p:cNvSpPr>
            <a:spLocks noChangeShapeType="1"/>
          </p:cNvSpPr>
          <p:nvPr/>
        </p:nvSpPr>
        <p:spPr bwMode="auto">
          <a:xfrm>
            <a:off x="4724400" y="3639042"/>
            <a:ext cx="0" cy="17145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dirty="0"/>
          </a:p>
        </p:txBody>
      </p:sp>
      <p:grpSp>
        <p:nvGrpSpPr>
          <p:cNvPr id="66" name="Group 65"/>
          <p:cNvGrpSpPr/>
          <p:nvPr/>
        </p:nvGrpSpPr>
        <p:grpSpPr>
          <a:xfrm>
            <a:off x="762000" y="3905742"/>
            <a:ext cx="7848600" cy="819150"/>
            <a:chOff x="990600" y="4057650"/>
            <a:chExt cx="7162800" cy="819150"/>
          </a:xfrm>
        </p:grpSpPr>
        <p:sp>
          <p:nvSpPr>
            <p:cNvPr id="67" name="Rectangle 30"/>
            <p:cNvSpPr>
              <a:spLocks noChangeArrowheads="1"/>
            </p:cNvSpPr>
            <p:nvPr/>
          </p:nvSpPr>
          <p:spPr bwMode="auto">
            <a:xfrm>
              <a:off x="990600" y="4057650"/>
              <a:ext cx="7162800" cy="523862"/>
            </a:xfrm>
            <a:prstGeom prst="rect">
              <a:avLst/>
            </a:prstGeom>
            <a:noFill/>
            <a:ln w="47625" cmpd="thinThick">
              <a:solidFill>
                <a:srgbClr val="FF6633"/>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800" b="1" dirty="0">
                  <a:latin typeface="+mj-lt"/>
                </a:rPr>
                <a:t>Project Work </a:t>
              </a:r>
              <a:r>
                <a:rPr lang="en-US" altLang="en-US" sz="2800" b="1" dirty="0" smtClean="0">
                  <a:latin typeface="+mj-lt"/>
                </a:rPr>
                <a:t>– </a:t>
              </a:r>
              <a:r>
                <a:rPr lang="en-US" altLang="en-US" sz="2800" dirty="0" smtClean="0">
                  <a:latin typeface="+mj-lt"/>
                </a:rPr>
                <a:t>Mastery &amp; Co</a:t>
              </a:r>
              <a:r>
                <a:rPr lang="en-US" altLang="en-US" sz="2800" i="1" dirty="0" smtClean="0">
                  <a:latin typeface="+mj-lt"/>
                </a:rPr>
                <a:t>mpleting </a:t>
              </a:r>
              <a:r>
                <a:rPr lang="en-US" altLang="en-US" sz="2800" i="1" dirty="0">
                  <a:latin typeface="+mj-lt"/>
                </a:rPr>
                <a:t>Goals</a:t>
              </a:r>
            </a:p>
          </p:txBody>
        </p:sp>
        <p:sp>
          <p:nvSpPr>
            <p:cNvPr id="68" name="Line 40"/>
            <p:cNvSpPr>
              <a:spLocks noChangeShapeType="1"/>
            </p:cNvSpPr>
            <p:nvPr/>
          </p:nvSpPr>
          <p:spPr bwMode="auto">
            <a:xfrm>
              <a:off x="4572000" y="4591050"/>
              <a:ext cx="0" cy="28575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dirty="0"/>
            </a:p>
          </p:txBody>
        </p:sp>
      </p:grpSp>
      <p:grpSp>
        <p:nvGrpSpPr>
          <p:cNvPr id="69" name="Group 68"/>
          <p:cNvGrpSpPr/>
          <p:nvPr/>
        </p:nvGrpSpPr>
        <p:grpSpPr>
          <a:xfrm>
            <a:off x="945356" y="1067292"/>
            <a:ext cx="7347987" cy="1390650"/>
            <a:chOff x="945356" y="1295400"/>
            <a:chExt cx="7347987" cy="1390650"/>
          </a:xfrm>
        </p:grpSpPr>
        <p:grpSp>
          <p:nvGrpSpPr>
            <p:cNvPr id="70" name="Group 69"/>
            <p:cNvGrpSpPr/>
            <p:nvPr/>
          </p:nvGrpSpPr>
          <p:grpSpPr>
            <a:xfrm>
              <a:off x="1600200" y="1295400"/>
              <a:ext cx="6019800" cy="285750"/>
              <a:chOff x="1600200" y="1295400"/>
              <a:chExt cx="6019800" cy="285750"/>
            </a:xfrm>
          </p:grpSpPr>
          <p:sp>
            <p:nvSpPr>
              <p:cNvPr id="74" name="Line 26"/>
              <p:cNvSpPr>
                <a:spLocks noChangeShapeType="1"/>
              </p:cNvSpPr>
              <p:nvPr/>
            </p:nvSpPr>
            <p:spPr bwMode="auto">
              <a:xfrm>
                <a:off x="1600200" y="1295400"/>
                <a:ext cx="6019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75" name="Line 28"/>
              <p:cNvSpPr>
                <a:spLocks noChangeShapeType="1"/>
              </p:cNvSpPr>
              <p:nvPr/>
            </p:nvSpPr>
            <p:spPr bwMode="auto">
              <a:xfrm>
                <a:off x="1600200" y="1295400"/>
                <a:ext cx="0" cy="2857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76" name="Line 29"/>
              <p:cNvSpPr>
                <a:spLocks noChangeShapeType="1"/>
              </p:cNvSpPr>
              <p:nvPr/>
            </p:nvSpPr>
            <p:spPr bwMode="auto">
              <a:xfrm>
                <a:off x="7620000" y="1295400"/>
                <a:ext cx="0" cy="2857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77" name="Line 38"/>
              <p:cNvSpPr>
                <a:spLocks noChangeShapeType="1"/>
              </p:cNvSpPr>
              <p:nvPr/>
            </p:nvSpPr>
            <p:spPr bwMode="auto">
              <a:xfrm>
                <a:off x="4572000" y="1295400"/>
                <a:ext cx="0" cy="2286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dirty="0"/>
              </a:p>
            </p:txBody>
          </p:sp>
        </p:grpSp>
        <p:pic>
          <p:nvPicPr>
            <p:cNvPr id="71" name="Picture 1306" descr="C:\Users\kknoepf\AppData\Local\Microsoft\Windows\Temporary Internet Files\Content.IE5\L42B4SNB\bug-alone[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5356" y="1466386"/>
              <a:ext cx="1309687" cy="1219664"/>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1307" descr="C:\Users\kknoepf\AppData\Local\Microsoft\Windows\Temporary Internet Files\Content.IE5\3HVPFZJS\veggies_clipart1[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82641" y="1371600"/>
              <a:ext cx="1254918" cy="1143094"/>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308" descr="C:\Users\kknoepf\AppData\Local\Microsoft\Windows\Temporary Internet Files\Content.IE5\31P8C0P1\thumb-bicycle-166.6-9200[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6656" y="1581150"/>
              <a:ext cx="1346687" cy="8484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8" name="Group 77"/>
          <p:cNvGrpSpPr/>
          <p:nvPr/>
        </p:nvGrpSpPr>
        <p:grpSpPr>
          <a:xfrm>
            <a:off x="1230153" y="2663951"/>
            <a:ext cx="6889685" cy="1171588"/>
            <a:chOff x="1230153" y="2892059"/>
            <a:chExt cx="6889685" cy="1171588"/>
          </a:xfrm>
        </p:grpSpPr>
        <p:sp>
          <p:nvSpPr>
            <p:cNvPr id="79" name="Line 36"/>
            <p:cNvSpPr>
              <a:spLocks noChangeShapeType="1"/>
            </p:cNvSpPr>
            <p:nvPr/>
          </p:nvSpPr>
          <p:spPr bwMode="auto">
            <a:xfrm>
              <a:off x="4724400" y="3886200"/>
              <a:ext cx="0" cy="1714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grpSp>
          <p:nvGrpSpPr>
            <p:cNvPr id="80" name="Group 79"/>
            <p:cNvGrpSpPr/>
            <p:nvPr/>
          </p:nvGrpSpPr>
          <p:grpSpPr>
            <a:xfrm>
              <a:off x="1524000" y="2895600"/>
              <a:ext cx="6096000" cy="390906"/>
              <a:chOff x="1524000" y="2895600"/>
              <a:chExt cx="6096000" cy="390906"/>
            </a:xfrm>
          </p:grpSpPr>
          <p:sp>
            <p:nvSpPr>
              <p:cNvPr id="84" name="Line 31"/>
              <p:cNvSpPr>
                <a:spLocks noChangeShapeType="1"/>
              </p:cNvSpPr>
              <p:nvPr/>
            </p:nvSpPr>
            <p:spPr bwMode="auto">
              <a:xfrm>
                <a:off x="1524000" y="2895968"/>
                <a:ext cx="6096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85" name="Line 34"/>
              <p:cNvSpPr>
                <a:spLocks noChangeShapeType="1"/>
              </p:cNvSpPr>
              <p:nvPr/>
            </p:nvSpPr>
            <p:spPr bwMode="auto">
              <a:xfrm>
                <a:off x="1524000" y="2905506"/>
                <a:ext cx="0" cy="381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86" name="Line 35"/>
              <p:cNvSpPr>
                <a:spLocks noChangeShapeType="1"/>
              </p:cNvSpPr>
              <p:nvPr/>
            </p:nvSpPr>
            <p:spPr bwMode="auto">
              <a:xfrm>
                <a:off x="7620000" y="2895968"/>
                <a:ext cx="0" cy="26511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87" name="Line 39"/>
              <p:cNvSpPr>
                <a:spLocks noChangeShapeType="1"/>
              </p:cNvSpPr>
              <p:nvPr/>
            </p:nvSpPr>
            <p:spPr bwMode="auto">
              <a:xfrm>
                <a:off x="4648200" y="2895600"/>
                <a:ext cx="0" cy="3429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dirty="0"/>
              </a:p>
            </p:txBody>
          </p:sp>
        </p:grpSp>
        <p:pic>
          <p:nvPicPr>
            <p:cNvPr id="81" name="Picture 1309" descr="C:\Users\kknoepf\AppData\Local\Microsoft\Windows\Temporary Internet Files\Content.IE5\5PJWVBXA\37754-clip-art-graphic-of-a-yellow-guy-character-giving-a-speech-by-jester-arts[1].jp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48250" y="2892059"/>
              <a:ext cx="1171588" cy="117158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311" descr="C:\Users\kknoepf\AppData\Local\Microsoft\Windows\Temporary Internet Files\Content.IE5\L42B4SNB\boycarryingbooks[1].jp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30153" y="2920647"/>
              <a:ext cx="102489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1313" descr="C:\Users\kknoepf\AppData\Local\Microsoft\Windows\Temporary Internet Files\Content.IE5\3HVPFZJS\checklist-300x256[1].jp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86200" y="2920647"/>
              <a:ext cx="1239441" cy="1057656"/>
            </a:xfrm>
            <a:prstGeom prst="rect">
              <a:avLst/>
            </a:prstGeom>
            <a:noFill/>
            <a:extLst>
              <a:ext uri="{909E8E84-426E-40DD-AFC4-6F175D3DCCD1}">
                <a14:hiddenFill xmlns:a14="http://schemas.microsoft.com/office/drawing/2010/main">
                  <a:solidFill>
                    <a:srgbClr val="FFFFFF"/>
                  </a:solidFill>
                </a14:hiddenFill>
              </a:ext>
            </a:extLst>
          </p:spPr>
        </p:pic>
      </p:grpSp>
      <p:pic>
        <p:nvPicPr>
          <p:cNvPr id="16178" name="Picture 818" descr="C:\Users\kknoepf\AppData\Local\Microsoft\Windows\Temporary Internet Files\Content.IE5\31P8C0P1\iStock_000001171305XSmall[1].jpg"/>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30153" y="4386556"/>
            <a:ext cx="1284447" cy="852268"/>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1304" descr="C:\Users\kknoepf\AppData\Local\Microsoft\Windows\Temporary Internet Files\Content.IE5\L42B4SNB\trophy[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58000" y="4470935"/>
            <a:ext cx="497745" cy="711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520861"/>
      </p:ext>
    </p:extLst>
  </p:cSld>
  <p:clrMapOvr>
    <a:masterClrMapping/>
  </p:clrMapOvr>
  <p:transition>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2023535E-A519-4F4F-B977-B756FBCE2036}" type="slidenum">
              <a:rPr lang="en-US" altLang="en-US" sz="1400" smtClean="0"/>
              <a:pPr/>
              <a:t>7</a:t>
            </a:fld>
            <a:endParaRPr lang="en-US" altLang="en-US" sz="1400" dirty="0" smtClean="0"/>
          </a:p>
        </p:txBody>
      </p:sp>
      <p:sp>
        <p:nvSpPr>
          <p:cNvPr id="304130" name="Rectangle 2"/>
          <p:cNvSpPr>
            <a:spLocks noChangeArrowheads="1"/>
          </p:cNvSpPr>
          <p:nvPr/>
        </p:nvSpPr>
        <p:spPr bwMode="auto">
          <a:xfrm>
            <a:off x="685800" y="1219200"/>
            <a:ext cx="8001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itchFamily="2" charset="2"/>
              <a:buAutoNum type="arabicPeriod"/>
            </a:pPr>
            <a:r>
              <a:rPr lang="en-US" altLang="en-US" sz="2800" dirty="0">
                <a:effectLst/>
                <a:latin typeface="+mj-lt"/>
              </a:rPr>
              <a:t>Commitment to accomplishing goals.</a:t>
            </a:r>
          </a:p>
          <a:p>
            <a:pPr algn="l" eaLnBrk="1" hangingPunct="1">
              <a:spcBef>
                <a:spcPct val="20000"/>
              </a:spcBef>
              <a:buClr>
                <a:schemeClr val="hlink"/>
              </a:buClr>
              <a:buFont typeface="Wingdings" pitchFamily="2" charset="2"/>
              <a:buAutoNum type="arabicPeriod"/>
            </a:pPr>
            <a:r>
              <a:rPr lang="en-US" altLang="en-US" sz="2800" dirty="0">
                <a:effectLst/>
                <a:latin typeface="+mj-lt"/>
              </a:rPr>
              <a:t>Devote time to 4-H.</a:t>
            </a:r>
          </a:p>
          <a:p>
            <a:pPr algn="l">
              <a:spcBef>
                <a:spcPct val="20000"/>
              </a:spcBef>
              <a:buClr>
                <a:schemeClr val="hlink"/>
              </a:buClr>
              <a:buFont typeface="Wingdings" pitchFamily="2" charset="2"/>
              <a:buAutoNum type="arabicPeriod"/>
            </a:pPr>
            <a:r>
              <a:rPr lang="en-US" altLang="en-US" sz="2800" dirty="0">
                <a:effectLst/>
                <a:latin typeface="+mj-lt"/>
              </a:rPr>
              <a:t>Plan around known conflicts.</a:t>
            </a:r>
            <a:endParaRPr lang="en-US" altLang="en-US" dirty="0">
              <a:effectLst/>
              <a:latin typeface="+mj-lt"/>
            </a:endParaRPr>
          </a:p>
          <a:p>
            <a:pPr algn="l" eaLnBrk="1" hangingPunct="1">
              <a:spcBef>
                <a:spcPct val="20000"/>
              </a:spcBef>
              <a:buClr>
                <a:schemeClr val="hlink"/>
              </a:buClr>
              <a:buFont typeface="Wingdings" pitchFamily="2" charset="2"/>
              <a:buAutoNum type="arabicPeriod"/>
            </a:pPr>
            <a:r>
              <a:rPr lang="en-US" altLang="en-US" sz="2800" dirty="0" smtClean="0">
                <a:effectLst/>
                <a:latin typeface="+mj-lt"/>
              </a:rPr>
              <a:t>Have </a:t>
            </a:r>
            <a:r>
              <a:rPr lang="en-US" altLang="en-US" sz="2800" dirty="0">
                <a:effectLst/>
                <a:latin typeface="+mj-lt"/>
              </a:rPr>
              <a:t>an objective outside resource person.</a:t>
            </a:r>
          </a:p>
          <a:p>
            <a:pPr algn="l" eaLnBrk="1" hangingPunct="1">
              <a:spcBef>
                <a:spcPct val="20000"/>
              </a:spcBef>
              <a:buClr>
                <a:schemeClr val="hlink"/>
              </a:buClr>
              <a:buFont typeface="Wingdings" pitchFamily="2" charset="2"/>
              <a:buAutoNum type="arabicPeriod"/>
            </a:pPr>
            <a:r>
              <a:rPr lang="en-US" altLang="en-US" sz="2800" dirty="0">
                <a:effectLst/>
                <a:latin typeface="+mj-lt"/>
              </a:rPr>
              <a:t>Encourage group projects and activities as member matures.</a:t>
            </a:r>
          </a:p>
          <a:p>
            <a:pPr algn="l" eaLnBrk="1" hangingPunct="1">
              <a:spcBef>
                <a:spcPct val="20000"/>
              </a:spcBef>
              <a:buClr>
                <a:schemeClr val="hlink"/>
              </a:buClr>
              <a:buFont typeface="Wingdings" pitchFamily="2" charset="2"/>
              <a:buAutoNum type="arabicPeriod"/>
            </a:pPr>
            <a:r>
              <a:rPr lang="en-US" altLang="en-US" sz="2800" dirty="0">
                <a:effectLst/>
                <a:latin typeface="+mj-lt"/>
              </a:rPr>
              <a:t>Beware of burnout</a:t>
            </a:r>
            <a:r>
              <a:rPr lang="en-US" altLang="en-US" sz="2800" dirty="0" smtClean="0">
                <a:effectLst/>
                <a:latin typeface="+mj-lt"/>
              </a:rPr>
              <a:t>.</a:t>
            </a:r>
            <a:endParaRPr lang="en-US" altLang="en-US" sz="2800" dirty="0">
              <a:effectLst/>
              <a:latin typeface="+mj-lt"/>
            </a:endParaRPr>
          </a:p>
        </p:txBody>
      </p:sp>
      <p:sp>
        <p:nvSpPr>
          <p:cNvPr id="132101" name="Rectangle 4"/>
          <p:cNvSpPr>
            <a:spLocks noChangeArrowheads="1"/>
          </p:cNvSpPr>
          <p:nvPr/>
        </p:nvSpPr>
        <p:spPr bwMode="auto">
          <a:xfrm>
            <a:off x="685800" y="304800"/>
            <a:ext cx="784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a:solidFill>
                  <a:schemeClr val="accent6">
                    <a:lumMod val="75000"/>
                  </a:schemeClr>
                </a:solidFill>
                <a:effectLst/>
                <a:latin typeface="+mn-lt"/>
              </a:rPr>
              <a:t>10 </a:t>
            </a:r>
            <a:r>
              <a:rPr lang="en-US" altLang="en-US" sz="3600" b="1" dirty="0" smtClean="0">
                <a:solidFill>
                  <a:schemeClr val="accent6">
                    <a:lumMod val="75000"/>
                  </a:schemeClr>
                </a:solidFill>
                <a:effectLst/>
                <a:latin typeface="+mn-lt"/>
              </a:rPr>
              <a:t>Steps to </a:t>
            </a:r>
            <a:r>
              <a:rPr lang="en-US" altLang="en-US" sz="3600" b="1" dirty="0">
                <a:solidFill>
                  <a:schemeClr val="accent6">
                    <a:lumMod val="75000"/>
                  </a:schemeClr>
                </a:solidFill>
                <a:effectLst/>
                <a:latin typeface="+mn-lt"/>
              </a:rPr>
              <a:t>a Quality 4-H Project</a:t>
            </a:r>
          </a:p>
        </p:txBody>
      </p:sp>
    </p:spTree>
    <p:extLst>
      <p:ext uri="{BB962C8B-B14F-4D97-AF65-F5344CB8AC3E}">
        <p14:creationId xmlns:p14="http://schemas.microsoft.com/office/powerpoint/2010/main" val="45550852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04130">
                                            <p:txEl>
                                              <p:pRg st="0" end="0"/>
                                            </p:txEl>
                                          </p:spTgt>
                                        </p:tgtEl>
                                        <p:attrNameLst>
                                          <p:attrName>style.visibility</p:attrName>
                                        </p:attrNameLst>
                                      </p:cBhvr>
                                      <p:to>
                                        <p:strVal val="visible"/>
                                      </p:to>
                                    </p:set>
                                    <p:animEffect transition="in" filter="box(out)">
                                      <p:cBhvr>
                                        <p:cTn id="7" dur="500"/>
                                        <p:tgtEl>
                                          <p:spTgt spid="3041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04130">
                                            <p:txEl>
                                              <p:pRg st="1" end="1"/>
                                            </p:txEl>
                                          </p:spTgt>
                                        </p:tgtEl>
                                        <p:attrNameLst>
                                          <p:attrName>style.visibility</p:attrName>
                                        </p:attrNameLst>
                                      </p:cBhvr>
                                      <p:to>
                                        <p:strVal val="visible"/>
                                      </p:to>
                                    </p:set>
                                    <p:animEffect transition="in" filter="box(out)">
                                      <p:cBhvr>
                                        <p:cTn id="12" dur="500"/>
                                        <p:tgtEl>
                                          <p:spTgt spid="30413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04130">
                                            <p:txEl>
                                              <p:pRg st="2" end="2"/>
                                            </p:txEl>
                                          </p:spTgt>
                                        </p:tgtEl>
                                        <p:attrNameLst>
                                          <p:attrName>style.visibility</p:attrName>
                                        </p:attrNameLst>
                                      </p:cBhvr>
                                      <p:to>
                                        <p:strVal val="visible"/>
                                      </p:to>
                                    </p:set>
                                    <p:animEffect transition="in" filter="box(out)">
                                      <p:cBhvr>
                                        <p:cTn id="17" dur="500"/>
                                        <p:tgtEl>
                                          <p:spTgt spid="3041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04130">
                                            <p:txEl>
                                              <p:pRg st="3" end="3"/>
                                            </p:txEl>
                                          </p:spTgt>
                                        </p:tgtEl>
                                        <p:attrNameLst>
                                          <p:attrName>style.visibility</p:attrName>
                                        </p:attrNameLst>
                                      </p:cBhvr>
                                      <p:to>
                                        <p:strVal val="visible"/>
                                      </p:to>
                                    </p:set>
                                    <p:animEffect transition="in" filter="box(out)">
                                      <p:cBhvr>
                                        <p:cTn id="22" dur="500"/>
                                        <p:tgtEl>
                                          <p:spTgt spid="30413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04130">
                                            <p:txEl>
                                              <p:pRg st="4" end="4"/>
                                            </p:txEl>
                                          </p:spTgt>
                                        </p:tgtEl>
                                        <p:attrNameLst>
                                          <p:attrName>style.visibility</p:attrName>
                                        </p:attrNameLst>
                                      </p:cBhvr>
                                      <p:to>
                                        <p:strVal val="visible"/>
                                      </p:to>
                                    </p:set>
                                    <p:animEffect transition="in" filter="box(out)">
                                      <p:cBhvr>
                                        <p:cTn id="27" dur="500"/>
                                        <p:tgtEl>
                                          <p:spTgt spid="30413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04130">
                                            <p:txEl>
                                              <p:pRg st="5" end="5"/>
                                            </p:txEl>
                                          </p:spTgt>
                                        </p:tgtEl>
                                        <p:attrNameLst>
                                          <p:attrName>style.visibility</p:attrName>
                                        </p:attrNameLst>
                                      </p:cBhvr>
                                      <p:to>
                                        <p:strVal val="visible"/>
                                      </p:to>
                                    </p:set>
                                    <p:animEffect transition="in" filter="box(out)">
                                      <p:cBhvr>
                                        <p:cTn id="32" dur="500"/>
                                        <p:tgtEl>
                                          <p:spTgt spid="30413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0"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44E5B325-3D60-4C0F-8B45-F0EA94E1F2C0}" type="slidenum">
              <a:rPr lang="en-US" altLang="en-US" sz="1400" smtClean="0"/>
              <a:pPr/>
              <a:t>8</a:t>
            </a:fld>
            <a:endParaRPr lang="en-US" altLang="en-US" sz="1400" dirty="0" smtClean="0"/>
          </a:p>
        </p:txBody>
      </p:sp>
      <p:sp>
        <p:nvSpPr>
          <p:cNvPr id="306178" name="Rectangle 2"/>
          <p:cNvSpPr>
            <a:spLocks noChangeArrowheads="1"/>
          </p:cNvSpPr>
          <p:nvPr/>
        </p:nvSpPr>
        <p:spPr bwMode="auto">
          <a:xfrm>
            <a:off x="685800" y="1219200"/>
            <a:ext cx="7848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itchFamily="2" charset="2"/>
              <a:buAutoNum type="arabicPeriod" startAt="7"/>
            </a:pPr>
            <a:r>
              <a:rPr lang="en-US" altLang="en-US" sz="2800" dirty="0" smtClean="0">
                <a:effectLst/>
                <a:latin typeface="+mj-lt"/>
              </a:rPr>
              <a:t>Look for opportunities!  Think big!  Be </a:t>
            </a:r>
            <a:r>
              <a:rPr lang="en-US" altLang="en-US" sz="2800" dirty="0">
                <a:effectLst/>
                <a:latin typeface="+mj-lt"/>
              </a:rPr>
              <a:t>creative! </a:t>
            </a:r>
            <a:r>
              <a:rPr lang="en-US" altLang="en-US" sz="2800" dirty="0" smtClean="0">
                <a:effectLst/>
                <a:latin typeface="+mj-lt"/>
              </a:rPr>
              <a:t>Reach </a:t>
            </a:r>
            <a:r>
              <a:rPr lang="en-US" altLang="en-US" sz="2800" dirty="0">
                <a:effectLst/>
                <a:latin typeface="+mj-lt"/>
              </a:rPr>
              <a:t>out and include others!</a:t>
            </a:r>
          </a:p>
          <a:p>
            <a:pPr algn="l" eaLnBrk="1" hangingPunct="1">
              <a:spcBef>
                <a:spcPct val="20000"/>
              </a:spcBef>
              <a:buClr>
                <a:schemeClr val="hlink"/>
              </a:buClr>
              <a:buFont typeface="Wingdings" pitchFamily="2" charset="2"/>
              <a:buAutoNum type="arabicPeriod" startAt="7"/>
            </a:pPr>
            <a:r>
              <a:rPr lang="en-US" altLang="en-US" sz="2800" dirty="0">
                <a:effectLst/>
                <a:latin typeface="+mj-lt"/>
              </a:rPr>
              <a:t>Ask serious questions:</a:t>
            </a:r>
          </a:p>
          <a:p>
            <a:pPr lvl="1" algn="l" eaLnBrk="1" hangingPunct="1">
              <a:spcBef>
                <a:spcPct val="20000"/>
              </a:spcBef>
              <a:buClr>
                <a:schemeClr val="hlink"/>
              </a:buClr>
              <a:buFontTx/>
              <a:buChar char="-"/>
            </a:pPr>
            <a:r>
              <a:rPr lang="en-US" altLang="en-US" sz="2000" dirty="0">
                <a:effectLst/>
                <a:latin typeface="+mj-lt"/>
              </a:rPr>
              <a:t>Is the activity important enough to justify the time it takes?</a:t>
            </a:r>
          </a:p>
          <a:p>
            <a:pPr lvl="1" algn="l" eaLnBrk="1" hangingPunct="1">
              <a:spcBef>
                <a:spcPct val="20000"/>
              </a:spcBef>
              <a:buClr>
                <a:schemeClr val="hlink"/>
              </a:buClr>
              <a:buFontTx/>
              <a:buChar char="-"/>
            </a:pPr>
            <a:r>
              <a:rPr lang="en-US" altLang="en-US" sz="2000" dirty="0">
                <a:effectLst/>
                <a:latin typeface="+mj-lt"/>
              </a:rPr>
              <a:t>Who will benefit from what I am planning?</a:t>
            </a:r>
          </a:p>
          <a:p>
            <a:pPr lvl="1" algn="l" eaLnBrk="1" hangingPunct="1">
              <a:spcBef>
                <a:spcPct val="20000"/>
              </a:spcBef>
              <a:buClr>
                <a:schemeClr val="hlink"/>
              </a:buClr>
              <a:buFontTx/>
              <a:buChar char="-"/>
            </a:pPr>
            <a:r>
              <a:rPr lang="en-US" altLang="en-US" sz="2000" dirty="0">
                <a:effectLst/>
                <a:latin typeface="+mj-lt"/>
              </a:rPr>
              <a:t>Do my community </a:t>
            </a:r>
            <a:r>
              <a:rPr lang="en-US" altLang="en-US" sz="2000" dirty="0" smtClean="0">
                <a:effectLst/>
                <a:latin typeface="+mj-lt"/>
              </a:rPr>
              <a:t>service/leadership </a:t>
            </a:r>
            <a:r>
              <a:rPr lang="en-US" altLang="en-US" sz="2000" dirty="0">
                <a:effectLst/>
                <a:latin typeface="+mj-lt"/>
              </a:rPr>
              <a:t>activities deal with real needs and issues?</a:t>
            </a:r>
          </a:p>
          <a:p>
            <a:pPr lvl="1" algn="l" eaLnBrk="1" hangingPunct="1">
              <a:spcBef>
                <a:spcPct val="20000"/>
              </a:spcBef>
              <a:buClr>
                <a:schemeClr val="hlink"/>
              </a:buClr>
              <a:buFontTx/>
              <a:buChar char="-"/>
            </a:pPr>
            <a:r>
              <a:rPr lang="en-US" altLang="en-US" sz="2000" dirty="0">
                <a:effectLst/>
                <a:latin typeface="+mj-lt"/>
              </a:rPr>
              <a:t>What are my motives?</a:t>
            </a:r>
          </a:p>
        </p:txBody>
      </p:sp>
      <p:sp>
        <p:nvSpPr>
          <p:cNvPr id="5" name="Rectangle 4"/>
          <p:cNvSpPr>
            <a:spLocks noChangeArrowheads="1"/>
          </p:cNvSpPr>
          <p:nvPr/>
        </p:nvSpPr>
        <p:spPr bwMode="auto">
          <a:xfrm>
            <a:off x="647700" y="304800"/>
            <a:ext cx="784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smtClean="0">
                <a:solidFill>
                  <a:schemeClr val="accent6">
                    <a:lumMod val="75000"/>
                  </a:schemeClr>
                </a:solidFill>
                <a:effectLst/>
                <a:latin typeface="+mn-lt"/>
              </a:rPr>
              <a:t>Quality </a:t>
            </a:r>
            <a:r>
              <a:rPr lang="en-US" altLang="en-US" sz="3600" b="1" dirty="0">
                <a:solidFill>
                  <a:schemeClr val="accent6">
                    <a:lumMod val="75000"/>
                  </a:schemeClr>
                </a:solidFill>
                <a:effectLst/>
                <a:latin typeface="+mn-lt"/>
              </a:rPr>
              <a:t>4-H </a:t>
            </a:r>
            <a:r>
              <a:rPr lang="en-US" altLang="en-US" sz="3600" b="1" dirty="0" smtClean="0">
                <a:solidFill>
                  <a:schemeClr val="accent6">
                    <a:lumMod val="75000"/>
                  </a:schemeClr>
                </a:solidFill>
                <a:effectLst/>
                <a:latin typeface="+mn-lt"/>
              </a:rPr>
              <a:t>Project continued…</a:t>
            </a:r>
            <a:endParaRPr lang="en-US" altLang="en-US" sz="3600" b="1" dirty="0">
              <a:solidFill>
                <a:schemeClr val="accent6">
                  <a:lumMod val="75000"/>
                </a:schemeClr>
              </a:solidFill>
              <a:effectLst/>
              <a:latin typeface="+mn-lt"/>
            </a:endParaRPr>
          </a:p>
        </p:txBody>
      </p:sp>
    </p:spTree>
    <p:extLst>
      <p:ext uri="{BB962C8B-B14F-4D97-AF65-F5344CB8AC3E}">
        <p14:creationId xmlns:p14="http://schemas.microsoft.com/office/powerpoint/2010/main" val="57529830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06178">
                                            <p:txEl>
                                              <p:pRg st="0" end="0"/>
                                            </p:txEl>
                                          </p:spTgt>
                                        </p:tgtEl>
                                        <p:attrNameLst>
                                          <p:attrName>style.visibility</p:attrName>
                                        </p:attrNameLst>
                                      </p:cBhvr>
                                      <p:to>
                                        <p:strVal val="visible"/>
                                      </p:to>
                                    </p:set>
                                    <p:animEffect transition="in" filter="box(out)">
                                      <p:cBhvr>
                                        <p:cTn id="7" dur="500"/>
                                        <p:tgtEl>
                                          <p:spTgt spid="3061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06178">
                                            <p:txEl>
                                              <p:pRg st="1" end="1"/>
                                            </p:txEl>
                                          </p:spTgt>
                                        </p:tgtEl>
                                        <p:attrNameLst>
                                          <p:attrName>style.visibility</p:attrName>
                                        </p:attrNameLst>
                                      </p:cBhvr>
                                      <p:to>
                                        <p:strVal val="visible"/>
                                      </p:to>
                                    </p:set>
                                    <p:animEffect transition="in" filter="box(out)">
                                      <p:cBhvr>
                                        <p:cTn id="12" dur="500"/>
                                        <p:tgtEl>
                                          <p:spTgt spid="306178">
                                            <p:txEl>
                                              <p:pRg st="1" end="1"/>
                                            </p:txEl>
                                          </p:spTgt>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306178">
                                            <p:txEl>
                                              <p:pRg st="2" end="2"/>
                                            </p:txEl>
                                          </p:spTgt>
                                        </p:tgtEl>
                                        <p:attrNameLst>
                                          <p:attrName>style.visibility</p:attrName>
                                        </p:attrNameLst>
                                      </p:cBhvr>
                                      <p:to>
                                        <p:strVal val="visible"/>
                                      </p:to>
                                    </p:set>
                                    <p:animEffect transition="in" filter="box(out)">
                                      <p:cBhvr>
                                        <p:cTn id="15" dur="500"/>
                                        <p:tgtEl>
                                          <p:spTgt spid="306178">
                                            <p:txEl>
                                              <p:pRg st="2" end="2"/>
                                            </p:txEl>
                                          </p:spTgt>
                                        </p:tgtEl>
                                      </p:cBhvr>
                                    </p:animEffect>
                                  </p:childTnLst>
                                </p:cTn>
                              </p:par>
                              <p:par>
                                <p:cTn id="16" presetID="4" presetClass="entr" presetSubtype="32" fill="hold" grpId="0" nodeType="withEffect">
                                  <p:stCondLst>
                                    <p:cond delay="0"/>
                                  </p:stCondLst>
                                  <p:childTnLst>
                                    <p:set>
                                      <p:cBhvr>
                                        <p:cTn id="17" dur="1" fill="hold">
                                          <p:stCondLst>
                                            <p:cond delay="0"/>
                                          </p:stCondLst>
                                        </p:cTn>
                                        <p:tgtEl>
                                          <p:spTgt spid="306178">
                                            <p:txEl>
                                              <p:pRg st="3" end="3"/>
                                            </p:txEl>
                                          </p:spTgt>
                                        </p:tgtEl>
                                        <p:attrNameLst>
                                          <p:attrName>style.visibility</p:attrName>
                                        </p:attrNameLst>
                                      </p:cBhvr>
                                      <p:to>
                                        <p:strVal val="visible"/>
                                      </p:to>
                                    </p:set>
                                    <p:animEffect transition="in" filter="box(out)">
                                      <p:cBhvr>
                                        <p:cTn id="18" dur="500"/>
                                        <p:tgtEl>
                                          <p:spTgt spid="306178">
                                            <p:txEl>
                                              <p:pRg st="3" end="3"/>
                                            </p:txEl>
                                          </p:spTgt>
                                        </p:tgtEl>
                                      </p:cBhvr>
                                    </p:animEffect>
                                  </p:childTnLst>
                                </p:cTn>
                              </p:par>
                              <p:par>
                                <p:cTn id="19" presetID="4" presetClass="entr" presetSubtype="32" fill="hold" grpId="0" nodeType="withEffect">
                                  <p:stCondLst>
                                    <p:cond delay="0"/>
                                  </p:stCondLst>
                                  <p:childTnLst>
                                    <p:set>
                                      <p:cBhvr>
                                        <p:cTn id="20" dur="1" fill="hold">
                                          <p:stCondLst>
                                            <p:cond delay="0"/>
                                          </p:stCondLst>
                                        </p:cTn>
                                        <p:tgtEl>
                                          <p:spTgt spid="306178">
                                            <p:txEl>
                                              <p:pRg st="4" end="4"/>
                                            </p:txEl>
                                          </p:spTgt>
                                        </p:tgtEl>
                                        <p:attrNameLst>
                                          <p:attrName>style.visibility</p:attrName>
                                        </p:attrNameLst>
                                      </p:cBhvr>
                                      <p:to>
                                        <p:strVal val="visible"/>
                                      </p:to>
                                    </p:set>
                                    <p:animEffect transition="in" filter="box(out)">
                                      <p:cBhvr>
                                        <p:cTn id="21" dur="500"/>
                                        <p:tgtEl>
                                          <p:spTgt spid="306178">
                                            <p:txEl>
                                              <p:pRg st="4" end="4"/>
                                            </p:txEl>
                                          </p:spTgt>
                                        </p:tgtEl>
                                      </p:cBhvr>
                                    </p:animEffect>
                                  </p:childTnLst>
                                </p:cTn>
                              </p:par>
                              <p:par>
                                <p:cTn id="22" presetID="4" presetClass="entr" presetSubtype="32" fill="hold" grpId="0" nodeType="withEffect">
                                  <p:stCondLst>
                                    <p:cond delay="0"/>
                                  </p:stCondLst>
                                  <p:childTnLst>
                                    <p:set>
                                      <p:cBhvr>
                                        <p:cTn id="23" dur="1" fill="hold">
                                          <p:stCondLst>
                                            <p:cond delay="0"/>
                                          </p:stCondLst>
                                        </p:cTn>
                                        <p:tgtEl>
                                          <p:spTgt spid="306178">
                                            <p:txEl>
                                              <p:pRg st="5" end="5"/>
                                            </p:txEl>
                                          </p:spTgt>
                                        </p:tgtEl>
                                        <p:attrNameLst>
                                          <p:attrName>style.visibility</p:attrName>
                                        </p:attrNameLst>
                                      </p:cBhvr>
                                      <p:to>
                                        <p:strVal val="visible"/>
                                      </p:to>
                                    </p:set>
                                    <p:animEffect transition="in" filter="box(out)">
                                      <p:cBhvr>
                                        <p:cTn id="24" dur="500"/>
                                        <p:tgtEl>
                                          <p:spTgt spid="30617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78"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8CD33DE6-D66E-48A4-AEDA-060A8CFB4E7C}" type="slidenum">
              <a:rPr lang="en-US" altLang="en-US" sz="1400" smtClean="0"/>
              <a:pPr/>
              <a:t>9</a:t>
            </a:fld>
            <a:endParaRPr lang="en-US" altLang="en-US" sz="1400" dirty="0" smtClean="0"/>
          </a:p>
        </p:txBody>
      </p:sp>
      <p:sp>
        <p:nvSpPr>
          <p:cNvPr id="308226" name="Rectangle 1026"/>
          <p:cNvSpPr>
            <a:spLocks noChangeArrowheads="1"/>
          </p:cNvSpPr>
          <p:nvPr/>
        </p:nvSpPr>
        <p:spPr bwMode="auto">
          <a:xfrm>
            <a:off x="647700" y="1295400"/>
            <a:ext cx="5029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20000"/>
              </a:spcBef>
              <a:buClr>
                <a:schemeClr val="hlink"/>
              </a:buClr>
              <a:buFont typeface="Wingdings" pitchFamily="2" charset="2"/>
              <a:buAutoNum type="arabicPeriod" startAt="9"/>
            </a:pPr>
            <a:r>
              <a:rPr lang="en-US" altLang="en-US" sz="3200" dirty="0">
                <a:effectLst/>
                <a:latin typeface="+mj-lt"/>
              </a:rPr>
              <a:t>Expect setbacks and adjust accordingly.</a:t>
            </a:r>
          </a:p>
          <a:p>
            <a:pPr algn="l" eaLnBrk="1" hangingPunct="1">
              <a:spcBef>
                <a:spcPct val="20000"/>
              </a:spcBef>
              <a:buClr>
                <a:schemeClr val="hlink"/>
              </a:buClr>
              <a:buFont typeface="Wingdings" pitchFamily="2" charset="2"/>
              <a:buAutoNum type="arabicPeriod" startAt="9"/>
            </a:pPr>
            <a:r>
              <a:rPr lang="en-US" altLang="en-US" sz="3200" dirty="0">
                <a:effectLst/>
                <a:latin typeface="+mj-lt"/>
              </a:rPr>
              <a:t>Encourage personal growth – stretch!</a:t>
            </a:r>
            <a:endParaRPr lang="en-US" altLang="en-US" sz="2800" dirty="0">
              <a:effectLst/>
              <a:latin typeface="+mj-lt"/>
            </a:endParaRPr>
          </a:p>
        </p:txBody>
      </p:sp>
      <p:pic>
        <p:nvPicPr>
          <p:cNvPr id="134149" name="Picture 1031" descr="BS0102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8830" y="2324100"/>
            <a:ext cx="243053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647700" y="304800"/>
            <a:ext cx="784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3600" b="1" dirty="0" smtClean="0">
                <a:solidFill>
                  <a:schemeClr val="accent6">
                    <a:lumMod val="75000"/>
                  </a:schemeClr>
                </a:solidFill>
                <a:effectLst/>
                <a:latin typeface="+mn-lt"/>
              </a:rPr>
              <a:t>Quality </a:t>
            </a:r>
            <a:r>
              <a:rPr lang="en-US" altLang="en-US" sz="3600" b="1" dirty="0">
                <a:solidFill>
                  <a:schemeClr val="accent6">
                    <a:lumMod val="75000"/>
                  </a:schemeClr>
                </a:solidFill>
                <a:effectLst/>
                <a:latin typeface="+mn-lt"/>
              </a:rPr>
              <a:t>4-H </a:t>
            </a:r>
            <a:r>
              <a:rPr lang="en-US" altLang="en-US" sz="3600" b="1" dirty="0" smtClean="0">
                <a:solidFill>
                  <a:schemeClr val="accent6">
                    <a:lumMod val="75000"/>
                  </a:schemeClr>
                </a:solidFill>
                <a:effectLst/>
                <a:latin typeface="+mn-lt"/>
              </a:rPr>
              <a:t>Project continued…</a:t>
            </a:r>
            <a:endParaRPr lang="en-US" altLang="en-US" sz="3600" b="1" dirty="0">
              <a:solidFill>
                <a:schemeClr val="accent6">
                  <a:lumMod val="75000"/>
                </a:schemeClr>
              </a:solidFill>
              <a:effectLst/>
              <a:latin typeface="+mn-lt"/>
            </a:endParaRPr>
          </a:p>
        </p:txBody>
      </p:sp>
    </p:spTree>
    <p:extLst>
      <p:ext uri="{BB962C8B-B14F-4D97-AF65-F5344CB8AC3E}">
        <p14:creationId xmlns:p14="http://schemas.microsoft.com/office/powerpoint/2010/main" val="221994266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08226">
                                            <p:txEl>
                                              <p:pRg st="0" end="0"/>
                                            </p:txEl>
                                          </p:spTgt>
                                        </p:tgtEl>
                                        <p:attrNameLst>
                                          <p:attrName>style.visibility</p:attrName>
                                        </p:attrNameLst>
                                      </p:cBhvr>
                                      <p:to>
                                        <p:strVal val="visible"/>
                                      </p:to>
                                    </p:set>
                                    <p:animEffect transition="in" filter="box(out)">
                                      <p:cBhvr>
                                        <p:cTn id="7" dur="500"/>
                                        <p:tgtEl>
                                          <p:spTgt spid="30822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08226">
                                            <p:txEl>
                                              <p:pRg st="1" end="1"/>
                                            </p:txEl>
                                          </p:spTgt>
                                        </p:tgtEl>
                                        <p:attrNameLst>
                                          <p:attrName>style.visibility</p:attrName>
                                        </p:attrNameLst>
                                      </p:cBhvr>
                                      <p:to>
                                        <p:strVal val="visible"/>
                                      </p:to>
                                    </p:set>
                                    <p:animEffect transition="in" filter="box(out)">
                                      <p:cBhvr>
                                        <p:cTn id="12" dur="500"/>
                                        <p:tgtEl>
                                          <p:spTgt spid="3082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6"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Executive">
  <a:themeElements>
    <a:clrScheme name="Custom 1">
      <a:dk1>
        <a:sysClr val="windowText" lastClr="000000"/>
      </a:dk1>
      <a:lt1>
        <a:sysClr val="window" lastClr="FFFFFF"/>
      </a:lt1>
      <a:dk2>
        <a:srgbClr val="4E5B6F"/>
      </a:dk2>
      <a:lt2>
        <a:srgbClr val="D6ECFF"/>
      </a:lt2>
      <a:accent1>
        <a:srgbClr val="7FD13B"/>
      </a:accent1>
      <a:accent2>
        <a:srgbClr val="EF6011"/>
      </a:accent2>
      <a:accent3>
        <a:srgbClr val="FEB80A"/>
      </a:accent3>
      <a:accent4>
        <a:srgbClr val="00ADDC"/>
      </a:accent4>
      <a:accent5>
        <a:srgbClr val="738AC8"/>
      </a:accent5>
      <a:accent6>
        <a:srgbClr val="1AB39F"/>
      </a:accent6>
      <a:hlink>
        <a:srgbClr val="EB8803"/>
      </a:hlink>
      <a:folHlink>
        <a:srgbClr val="5F7791"/>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bwMode="auto">
        <a:solidFill>
          <a:schemeClr val="accent1"/>
        </a:solidFill>
        <a:ln w="57150" cmpd="thickThin">
          <a:solidFill>
            <a:schemeClr val="tx2"/>
          </a:solidFill>
          <a:miter lim="800000"/>
          <a:headEnd/>
          <a:tailEnd/>
        </a:ln>
      </a:spPr>
      <a:bodyPr wrap="none" anchor="ctr"/>
      <a:lstStyle>
        <a:defPPr>
          <a:defRPr dirty="0">
            <a:solidFill>
              <a:schemeClr val="hlink"/>
            </a:solidFill>
            <a:latin typeface="Comic Sans MS" pitchFamily="66" charset="0"/>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3906</TotalTime>
  <Words>4111</Words>
  <Application>Microsoft Office PowerPoint</Application>
  <PresentationFormat>On-screen Show (4:3)</PresentationFormat>
  <Paragraphs>405</Paragraphs>
  <Slides>31</Slides>
  <Notes>31</Notes>
  <HiddenSlides>3</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34" baseType="lpstr">
      <vt:lpstr>1_Executive</vt:lpstr>
      <vt:lpstr>Office Theme</vt:lpstr>
      <vt:lpstr>Bitmap Image</vt:lpstr>
      <vt:lpstr>PowerPoint Presentation</vt:lpstr>
      <vt:lpstr>Part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2</vt:lpstr>
      <vt:lpstr>PowerPoint Presentation</vt:lpstr>
      <vt:lpstr>Record Keeping begins with Mastery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Leadership vs. Citizenship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HES</dc:creator>
  <cp:lastModifiedBy>Karla Knoepfli</cp:lastModifiedBy>
  <cp:revision>913</cp:revision>
  <cp:lastPrinted>2015-12-09T18:11:28Z</cp:lastPrinted>
  <dcterms:created xsi:type="dcterms:W3CDTF">2001-07-03T00:27:06Z</dcterms:created>
  <dcterms:modified xsi:type="dcterms:W3CDTF">2015-12-10T14:29:43Z</dcterms:modified>
</cp:coreProperties>
</file>