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Lst>
  <p:notesMasterIdLst>
    <p:notesMasterId r:id="rId13"/>
  </p:notesMasterIdLst>
  <p:handoutMasterIdLst>
    <p:handoutMasterId r:id="rId14"/>
  </p:handoutMasterIdLst>
  <p:sldIdLst>
    <p:sldId id="310" r:id="rId2"/>
    <p:sldId id="460" r:id="rId3"/>
    <p:sldId id="462" r:id="rId4"/>
    <p:sldId id="463" r:id="rId5"/>
    <p:sldId id="464" r:id="rId6"/>
    <p:sldId id="466" r:id="rId7"/>
    <p:sldId id="465" r:id="rId8"/>
    <p:sldId id="467" r:id="rId9"/>
    <p:sldId id="470" r:id="rId10"/>
    <p:sldId id="471" r:id="rId11"/>
    <p:sldId id="472" r:id="rId12"/>
  </p:sldIdLst>
  <p:sldSz cx="9144000" cy="6858000" type="screen4x3"/>
  <p:notesSz cx="7010400" cy="9296400"/>
  <p:defaultTextStyle>
    <a:defPPr>
      <a:defRPr lang="en-US"/>
    </a:defPPr>
    <a:lvl1pPr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8439" autoAdjust="0"/>
  </p:normalViewPr>
  <p:slideViewPr>
    <p:cSldViewPr>
      <p:cViewPr varScale="1">
        <p:scale>
          <a:sx n="87" d="100"/>
          <a:sy n="87" d="100"/>
        </p:scale>
        <p:origin x="102" y="2442"/>
      </p:cViewPr>
      <p:guideLst>
        <p:guide orient="horz" pos="2160"/>
        <p:guide pos="2880"/>
      </p:guideLst>
    </p:cSldViewPr>
  </p:slideViewPr>
  <p:outlineViewPr>
    <p:cViewPr>
      <p:scale>
        <a:sx n="50" d="100"/>
        <a:sy n="50"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800" y="55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505201" cy="46482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l" defTabSz="924162" eaLnBrk="0" hangingPunct="0">
              <a:defRPr sz="1200">
                <a:effectLst>
                  <a:outerShdw blurRad="38100" dist="38100" dir="2700000" algn="tl">
                    <a:srgbClr val="C0C0C0"/>
                  </a:outerShdw>
                </a:effectLst>
                <a:latin typeface="Comic Sans MS" pitchFamily="66" charset="0"/>
              </a:defRPr>
            </a:lvl1pPr>
          </a:lstStyle>
          <a:p>
            <a:pPr>
              <a:defRPr/>
            </a:pPr>
            <a:r>
              <a:rPr lang="en-US">
                <a:effectLst/>
              </a:rPr>
              <a:t>Oklahoma 4-H Core Competencies, Unit 1</a:t>
            </a:r>
          </a:p>
          <a:p>
            <a:pPr>
              <a:defRPr/>
            </a:pPr>
            <a:r>
              <a:rPr lang="en-US">
                <a:effectLst/>
              </a:rPr>
              <a:t>This is 4-H</a:t>
            </a:r>
          </a:p>
          <a:p>
            <a:pPr>
              <a:defRPr/>
            </a:pPr>
            <a:endParaRPr lang="en-US"/>
          </a:p>
        </p:txBody>
      </p:sp>
      <p:sp>
        <p:nvSpPr>
          <p:cNvPr id="57347" name="Rectangle 3"/>
          <p:cNvSpPr>
            <a:spLocks noGrp="1" noChangeArrowheads="1"/>
          </p:cNvSpPr>
          <p:nvPr>
            <p:ph type="dt" sz="quarter" idx="1"/>
          </p:nvPr>
        </p:nvSpPr>
        <p:spPr bwMode="auto">
          <a:xfrm>
            <a:off x="3972029" y="0"/>
            <a:ext cx="3038371" cy="46482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r" defTabSz="924162">
              <a:defRPr sz="1200">
                <a:effectLst/>
                <a:latin typeface="Comic Sans MS" pitchFamily="66" charset="0"/>
              </a:defRPr>
            </a:lvl1pPr>
          </a:lstStyle>
          <a:p>
            <a:pPr>
              <a:defRPr/>
            </a:pPr>
            <a:r>
              <a:rPr lang="en-US"/>
              <a:t>Instructional Guide for PowerPoint </a:t>
            </a:r>
          </a:p>
          <a:p>
            <a:pPr>
              <a:defRPr/>
            </a:pPr>
            <a:r>
              <a:rPr lang="en-US"/>
              <a:t>located in section Teaching Outlines</a:t>
            </a:r>
          </a:p>
        </p:txBody>
      </p:sp>
      <p:sp>
        <p:nvSpPr>
          <p:cNvPr id="57348" name="Rectangle 4"/>
          <p:cNvSpPr>
            <a:spLocks noGrp="1" noChangeArrowheads="1"/>
          </p:cNvSpPr>
          <p:nvPr>
            <p:ph type="ftr" sz="quarter" idx="2"/>
          </p:nvPr>
        </p:nvSpPr>
        <p:spPr bwMode="auto">
          <a:xfrm>
            <a:off x="0" y="8831580"/>
            <a:ext cx="3038372" cy="464820"/>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l" defTabSz="924162">
              <a:defRPr sz="1200">
                <a:effectLst>
                  <a:outerShdw blurRad="38100" dist="38100" dir="2700000" algn="tl">
                    <a:srgbClr val="C0C0C0"/>
                  </a:outerShdw>
                </a:effectLst>
              </a:defRPr>
            </a:lvl1pPr>
          </a:lstStyle>
          <a:p>
            <a:pPr>
              <a:defRPr/>
            </a:pPr>
            <a:endParaRPr lang="en-US"/>
          </a:p>
        </p:txBody>
      </p:sp>
      <p:sp>
        <p:nvSpPr>
          <p:cNvPr id="57349" name="Rectangle 5"/>
          <p:cNvSpPr>
            <a:spLocks noGrp="1" noChangeArrowheads="1"/>
          </p:cNvSpPr>
          <p:nvPr>
            <p:ph type="sldNum" sz="quarter" idx="3"/>
          </p:nvPr>
        </p:nvSpPr>
        <p:spPr bwMode="auto">
          <a:xfrm>
            <a:off x="3972029" y="8831580"/>
            <a:ext cx="3038371" cy="464820"/>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r" defTabSz="924162">
              <a:defRPr sz="1200">
                <a:effectLst>
                  <a:outerShdw blurRad="38100" dist="38100" dir="2700000" algn="tl">
                    <a:srgbClr val="C0C0C0"/>
                  </a:outerShdw>
                </a:effectLst>
              </a:defRPr>
            </a:lvl1pPr>
          </a:lstStyle>
          <a:p>
            <a:pPr>
              <a:defRPr/>
            </a:pPr>
            <a:fld id="{CBDC14D5-A915-4F14-8892-18AA0B858FC3}" type="slidenum">
              <a:rPr lang="en-US"/>
              <a:pPr>
                <a:defRPr/>
              </a:pPr>
              <a:t>‹#›</a:t>
            </a:fld>
            <a:endParaRPr lang="en-US"/>
          </a:p>
        </p:txBody>
      </p:sp>
    </p:spTree>
    <p:extLst>
      <p:ext uri="{BB962C8B-B14F-4D97-AF65-F5344CB8AC3E}">
        <p14:creationId xmlns:p14="http://schemas.microsoft.com/office/powerpoint/2010/main" val="2511498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372" cy="46482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l" defTabSz="924162">
              <a:defRPr sz="1200">
                <a:effectLst/>
              </a:defRPr>
            </a:lvl1pPr>
          </a:lstStyle>
          <a:p>
            <a:pPr>
              <a:defRPr/>
            </a:pPr>
            <a:endParaRPr lang="en-US"/>
          </a:p>
        </p:txBody>
      </p:sp>
      <p:sp>
        <p:nvSpPr>
          <p:cNvPr id="7171" name="Rectangle 3"/>
          <p:cNvSpPr>
            <a:spLocks noGrp="1" noChangeArrowheads="1"/>
          </p:cNvSpPr>
          <p:nvPr>
            <p:ph type="dt" idx="1"/>
          </p:nvPr>
        </p:nvSpPr>
        <p:spPr bwMode="auto">
          <a:xfrm>
            <a:off x="3972029" y="0"/>
            <a:ext cx="3038371" cy="46482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r" defTabSz="924162">
              <a:defRPr sz="1200">
                <a:effectLst/>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35252" y="4415790"/>
            <a:ext cx="5139899" cy="418338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831580"/>
            <a:ext cx="3038372" cy="464820"/>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l" defTabSz="924162">
              <a:defRPr sz="1200">
                <a:effectLst/>
              </a:defRPr>
            </a:lvl1pPr>
          </a:lstStyle>
          <a:p>
            <a:pPr>
              <a:defRPr/>
            </a:pPr>
            <a:endParaRPr lang="en-US"/>
          </a:p>
        </p:txBody>
      </p:sp>
      <p:sp>
        <p:nvSpPr>
          <p:cNvPr id="7175" name="Rectangle 7"/>
          <p:cNvSpPr>
            <a:spLocks noGrp="1" noChangeArrowheads="1"/>
          </p:cNvSpPr>
          <p:nvPr>
            <p:ph type="sldNum" sz="quarter" idx="5"/>
          </p:nvPr>
        </p:nvSpPr>
        <p:spPr bwMode="auto">
          <a:xfrm>
            <a:off x="3972029" y="8831580"/>
            <a:ext cx="3038371" cy="464820"/>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r" defTabSz="924162">
              <a:defRPr sz="1200">
                <a:effectLst/>
              </a:defRPr>
            </a:lvl1pPr>
          </a:lstStyle>
          <a:p>
            <a:pPr>
              <a:defRPr/>
            </a:pPr>
            <a:fld id="{B49F22E7-48EA-4C5E-949B-6E4230D3CF34}" type="slidenum">
              <a:rPr lang="en-US"/>
              <a:pPr>
                <a:defRPr/>
              </a:pPr>
              <a:t>‹#›</a:t>
            </a:fld>
            <a:endParaRPr lang="en-US"/>
          </a:p>
        </p:txBody>
      </p:sp>
    </p:spTree>
    <p:extLst>
      <p:ext uri="{BB962C8B-B14F-4D97-AF65-F5344CB8AC3E}">
        <p14:creationId xmlns:p14="http://schemas.microsoft.com/office/powerpoint/2010/main" val="18043358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toolbox.okstate.edu/100-year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9072" y="4415792"/>
            <a:ext cx="5812257" cy="2061209"/>
          </a:xfrm>
        </p:spPr>
        <p:txBody>
          <a:bodyPr/>
          <a:lstStyle/>
          <a:p>
            <a:pPr eaLnBrk="1" hangingPunct="1">
              <a:spcBef>
                <a:spcPts val="0"/>
              </a:spcBef>
              <a:defRPr/>
            </a:pPr>
            <a:r>
              <a:rPr lang="en-US" altLang="en-US" sz="1050" b="1" dirty="0">
                <a:latin typeface="+mn-lt"/>
              </a:rPr>
              <a:t>Instructor Preparation –  </a:t>
            </a:r>
            <a:r>
              <a:rPr lang="en-US" altLang="en-US" sz="1050" dirty="0">
                <a:latin typeface="+mn-lt"/>
              </a:rPr>
              <a:t>Allow 6-8 hours of preparation for 1 hour of instruction.</a:t>
            </a:r>
          </a:p>
          <a:p>
            <a:pPr marL="227486" indent="-227486" eaLnBrk="1" hangingPunct="1">
              <a:spcBef>
                <a:spcPts val="0"/>
              </a:spcBef>
              <a:buFont typeface="+mj-lt"/>
              <a:buAutoNum type="arabicPeriod"/>
              <a:defRPr/>
            </a:pPr>
            <a:r>
              <a:rPr lang="en-US" altLang="en-US" sz="1050" dirty="0">
                <a:latin typeface="+mn-lt"/>
              </a:rPr>
              <a:t>Review all materials thoroughly.  Do any additional research or preparation to make yourself comfortable with the materials or to give it your personal touch.</a:t>
            </a:r>
          </a:p>
          <a:p>
            <a:pPr marL="227486" indent="-227486" eaLnBrk="1" hangingPunct="1">
              <a:spcBef>
                <a:spcPts val="0"/>
              </a:spcBef>
              <a:buFont typeface="+mj-lt"/>
              <a:buAutoNum type="arabicPeriod"/>
              <a:defRPr/>
            </a:pPr>
            <a:r>
              <a:rPr lang="en-US" altLang="en-US" sz="1050" dirty="0">
                <a:latin typeface="+mn-lt"/>
              </a:rPr>
              <a:t>Determine what other topic/subject matter will be presented with this “core” subject matter.  It could be a special event/activity that will focus on the CES 2014 Centennial Celebration, an educational piece on how youth should prepare for the “Famous People” category at your communication event, introducing the OK Hobbies and Collectibles project, </a:t>
            </a:r>
            <a:r>
              <a:rPr lang="en-US" sz="1050" dirty="0">
                <a:latin typeface="+mn-lt"/>
              </a:rPr>
              <a:t>National 4-H History Preservation Program, the heritage portion of the Citizenship project area, </a:t>
            </a:r>
            <a:r>
              <a:rPr lang="en-US" altLang="en-US" sz="1050" dirty="0">
                <a:latin typeface="+mn-lt"/>
              </a:rPr>
              <a:t>etc.  This is a good topic to encourage, embracing and learning about History through 4-H programming.</a:t>
            </a:r>
          </a:p>
          <a:p>
            <a:pPr marL="227486" indent="-227486" eaLnBrk="1" hangingPunct="1">
              <a:spcBef>
                <a:spcPts val="0"/>
              </a:spcBef>
              <a:buFont typeface="+mj-lt"/>
              <a:buAutoNum type="arabicPeriod"/>
              <a:defRPr/>
            </a:pPr>
            <a:r>
              <a:rPr lang="en-US" altLang="en-US" sz="1050" dirty="0">
                <a:latin typeface="+mn-lt"/>
              </a:rPr>
              <a:t>Prepare handouts that complement the subject matter.</a:t>
            </a:r>
          </a:p>
          <a:p>
            <a:pPr marL="227486" indent="-227486" eaLnBrk="1" hangingPunct="1">
              <a:spcBef>
                <a:spcPts val="0"/>
              </a:spcBef>
              <a:buFont typeface="+mj-lt"/>
              <a:buAutoNum type="arabicPeriod"/>
              <a:defRPr/>
            </a:pPr>
            <a:r>
              <a:rPr lang="en-US" sz="1050" dirty="0">
                <a:latin typeface="+mn-lt"/>
              </a:rPr>
              <a:t>Down load the </a:t>
            </a:r>
            <a:r>
              <a:rPr lang="en-US" sz="1050" b="1" dirty="0">
                <a:latin typeface="+mn-lt"/>
              </a:rPr>
              <a:t>OCES Centennial PSA </a:t>
            </a:r>
            <a:r>
              <a:rPr lang="en-US" sz="1050" i="1" dirty="0">
                <a:latin typeface="+mn-lt"/>
              </a:rPr>
              <a:t>100 Years of Oklahoma Extension </a:t>
            </a:r>
            <a:r>
              <a:rPr lang="en-US" sz="1050" b="1" dirty="0">
                <a:latin typeface="+mn-lt"/>
              </a:rPr>
              <a:t>(</a:t>
            </a:r>
            <a:r>
              <a:rPr lang="en-US" sz="1050" dirty="0">
                <a:latin typeface="+mn-lt"/>
              </a:rPr>
              <a:t>video 3:35 minutes)  </a:t>
            </a:r>
            <a:r>
              <a:rPr lang="en-US" sz="1050" dirty="0">
                <a:solidFill>
                  <a:schemeClr val="accent6">
                    <a:lumMod val="75000"/>
                  </a:schemeClr>
                </a:solidFill>
                <a:latin typeface="+mn-lt"/>
                <a:hlinkClick r:id="rId3"/>
              </a:rPr>
              <a:t>http://toolbox.okstate.edu/100-years</a:t>
            </a:r>
            <a:r>
              <a:rPr lang="en-US" sz="1050" dirty="0">
                <a:solidFill>
                  <a:schemeClr val="accent6">
                    <a:lumMod val="75000"/>
                  </a:schemeClr>
                </a:solidFill>
                <a:latin typeface="+mn-lt"/>
              </a:rPr>
              <a:t> </a:t>
            </a:r>
            <a:r>
              <a:rPr lang="en-US" sz="1050" dirty="0">
                <a:latin typeface="+mn-lt"/>
              </a:rPr>
              <a:t>to play with slide </a:t>
            </a:r>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1</a:t>
            </a:fld>
            <a:endParaRPr lang="en-US" dirty="0"/>
          </a:p>
        </p:txBody>
      </p:sp>
      <p:sp>
        <p:nvSpPr>
          <p:cNvPr id="5" name="TextBox 4"/>
          <p:cNvSpPr txBox="1"/>
          <p:nvPr/>
        </p:nvSpPr>
        <p:spPr>
          <a:xfrm>
            <a:off x="675548" y="6337819"/>
            <a:ext cx="2906130" cy="2803117"/>
          </a:xfrm>
          <a:prstGeom prst="rect">
            <a:avLst/>
          </a:prstGeom>
          <a:noFill/>
        </p:spPr>
        <p:txBody>
          <a:bodyPr wrap="square" lIns="93770" tIns="46884" rIns="93770" bIns="46884" rtlCol="0">
            <a:spAutoFit/>
          </a:bodyPr>
          <a:lstStyle/>
          <a:p>
            <a:pPr algn="l">
              <a:defRPr/>
            </a:pPr>
            <a:r>
              <a:rPr lang="en-US" sz="800" b="1" dirty="0">
                <a:effectLst/>
                <a:latin typeface="+mj-lt"/>
              </a:rPr>
              <a:t>Teaching Outline and Activity</a:t>
            </a:r>
          </a:p>
          <a:p>
            <a:pPr marL="175818" indent="-175818" algn="l">
              <a:buFont typeface="Arial" panose="020B0604020202020204" pitchFamily="34" charset="0"/>
              <a:buChar char="•"/>
              <a:defRPr/>
            </a:pPr>
            <a:r>
              <a:rPr lang="en-US" sz="800" dirty="0">
                <a:effectLst/>
                <a:latin typeface="+mj-lt"/>
              </a:rPr>
              <a:t>4H101 – Lesson 10:  Knowing the Basics About Cub</a:t>
            </a:r>
          </a:p>
          <a:p>
            <a:pPr marL="175818" indent="-175818" algn="l">
              <a:buFont typeface="Arial" panose="020B0604020202020204" pitchFamily="34" charset="0"/>
              <a:buChar char="•"/>
              <a:defRPr/>
            </a:pPr>
            <a:r>
              <a:rPr lang="en-US" sz="800" dirty="0">
                <a:effectLst/>
                <a:latin typeface="+mj-lt"/>
              </a:rPr>
              <a:t>4H101 </a:t>
            </a:r>
            <a:r>
              <a:rPr lang="en-US" sz="800" dirty="0">
                <a:effectLst/>
              </a:rPr>
              <a:t>– </a:t>
            </a:r>
            <a:r>
              <a:rPr lang="en-US" sz="800" dirty="0">
                <a:effectLst/>
                <a:latin typeface="+mj-lt"/>
              </a:rPr>
              <a:t>Lesson 11:  Getting Clubs Started</a:t>
            </a:r>
          </a:p>
          <a:p>
            <a:pPr marL="175818" indent="-175818" algn="l">
              <a:buFont typeface="Arial" panose="020B0604020202020204" pitchFamily="34" charset="0"/>
              <a:buChar char="•"/>
              <a:defRPr/>
            </a:pPr>
            <a:r>
              <a:rPr lang="en-US" sz="800" dirty="0">
                <a:effectLst/>
                <a:latin typeface="+mj-lt"/>
              </a:rPr>
              <a:t>4H101 </a:t>
            </a:r>
            <a:r>
              <a:rPr lang="en-US" sz="800" dirty="0">
                <a:effectLst/>
              </a:rPr>
              <a:t>–</a:t>
            </a:r>
            <a:r>
              <a:rPr lang="en-US" sz="800" dirty="0">
                <a:effectLst/>
                <a:latin typeface="+mj-lt"/>
              </a:rPr>
              <a:t> Lesson 14:  Marketing 4-H Clubs</a:t>
            </a:r>
          </a:p>
          <a:p>
            <a:pPr algn="l">
              <a:defRPr/>
            </a:pPr>
            <a:r>
              <a:rPr lang="en-US" sz="800" b="1" dirty="0">
                <a:effectLst/>
                <a:latin typeface="+mj-lt"/>
              </a:rPr>
              <a:t>Handouts</a:t>
            </a:r>
            <a:r>
              <a:rPr lang="en-US" sz="800" dirty="0">
                <a:effectLst/>
                <a:latin typeface="+mj-lt"/>
              </a:rPr>
              <a:t> that complement the session:  </a:t>
            </a:r>
          </a:p>
          <a:p>
            <a:pPr marL="175818" indent="-175818" algn="l">
              <a:spcAft>
                <a:spcPts val="0"/>
              </a:spcAft>
              <a:buFont typeface="Arial" panose="020B0604020202020204" pitchFamily="34" charset="0"/>
              <a:buChar char="•"/>
              <a:defRPr/>
            </a:pPr>
            <a:r>
              <a:rPr lang="en-US" sz="800" dirty="0">
                <a:effectLst/>
                <a:latin typeface="+mj-lt"/>
              </a:rPr>
              <a:t>Being a 4-H Parent</a:t>
            </a:r>
          </a:p>
          <a:p>
            <a:pPr marL="175818" indent="-175818" algn="l">
              <a:spcAft>
                <a:spcPts val="0"/>
              </a:spcAft>
              <a:buFont typeface="Arial" panose="020B0604020202020204" pitchFamily="34" charset="0"/>
              <a:buChar char="•"/>
              <a:defRPr/>
            </a:pPr>
            <a:r>
              <a:rPr lang="en-US" sz="800" dirty="0">
                <a:effectLst/>
                <a:latin typeface="+mj-lt"/>
              </a:rPr>
              <a:t>4-H Project Planning Guide</a:t>
            </a:r>
          </a:p>
          <a:p>
            <a:pPr marL="175818" indent="-175818" algn="l">
              <a:spcAft>
                <a:spcPts val="0"/>
              </a:spcAft>
              <a:buFont typeface="Arial" panose="020B0604020202020204" pitchFamily="34" charset="0"/>
              <a:buChar char="•"/>
              <a:defRPr/>
            </a:pPr>
            <a:r>
              <a:rPr lang="en-US" sz="800" dirty="0">
                <a:effectLst/>
                <a:latin typeface="+mj-lt"/>
              </a:rPr>
              <a:t>Do It Yourself Visuals</a:t>
            </a:r>
          </a:p>
          <a:p>
            <a:pPr marL="175818" indent="-175818" algn="l">
              <a:spcAft>
                <a:spcPts val="0"/>
              </a:spcAft>
              <a:buFont typeface="Arial" panose="020B0604020202020204" pitchFamily="34" charset="0"/>
              <a:buChar char="•"/>
              <a:defRPr/>
            </a:pPr>
            <a:r>
              <a:rPr lang="en-US" sz="800" dirty="0">
                <a:effectLst/>
                <a:latin typeface="+mj-lt"/>
              </a:rPr>
              <a:t>Goal Setting Worksheet for Jr. Members</a:t>
            </a:r>
          </a:p>
          <a:p>
            <a:pPr marL="175818" indent="-175818" algn="l">
              <a:spcAft>
                <a:spcPts val="0"/>
              </a:spcAft>
              <a:buFont typeface="Arial" panose="020B0604020202020204" pitchFamily="34" charset="0"/>
              <a:buChar char="•"/>
              <a:defRPr/>
            </a:pPr>
            <a:r>
              <a:rPr lang="en-US" sz="800" dirty="0">
                <a:effectLst/>
                <a:latin typeface="+mj-lt"/>
              </a:rPr>
              <a:t>“Plan the Work” Calendar</a:t>
            </a:r>
          </a:p>
          <a:p>
            <a:pPr marL="175818" indent="-175818" algn="l">
              <a:spcAft>
                <a:spcPts val="0"/>
              </a:spcAft>
              <a:buFont typeface="Arial" panose="020B0604020202020204" pitchFamily="34" charset="0"/>
              <a:buChar char="•"/>
              <a:defRPr/>
            </a:pPr>
            <a:r>
              <a:rPr lang="en-US" sz="800" dirty="0">
                <a:effectLst/>
                <a:latin typeface="+mj-lt"/>
              </a:rPr>
              <a:t>4-H Record Keeping Pointers</a:t>
            </a:r>
          </a:p>
          <a:p>
            <a:pPr marL="175818" indent="-175818" algn="l">
              <a:spcAft>
                <a:spcPts val="0"/>
              </a:spcAft>
              <a:buFont typeface="Arial" panose="020B0604020202020204" pitchFamily="34" charset="0"/>
              <a:buChar char="•"/>
              <a:defRPr/>
            </a:pPr>
            <a:r>
              <a:rPr lang="en-US" sz="800" dirty="0">
                <a:solidFill>
                  <a:srgbClr val="FF0000"/>
                </a:solidFill>
                <a:effectLst/>
                <a:latin typeface="+mj-lt"/>
              </a:rPr>
              <a:t>4H.VOL.101 – Leading a Project Group</a:t>
            </a:r>
          </a:p>
          <a:p>
            <a:pPr marL="175818" indent="-175818" algn="l">
              <a:spcAft>
                <a:spcPts val="0"/>
              </a:spcAft>
              <a:buFont typeface="Arial" panose="020B0604020202020204" pitchFamily="34" charset="0"/>
              <a:buChar char="•"/>
              <a:defRPr/>
            </a:pPr>
            <a:r>
              <a:rPr lang="en-US" sz="800" dirty="0">
                <a:effectLst/>
                <a:latin typeface="+mj-lt"/>
              </a:rPr>
              <a:t>4H.VOL.104 – Public Speaking</a:t>
            </a:r>
          </a:p>
          <a:p>
            <a:pPr marL="175818" indent="-175818" algn="l">
              <a:spcAft>
                <a:spcPts val="0"/>
              </a:spcAft>
              <a:buFont typeface="Arial" panose="020B0604020202020204" pitchFamily="34" charset="0"/>
              <a:buChar char="•"/>
              <a:defRPr/>
            </a:pPr>
            <a:r>
              <a:rPr lang="en-US" sz="800" dirty="0">
                <a:effectLst/>
                <a:latin typeface="+mj-lt"/>
              </a:rPr>
              <a:t>4H.VOL.105 – Recognition Model</a:t>
            </a:r>
          </a:p>
          <a:p>
            <a:pPr marL="175818" indent="-175818" algn="l">
              <a:spcAft>
                <a:spcPts val="0"/>
              </a:spcAft>
              <a:buFont typeface="Arial" panose="020B0604020202020204" pitchFamily="34" charset="0"/>
              <a:buChar char="•"/>
              <a:defRPr/>
            </a:pPr>
            <a:r>
              <a:rPr lang="en-US" sz="800" dirty="0">
                <a:effectLst/>
                <a:latin typeface="+mj-lt"/>
              </a:rPr>
              <a:t>4H.VOL.107 – Judging</a:t>
            </a:r>
          </a:p>
          <a:p>
            <a:pPr marL="175818" indent="-175818" algn="l">
              <a:spcAft>
                <a:spcPts val="0"/>
              </a:spcAft>
              <a:buFont typeface="Arial" panose="020B0604020202020204" pitchFamily="34" charset="0"/>
              <a:buChar char="•"/>
              <a:defRPr/>
            </a:pPr>
            <a:r>
              <a:rPr lang="en-US" sz="800" dirty="0">
                <a:effectLst/>
                <a:latin typeface="+mj-lt"/>
              </a:rPr>
              <a:t>4H.VOL.108 – Understanding 4-H Events and Activities</a:t>
            </a:r>
          </a:p>
          <a:p>
            <a:pPr marL="175818" indent="-175818" algn="l">
              <a:spcAft>
                <a:spcPts val="0"/>
              </a:spcAft>
              <a:buFont typeface="Arial" panose="020B0604020202020204" pitchFamily="34" charset="0"/>
              <a:buChar char="•"/>
              <a:defRPr/>
            </a:pPr>
            <a:r>
              <a:rPr lang="en-US" sz="800" dirty="0">
                <a:effectLst/>
                <a:latin typeface="+mj-lt"/>
              </a:rPr>
              <a:t>4H.VOL.109 – Planning</a:t>
            </a:r>
          </a:p>
          <a:p>
            <a:pPr marL="175818" indent="-175818" algn="l">
              <a:spcAft>
                <a:spcPts val="0"/>
              </a:spcAft>
              <a:buFont typeface="Arial" panose="020B0604020202020204" pitchFamily="34" charset="0"/>
              <a:buChar char="•"/>
              <a:defRPr/>
            </a:pPr>
            <a:r>
              <a:rPr lang="en-US" sz="800" dirty="0">
                <a:effectLst/>
                <a:latin typeface="+mj-lt"/>
              </a:rPr>
              <a:t>4H. VOL.110 – Goal Setting</a:t>
            </a:r>
          </a:p>
          <a:p>
            <a:pPr marL="175818" indent="-175818" algn="l">
              <a:spcAft>
                <a:spcPts val="0"/>
              </a:spcAft>
              <a:buFont typeface="Arial" panose="020B0604020202020204" pitchFamily="34" charset="0"/>
              <a:buChar char="•"/>
              <a:defRPr/>
            </a:pPr>
            <a:r>
              <a:rPr lang="en-US" sz="800" dirty="0">
                <a:effectLst/>
                <a:latin typeface="+mj-lt"/>
              </a:rPr>
              <a:t>Understanding 4-H Judging – Rutgers Extension</a:t>
            </a:r>
          </a:p>
          <a:p>
            <a:pPr marL="175818" indent="-175818" algn="l">
              <a:spcAft>
                <a:spcPts val="0"/>
              </a:spcAft>
              <a:buFont typeface="Arial" panose="020B0604020202020204" pitchFamily="34" charset="0"/>
              <a:buChar char="•"/>
              <a:defRPr/>
            </a:pPr>
            <a:r>
              <a:rPr lang="en-US" sz="800" dirty="0">
                <a:effectLst/>
                <a:latin typeface="+mj-lt"/>
              </a:rPr>
              <a:t>4-H Horse Judging Standards Danish System – Iowa State Extension</a:t>
            </a:r>
          </a:p>
          <a:p>
            <a:pPr marL="175818" indent="-175818" algn="l">
              <a:spcAft>
                <a:spcPts val="0"/>
              </a:spcAft>
              <a:buFont typeface="Arial" panose="020B0604020202020204" pitchFamily="34" charset="0"/>
              <a:buChar char="•"/>
              <a:defRPr/>
            </a:pPr>
            <a:r>
              <a:rPr lang="en-US" sz="800" dirty="0">
                <a:effectLst/>
                <a:latin typeface="+mj-lt"/>
              </a:rPr>
              <a:t>Experiential Learning Model </a:t>
            </a:r>
          </a:p>
        </p:txBody>
      </p:sp>
      <p:sp>
        <p:nvSpPr>
          <p:cNvPr id="6" name="TextBox 5"/>
          <p:cNvSpPr txBox="1"/>
          <p:nvPr/>
        </p:nvSpPr>
        <p:spPr>
          <a:xfrm>
            <a:off x="3658154" y="6370172"/>
            <a:ext cx="2780320" cy="2926228"/>
          </a:xfrm>
          <a:prstGeom prst="rect">
            <a:avLst/>
          </a:prstGeom>
          <a:noFill/>
        </p:spPr>
        <p:txBody>
          <a:bodyPr wrap="square" lIns="93770" tIns="46884" rIns="93770" bIns="46884" rtlCol="0">
            <a:spAutoFit/>
          </a:bodyPr>
          <a:lstStyle/>
          <a:p>
            <a:pPr algn="l">
              <a:spcAft>
                <a:spcPts val="0"/>
              </a:spcAft>
              <a:defRPr/>
            </a:pPr>
            <a:r>
              <a:rPr lang="en-US" sz="800" b="1" dirty="0">
                <a:effectLst/>
                <a:latin typeface="+mj-lt"/>
              </a:rPr>
              <a:t>Resource Materials</a:t>
            </a:r>
          </a:p>
          <a:p>
            <a:pPr marL="171450" indent="-171450" algn="l">
              <a:spcAft>
                <a:spcPts val="0"/>
              </a:spcAft>
              <a:buFont typeface="Arial" panose="020B0604020202020204" pitchFamily="34" charset="0"/>
              <a:buChar char="•"/>
              <a:defRPr/>
            </a:pPr>
            <a:r>
              <a:rPr lang="en-US" sz="800" dirty="0">
                <a:effectLst/>
                <a:latin typeface="+mj-lt"/>
              </a:rPr>
              <a:t>Targeting Life Skills Model</a:t>
            </a:r>
          </a:p>
          <a:p>
            <a:pPr marL="171450" indent="-171450" algn="l">
              <a:spcAft>
                <a:spcPts val="0"/>
              </a:spcAft>
              <a:buFont typeface="Arial" panose="020B0604020202020204" pitchFamily="34" charset="0"/>
              <a:buChar char="•"/>
              <a:defRPr/>
            </a:pPr>
            <a:r>
              <a:rPr lang="en-US" sz="800" dirty="0">
                <a:effectLst/>
                <a:latin typeface="+mj-lt"/>
              </a:rPr>
              <a:t>Life Skills – Definitions of skills</a:t>
            </a:r>
          </a:p>
          <a:p>
            <a:pPr marL="171450" indent="-171450" algn="l">
              <a:spcAft>
                <a:spcPts val="0"/>
              </a:spcAft>
              <a:buFont typeface="Arial" panose="020B0604020202020204" pitchFamily="34" charset="0"/>
              <a:buChar char="•"/>
              <a:defRPr/>
            </a:pPr>
            <a:r>
              <a:rPr lang="en-US" sz="800" dirty="0">
                <a:effectLst/>
                <a:latin typeface="+mj-lt"/>
              </a:rPr>
              <a:t>Targeting Life Skills Model – animated slide (2008)</a:t>
            </a:r>
          </a:p>
          <a:p>
            <a:pPr marL="171450" indent="-171450" algn="l">
              <a:spcAft>
                <a:spcPts val="0"/>
              </a:spcAft>
              <a:buFont typeface="Arial" panose="020B0604020202020204" pitchFamily="34" charset="0"/>
              <a:buChar char="•"/>
              <a:defRPr/>
            </a:pPr>
            <a:r>
              <a:rPr lang="en-US" sz="800" dirty="0">
                <a:effectLst/>
                <a:latin typeface="+mj-lt"/>
              </a:rPr>
              <a:t>Experiential Learning Model</a:t>
            </a:r>
          </a:p>
          <a:p>
            <a:pPr algn="l">
              <a:defRPr/>
            </a:pPr>
            <a:r>
              <a:rPr lang="en-US" sz="800" b="1" dirty="0">
                <a:effectLst/>
                <a:latin typeface="+mj-lt"/>
              </a:rPr>
              <a:t>PowerPoint Presentations</a:t>
            </a:r>
          </a:p>
          <a:p>
            <a:pPr marL="175818" indent="-175818" algn="l">
              <a:spcAft>
                <a:spcPts val="0"/>
              </a:spcAft>
              <a:buFont typeface="Arial" panose="020B0604020202020204" pitchFamily="34" charset="0"/>
              <a:buChar char="•"/>
              <a:defRPr/>
            </a:pPr>
            <a:r>
              <a:rPr lang="en-US" sz="800" dirty="0">
                <a:effectLst/>
                <a:latin typeface="+mj-lt"/>
              </a:rPr>
              <a:t>Unit 2 – Getting the Most Out of the 4-H Experience</a:t>
            </a:r>
          </a:p>
          <a:p>
            <a:pPr marL="175818" indent="-175818" algn="l">
              <a:spcAft>
                <a:spcPts val="0"/>
              </a:spcAft>
              <a:buFont typeface="Arial" panose="020B0604020202020204" pitchFamily="34" charset="0"/>
              <a:buChar char="•"/>
              <a:defRPr/>
            </a:pPr>
            <a:r>
              <a:rPr lang="en-US" sz="800" dirty="0">
                <a:effectLst/>
                <a:latin typeface="+mj-lt"/>
              </a:rPr>
              <a:t>Getting Off on the Right Foot</a:t>
            </a:r>
          </a:p>
          <a:p>
            <a:pPr marL="175818" indent="-175818" algn="l">
              <a:spcAft>
                <a:spcPts val="0"/>
              </a:spcAft>
              <a:buFont typeface="Arial" panose="020B0604020202020204" pitchFamily="34" charset="0"/>
              <a:buChar char="•"/>
              <a:defRPr/>
            </a:pPr>
            <a:r>
              <a:rPr lang="en-US" sz="800" dirty="0">
                <a:effectLst/>
                <a:latin typeface="+mj-lt"/>
              </a:rPr>
              <a:t>4-H Volunteer Development Project Leaders</a:t>
            </a:r>
          </a:p>
          <a:p>
            <a:pPr marL="175818" indent="-175818" algn="l">
              <a:spcAft>
                <a:spcPts val="0"/>
              </a:spcAft>
              <a:buFont typeface="Arial" panose="020B0604020202020204" pitchFamily="34" charset="0"/>
              <a:buChar char="•"/>
              <a:defRPr/>
            </a:pPr>
            <a:r>
              <a:rPr lang="en-US" sz="800" dirty="0">
                <a:effectLst/>
                <a:latin typeface="+mj-lt"/>
              </a:rPr>
              <a:t>This is 4-H Jeopardy</a:t>
            </a:r>
          </a:p>
          <a:p>
            <a:pPr algn="l">
              <a:defRPr/>
            </a:pPr>
            <a:r>
              <a:rPr lang="en-US" sz="800" b="1" dirty="0">
                <a:effectLst/>
                <a:latin typeface="+mj-lt"/>
              </a:rPr>
              <a:t>Self Study Series </a:t>
            </a:r>
            <a:r>
              <a:rPr lang="en-US" sz="800" dirty="0">
                <a:effectLst/>
                <a:latin typeface="+mj-lt"/>
              </a:rPr>
              <a:t>– for volunteers who can not attend this training in person.</a:t>
            </a:r>
          </a:p>
          <a:p>
            <a:pPr marL="175818" indent="-175818" algn="l">
              <a:spcAft>
                <a:spcPts val="0"/>
              </a:spcAft>
              <a:buFont typeface="Arial" panose="020B0604020202020204" pitchFamily="34" charset="0"/>
              <a:buChar char="•"/>
              <a:defRPr/>
            </a:pPr>
            <a:r>
              <a:rPr lang="en-US" sz="800" dirty="0">
                <a:effectLst/>
                <a:latin typeface="+mj-lt"/>
              </a:rPr>
              <a:t>4H.VOL.202A – Developing Youth through the 4-H Experience</a:t>
            </a:r>
          </a:p>
          <a:p>
            <a:pPr marL="175818" indent="-175818" algn="l">
              <a:spcAft>
                <a:spcPts val="0"/>
              </a:spcAft>
              <a:buFont typeface="Arial" panose="020B0604020202020204" pitchFamily="34" charset="0"/>
              <a:buChar char="•"/>
              <a:defRPr/>
            </a:pPr>
            <a:r>
              <a:rPr lang="en-US" sz="800" dirty="0">
                <a:effectLst/>
                <a:latin typeface="+mj-lt"/>
              </a:rPr>
              <a:t>4H.VOL.202B – 4-H Project Work vs. project</a:t>
            </a:r>
          </a:p>
          <a:p>
            <a:pPr marL="175818" indent="-175818" algn="l">
              <a:spcAft>
                <a:spcPts val="0"/>
              </a:spcAft>
              <a:buFont typeface="Arial" panose="020B0604020202020204" pitchFamily="34" charset="0"/>
              <a:buChar char="•"/>
              <a:defRPr/>
            </a:pPr>
            <a:r>
              <a:rPr lang="en-US" sz="800" dirty="0">
                <a:effectLst/>
                <a:latin typeface="+mj-lt"/>
              </a:rPr>
              <a:t>4H.VOL.202C – Teaching Goal Setting and How to Plan</a:t>
            </a:r>
          </a:p>
          <a:p>
            <a:pPr marL="175818" indent="-175818" algn="l">
              <a:spcAft>
                <a:spcPts val="0"/>
              </a:spcAft>
              <a:buFont typeface="Arial" panose="020B0604020202020204" pitchFamily="34" charset="0"/>
              <a:buChar char="•"/>
              <a:defRPr/>
            </a:pPr>
            <a:r>
              <a:rPr lang="en-US" sz="800" dirty="0">
                <a:effectLst/>
                <a:latin typeface="+mj-lt"/>
              </a:rPr>
              <a:t>4H.VOL.202D – Understanding 4-H Events and Activities</a:t>
            </a:r>
          </a:p>
          <a:p>
            <a:pPr marL="175818" indent="-175818" algn="l">
              <a:spcAft>
                <a:spcPts val="0"/>
              </a:spcAft>
              <a:buFont typeface="Arial" panose="020B0604020202020204" pitchFamily="34" charset="0"/>
              <a:buChar char="•"/>
              <a:defRPr/>
            </a:pPr>
            <a:r>
              <a:rPr lang="en-US" sz="800" dirty="0">
                <a:effectLst/>
                <a:latin typeface="+mj-lt"/>
              </a:rPr>
              <a:t>4H.VOL.202E - Public Speaking</a:t>
            </a:r>
          </a:p>
          <a:p>
            <a:pPr marL="175818" indent="-175818" algn="l">
              <a:spcAft>
                <a:spcPts val="0"/>
              </a:spcAft>
              <a:buFont typeface="Arial" panose="020B0604020202020204" pitchFamily="34" charset="0"/>
              <a:buChar char="•"/>
              <a:defRPr/>
            </a:pPr>
            <a:r>
              <a:rPr lang="en-US" sz="800" dirty="0">
                <a:effectLst/>
                <a:latin typeface="+mj-lt"/>
              </a:rPr>
              <a:t>4H.VOL.202F – 4-H Recognition and Awards</a:t>
            </a:r>
          </a:p>
          <a:p>
            <a:pPr marL="175818" indent="-175818" algn="l">
              <a:spcAft>
                <a:spcPts val="0"/>
              </a:spcAft>
              <a:buFont typeface="Arial" panose="020B0604020202020204" pitchFamily="34" charset="0"/>
              <a:buChar char="•"/>
              <a:defRPr/>
            </a:pPr>
            <a:r>
              <a:rPr lang="en-US" sz="800" dirty="0">
                <a:effectLst/>
                <a:latin typeface="+mj-lt"/>
              </a:rPr>
              <a:t>4H.VOL202G – Teaching Evaluation through Judging</a:t>
            </a:r>
          </a:p>
          <a:p>
            <a:pPr algn="l">
              <a:defRPr/>
            </a:pPr>
            <a:r>
              <a:rPr lang="en-US" sz="800" b="1" dirty="0">
                <a:effectLst/>
                <a:latin typeface="+mj-lt"/>
              </a:rPr>
              <a:t>4-H Newsletter Support Material</a:t>
            </a:r>
          </a:p>
          <a:p>
            <a:pPr marL="175818" indent="-175818" algn="l">
              <a:buFont typeface="Arial" panose="020B0604020202020204" pitchFamily="34" charset="0"/>
              <a:buChar char="•"/>
              <a:defRPr/>
            </a:pPr>
            <a:r>
              <a:rPr lang="en-US" sz="800" dirty="0">
                <a:effectLst/>
                <a:latin typeface="+mj-lt"/>
              </a:rPr>
              <a:t>Adults Role in 4-H Project Work</a:t>
            </a:r>
          </a:p>
          <a:p>
            <a:pPr marL="175818" indent="-175818" algn="l">
              <a:buFont typeface="Arial" panose="020B0604020202020204" pitchFamily="34" charset="0"/>
              <a:buChar char="•"/>
              <a:defRPr/>
            </a:pPr>
            <a:r>
              <a:rPr lang="en-US" sz="800" dirty="0">
                <a:effectLst/>
                <a:latin typeface="+mj-lt"/>
              </a:rPr>
              <a:t>Benefits of 4-H Project Groups</a:t>
            </a:r>
          </a:p>
        </p:txBody>
      </p:sp>
    </p:spTree>
    <p:extLst>
      <p:ext uri="{BB962C8B-B14F-4D97-AF65-F5344CB8AC3E}">
        <p14:creationId xmlns:p14="http://schemas.microsoft.com/office/powerpoint/2010/main" val="1885665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856FE0E5-4376-4F8D-BFCB-9992EE12CD31}" type="slidenum">
              <a:rPr lang="en-US" altLang="en-US" sz="1200" smtClean="0"/>
              <a:pPr/>
              <a:t>10</a:t>
            </a:fld>
            <a:endParaRPr lang="en-US" altLang="en-US" sz="1200"/>
          </a:p>
        </p:txBody>
      </p:sp>
      <p:sp>
        <p:nvSpPr>
          <p:cNvPr id="291843"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291844" name="Rectangle 3"/>
          <p:cNvSpPr>
            <a:spLocks noGrp="1" noChangeArrowheads="1"/>
          </p:cNvSpPr>
          <p:nvPr>
            <p:ph type="body" idx="1"/>
          </p:nvPr>
        </p:nvSpPr>
        <p:spPr>
          <a:xfrm>
            <a:off x="935252" y="4415790"/>
            <a:ext cx="5139898" cy="4183380"/>
          </a:xfrm>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Use 4-H</a:t>
            </a:r>
            <a:r>
              <a:rPr lang="en-US" baseline="0" dirty="0"/>
              <a:t> 101 Leading a Project Group to talk through each point.</a:t>
            </a:r>
            <a:endParaRPr lang="en-US" dirty="0"/>
          </a:p>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11</a:t>
            </a:fld>
            <a:endParaRPr lang="en-US"/>
          </a:p>
        </p:txBody>
      </p:sp>
    </p:spTree>
    <p:extLst>
      <p:ext uri="{BB962C8B-B14F-4D97-AF65-F5344CB8AC3E}">
        <p14:creationId xmlns:p14="http://schemas.microsoft.com/office/powerpoint/2010/main" val="3507928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C5DC1AC2-E5E6-466C-9D3E-67F99EBA2B29}" type="slidenum">
              <a:rPr lang="en-US" altLang="en-US" sz="1200" smtClean="0"/>
              <a:pPr/>
              <a:t>2</a:t>
            </a:fld>
            <a:endParaRPr lang="en-US" altLang="en-US" sz="1200"/>
          </a:p>
        </p:txBody>
      </p:sp>
      <p:sp>
        <p:nvSpPr>
          <p:cNvPr id="281603"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281604" name="Rectangle 3"/>
          <p:cNvSpPr>
            <a:spLocks noGrp="1" noChangeArrowheads="1"/>
          </p:cNvSpPr>
          <p:nvPr>
            <p:ph type="body" idx="1"/>
          </p:nvPr>
        </p:nvSpPr>
        <p:spPr>
          <a:xfrm>
            <a:off x="935252" y="4415790"/>
            <a:ext cx="5139898" cy="4183380"/>
          </a:xfrm>
          <a:solidFill>
            <a:srgbClr val="FFFFFF"/>
          </a:solidFill>
          <a:ln>
            <a:solidFill>
              <a:srgbClr val="000000"/>
            </a:solidFill>
          </a:ln>
        </p:spPr>
        <p:txBody>
          <a:bodyPr/>
          <a:lstStyle/>
          <a:p>
            <a:pPr>
              <a:lnSpc>
                <a:spcPct val="90000"/>
              </a:lnSpc>
              <a:buClr>
                <a:schemeClr val="hlink"/>
              </a:buClr>
              <a:buFont typeface="Wingdings" panose="05000000000000000000" pitchFamily="2" charset="2"/>
              <a:buChar char="§"/>
            </a:pPr>
            <a:r>
              <a:rPr lang="en-US" altLang="en-US" b="1" dirty="0">
                <a:solidFill>
                  <a:schemeClr val="tx1"/>
                </a:solidFill>
              </a:rPr>
              <a:t>Project Group</a:t>
            </a:r>
            <a:r>
              <a:rPr lang="en-US" altLang="en-US" dirty="0">
                <a:solidFill>
                  <a:schemeClr val="tx1"/>
                </a:solidFill>
              </a:rPr>
              <a:t> – small group of people with a similar interest who are members of a traditional multi-project club.  The group meets outside of the regular monthly meetings.  A project group may meet seasonally or year around.</a:t>
            </a:r>
          </a:p>
          <a:p>
            <a:pPr>
              <a:lnSpc>
                <a:spcPct val="90000"/>
              </a:lnSpc>
              <a:buClr>
                <a:schemeClr val="hlink"/>
              </a:buClr>
              <a:buFont typeface="Wingdings" panose="05000000000000000000" pitchFamily="2" charset="2"/>
              <a:buChar char="§"/>
            </a:pPr>
            <a:r>
              <a:rPr lang="en-US" altLang="en-US" b="1" dirty="0">
                <a:solidFill>
                  <a:schemeClr val="tx1"/>
                </a:solidFill>
              </a:rPr>
              <a:t>Project Club</a:t>
            </a:r>
            <a:r>
              <a:rPr lang="en-US" altLang="en-US" dirty="0">
                <a:solidFill>
                  <a:schemeClr val="tx1"/>
                </a:solidFill>
              </a:rPr>
              <a:t> – A Chartered 4-H Club with a specific interest.  The group functions as a 4-H club.  Programs and activities are centered on the clubs interests (i.e., horse, dog, wildlife, shooting sports, etc.).</a:t>
            </a:r>
          </a:p>
          <a:p>
            <a:pPr>
              <a:lnSpc>
                <a:spcPct val="90000"/>
              </a:lnSpc>
              <a:buClr>
                <a:schemeClr val="hlink"/>
              </a:buClr>
              <a:buFont typeface="Wingdings" panose="05000000000000000000" pitchFamily="2" charset="2"/>
              <a:buChar char="§"/>
            </a:pPr>
            <a:endParaRPr lang="en-US" altLang="en-US" dirty="0"/>
          </a:p>
          <a:p>
            <a:r>
              <a:rPr lang="en-US" b="1" dirty="0"/>
              <a:t>SPIN</a:t>
            </a:r>
            <a:endParaRPr lang="en-US" dirty="0"/>
          </a:p>
          <a:p>
            <a:r>
              <a:rPr lang="en-US" b="1" dirty="0"/>
              <a:t>New term being used for a project group or a project club.  SPIN means “Special Interest.”</a:t>
            </a:r>
            <a:endParaRPr lang="en-US" dirty="0"/>
          </a:p>
          <a:p>
            <a:r>
              <a:rPr lang="en-US" dirty="0"/>
              <a:t> </a:t>
            </a:r>
            <a:endParaRPr lang="en-US" altLang="en-US" dirty="0">
              <a:solidFill>
                <a:schemeClr val="tx1"/>
              </a:solidFill>
            </a:endParaRPr>
          </a:p>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CDFE5048-49B8-4509-ABBE-C888ECE31105}" type="slidenum">
              <a:rPr lang="en-US" altLang="en-US" sz="1200" smtClean="0"/>
              <a:pPr/>
              <a:t>3</a:t>
            </a:fld>
            <a:endParaRPr lang="en-US" altLang="en-US" sz="1200"/>
          </a:p>
        </p:txBody>
      </p:sp>
      <p:sp>
        <p:nvSpPr>
          <p:cNvPr id="283651"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283652" name="Rectangle 3"/>
          <p:cNvSpPr>
            <a:spLocks noGrp="1" noChangeArrowheads="1"/>
          </p:cNvSpPr>
          <p:nvPr>
            <p:ph type="body" idx="1"/>
          </p:nvPr>
        </p:nvSpPr>
        <p:spPr>
          <a:xfrm>
            <a:off x="935252" y="4415790"/>
            <a:ext cx="5139898" cy="4183380"/>
          </a:xfrm>
          <a:solidFill>
            <a:srgbClr val="FFFFFF"/>
          </a:solidFill>
          <a:ln>
            <a:solidFill>
              <a:srgbClr val="000000"/>
            </a:solidFill>
          </a:ln>
        </p:spPr>
        <p:txBody>
          <a:bodyPr/>
          <a:lstStyle/>
          <a:p>
            <a:r>
              <a:rPr lang="en-US" altLang="en-US" dirty="0"/>
              <a:t>Project leaders should be certified volunteers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Use 4-H</a:t>
            </a:r>
            <a:r>
              <a:rPr lang="en-US" baseline="0" dirty="0"/>
              <a:t> 101 Leading a Project Group to talk through each point.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Handout the Project Leader Position Description.</a:t>
            </a:r>
            <a:endParaRPr lang="en-US" dirty="0"/>
          </a:p>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D571EE38-42FF-4BB0-A9E6-90DA75388DAE}" type="slidenum">
              <a:rPr lang="en-US" altLang="en-US" sz="1200" smtClean="0"/>
              <a:pPr/>
              <a:t>4</a:t>
            </a:fld>
            <a:endParaRPr lang="en-US" altLang="en-US" sz="1200"/>
          </a:p>
        </p:txBody>
      </p:sp>
      <p:sp>
        <p:nvSpPr>
          <p:cNvPr id="284675"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284676" name="Rectangle 3"/>
          <p:cNvSpPr>
            <a:spLocks noGrp="1" noChangeArrowheads="1"/>
          </p:cNvSpPr>
          <p:nvPr>
            <p:ph type="body" idx="1"/>
          </p:nvPr>
        </p:nvSpPr>
        <p:spPr>
          <a:xfrm>
            <a:off x="935252" y="4415790"/>
            <a:ext cx="5139898" cy="4183380"/>
          </a:xfrm>
          <a:solidFill>
            <a:srgbClr val="FFFFFF"/>
          </a:solidFill>
          <a:ln>
            <a:solidFill>
              <a:srgbClr val="000000"/>
            </a:solidFill>
          </a:ln>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78ACABAD-3D3A-493B-9CB7-61AF8B013F99}" type="slidenum">
              <a:rPr lang="en-US" altLang="en-US" sz="1200" smtClean="0"/>
              <a:pPr/>
              <a:t>5</a:t>
            </a:fld>
            <a:endParaRPr lang="en-US" altLang="en-US" sz="1200"/>
          </a:p>
        </p:txBody>
      </p:sp>
      <p:sp>
        <p:nvSpPr>
          <p:cNvPr id="285699"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285700" name="Rectangle 3"/>
          <p:cNvSpPr>
            <a:spLocks noGrp="1" noChangeArrowheads="1"/>
          </p:cNvSpPr>
          <p:nvPr>
            <p:ph type="body" idx="1"/>
          </p:nvPr>
        </p:nvSpPr>
        <p:spPr>
          <a:xfrm>
            <a:off x="935252" y="4415790"/>
            <a:ext cx="5139898" cy="4183380"/>
          </a:xfrm>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Use 4-H</a:t>
            </a:r>
            <a:r>
              <a:rPr lang="en-US" baseline="0" dirty="0"/>
              <a:t> 101 Leading a Project Group to talk through each point.</a:t>
            </a:r>
            <a:endParaRPr lang="en-US" dirty="0"/>
          </a:p>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E578504D-8BBA-448D-B2A0-16D5BDE9FDFE}" type="slidenum">
              <a:rPr lang="en-US" altLang="en-US" sz="1200" smtClean="0"/>
              <a:pPr/>
              <a:t>6</a:t>
            </a:fld>
            <a:endParaRPr lang="en-US" altLang="en-US" sz="1200"/>
          </a:p>
        </p:txBody>
      </p:sp>
      <p:sp>
        <p:nvSpPr>
          <p:cNvPr id="287747"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287748" name="Rectangle 3"/>
          <p:cNvSpPr>
            <a:spLocks noGrp="1" noChangeArrowheads="1"/>
          </p:cNvSpPr>
          <p:nvPr>
            <p:ph type="body" idx="1"/>
          </p:nvPr>
        </p:nvSpPr>
        <p:spPr>
          <a:xfrm>
            <a:off x="935252" y="4415790"/>
            <a:ext cx="5139898" cy="4183380"/>
          </a:xfrm>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Use 4-H</a:t>
            </a:r>
            <a:r>
              <a:rPr lang="en-US" baseline="0" dirty="0"/>
              <a:t> 101 Leading a Project Group to talk through each point.</a:t>
            </a:r>
            <a:endParaRPr lang="en-US" dirty="0"/>
          </a:p>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4419D9EF-E9EA-4BFA-A339-794CD5085F54}" type="slidenum">
              <a:rPr lang="en-US" altLang="en-US" sz="1200" smtClean="0"/>
              <a:pPr/>
              <a:t>7</a:t>
            </a:fld>
            <a:endParaRPr lang="en-US" altLang="en-US" sz="1200"/>
          </a:p>
        </p:txBody>
      </p:sp>
      <p:sp>
        <p:nvSpPr>
          <p:cNvPr id="286723"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286724" name="Rectangle 3"/>
          <p:cNvSpPr>
            <a:spLocks noGrp="1" noChangeArrowheads="1"/>
          </p:cNvSpPr>
          <p:nvPr>
            <p:ph type="body" idx="1"/>
          </p:nvPr>
        </p:nvSpPr>
        <p:spPr>
          <a:xfrm>
            <a:off x="935252" y="4415790"/>
            <a:ext cx="5139898" cy="4183380"/>
          </a:xfrm>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Use 4-H</a:t>
            </a:r>
            <a:r>
              <a:rPr lang="en-US" baseline="0" dirty="0"/>
              <a:t> 101 Leading a Project Group to talk through each point.</a:t>
            </a:r>
            <a:endParaRPr lang="en-US" dirty="0"/>
          </a:p>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4-H</a:t>
            </a:r>
            <a:r>
              <a:rPr lang="en-US" baseline="0" dirty="0"/>
              <a:t> 101 Leading a Project Group to talk through each point.</a:t>
            </a:r>
            <a:endParaRPr lang="en-US" dirty="0"/>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8</a:t>
            </a:fld>
            <a:endParaRPr lang="en-US"/>
          </a:p>
        </p:txBody>
      </p:sp>
    </p:spTree>
    <p:extLst>
      <p:ext uri="{BB962C8B-B14F-4D97-AF65-F5344CB8AC3E}">
        <p14:creationId xmlns:p14="http://schemas.microsoft.com/office/powerpoint/2010/main" val="967200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C45E214D-6E38-4DEF-BFCC-996DE15F68B5}" type="slidenum">
              <a:rPr lang="en-US" altLang="en-US" sz="1200" smtClean="0"/>
              <a:pPr/>
              <a:t>9</a:t>
            </a:fld>
            <a:endParaRPr lang="en-US" altLang="en-US" sz="1200"/>
          </a:p>
        </p:txBody>
      </p:sp>
      <p:sp>
        <p:nvSpPr>
          <p:cNvPr id="290819"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290820" name="Rectangle 3"/>
          <p:cNvSpPr>
            <a:spLocks noGrp="1" noChangeArrowheads="1"/>
          </p:cNvSpPr>
          <p:nvPr>
            <p:ph type="body" idx="1"/>
          </p:nvPr>
        </p:nvSpPr>
        <p:spPr>
          <a:xfrm>
            <a:off x="935252" y="4415790"/>
            <a:ext cx="5139898" cy="4183380"/>
          </a:xfrm>
          <a:solidFill>
            <a:srgbClr val="FFFFFF"/>
          </a:solidFill>
          <a:ln>
            <a:solidFill>
              <a:srgbClr val="000000"/>
            </a:solidFill>
          </a:ln>
        </p:spPr>
        <p:txBody>
          <a:bodyPr/>
          <a:lstStyle/>
          <a:p>
            <a:r>
              <a:rPr lang="en-US" sz="1200" kern="1200" dirty="0">
                <a:solidFill>
                  <a:schemeClr val="tx1"/>
                </a:solidFill>
                <a:effectLst/>
                <a:latin typeface="Times New Roman" pitchFamily="18" charset="0"/>
                <a:ea typeface="+mn-ea"/>
                <a:cs typeface="+mn-cs"/>
              </a:rPr>
              <a:t>After the meeting, take a few minutes to consider each of the following questions.  Build these concepts into each meeting/lesson as you use the Program Planning Outline on page 7.</a:t>
            </a:r>
          </a:p>
          <a:p>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1. Were the objectives of the meeting clear? </a:t>
            </a:r>
          </a:p>
          <a:p>
            <a:r>
              <a:rPr lang="en-US" sz="1200" kern="1200" dirty="0">
                <a:solidFill>
                  <a:schemeClr val="tx1"/>
                </a:solidFill>
                <a:effectLst/>
                <a:latin typeface="Times New Roman" pitchFamily="18" charset="0"/>
                <a:ea typeface="+mn-ea"/>
                <a:cs typeface="+mn-cs"/>
              </a:rPr>
              <a:t>2. Did I give each member a chance to actively participate? </a:t>
            </a:r>
          </a:p>
          <a:p>
            <a:r>
              <a:rPr lang="en-US" sz="1200" kern="1200" dirty="0">
                <a:solidFill>
                  <a:schemeClr val="tx1"/>
                </a:solidFill>
                <a:effectLst/>
                <a:latin typeface="Times New Roman" pitchFamily="18" charset="0"/>
                <a:ea typeface="+mn-ea"/>
                <a:cs typeface="+mn-cs"/>
              </a:rPr>
              <a:t>3. Did I praise or encourage each person in some way? </a:t>
            </a:r>
          </a:p>
          <a:p>
            <a:r>
              <a:rPr lang="en-US" sz="1200" kern="1200" dirty="0">
                <a:solidFill>
                  <a:schemeClr val="tx1"/>
                </a:solidFill>
                <a:effectLst/>
                <a:latin typeface="Times New Roman" pitchFamily="18" charset="0"/>
                <a:ea typeface="+mn-ea"/>
                <a:cs typeface="+mn-cs"/>
              </a:rPr>
              <a:t>4. Did I plan for differences in abilities and interests of youth? </a:t>
            </a:r>
          </a:p>
          <a:p>
            <a:r>
              <a:rPr lang="en-US" sz="1200" kern="1200" dirty="0">
                <a:solidFill>
                  <a:schemeClr val="tx1"/>
                </a:solidFill>
                <a:effectLst/>
                <a:latin typeface="Times New Roman" pitchFamily="18" charset="0"/>
                <a:ea typeface="+mn-ea"/>
                <a:cs typeface="+mn-cs"/>
              </a:rPr>
              <a:t>5. Did I plan for age level differences?</a:t>
            </a:r>
          </a:p>
          <a:p>
            <a:r>
              <a:rPr lang="en-US" sz="1200" kern="1200" dirty="0">
                <a:solidFill>
                  <a:schemeClr val="tx1"/>
                </a:solidFill>
                <a:effectLst/>
                <a:latin typeface="Times New Roman" pitchFamily="18" charset="0"/>
                <a:ea typeface="+mn-ea"/>
                <a:cs typeface="+mn-cs"/>
              </a:rPr>
              <a:t>6. Did I involve the parents in some way?</a:t>
            </a:r>
          </a:p>
          <a:p>
            <a:r>
              <a:rPr lang="en-US" sz="1200" kern="1200" dirty="0">
                <a:solidFill>
                  <a:schemeClr val="tx1"/>
                </a:solidFill>
                <a:effectLst/>
                <a:latin typeface="Times New Roman" pitchFamily="18" charset="0"/>
                <a:ea typeface="+mn-ea"/>
                <a:cs typeface="+mn-cs"/>
              </a:rPr>
              <a:t>7. Did I give members a chance to assume responsibility when it was appropriate?</a:t>
            </a:r>
          </a:p>
          <a:p>
            <a:r>
              <a:rPr lang="en-US" sz="1200" kern="1200" dirty="0">
                <a:solidFill>
                  <a:schemeClr val="tx1"/>
                </a:solidFill>
                <a:effectLst/>
                <a:latin typeface="Times New Roman" pitchFamily="18" charset="0"/>
                <a:ea typeface="+mn-ea"/>
                <a:cs typeface="+mn-cs"/>
              </a:rPr>
              <a:t>8. And most important – Did I enjoy working with the young people? </a:t>
            </a:r>
          </a:p>
          <a:p>
            <a:endParaRPr lang="en-US" sz="1200" kern="1200" dirty="0">
              <a:solidFill>
                <a:schemeClr val="tx1"/>
              </a:solidFill>
              <a:effectLst/>
              <a:latin typeface="Times New Roman" pitchFamily="18" charset="0"/>
              <a:ea typeface="+mn-ea"/>
              <a:cs typeface="+mn-cs"/>
            </a:endParaRPr>
          </a:p>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7927" y="681931"/>
            <a:ext cx="7772400" cy="3432869"/>
          </a:xfrm>
        </p:spPr>
        <p:txBody>
          <a:bodyPr anchor="b">
            <a:noAutofit/>
          </a:bodyPr>
          <a:lstStyle>
            <a:lvl1pPr>
              <a:lnSpc>
                <a:spcPct val="100000"/>
              </a:lnSpc>
              <a:defRPr sz="8000"/>
            </a:lvl1pPr>
          </a:lstStyle>
          <a:p>
            <a:r>
              <a:rPr lang="en-US" dirty="0"/>
              <a:t>Click to edit Master title style</a:t>
            </a:r>
          </a:p>
        </p:txBody>
      </p:sp>
      <p:sp>
        <p:nvSpPr>
          <p:cNvPr id="3" name="Subtitle 2"/>
          <p:cNvSpPr>
            <a:spLocks noGrp="1"/>
          </p:cNvSpPr>
          <p:nvPr>
            <p:ph type="subTitle" idx="1"/>
          </p:nvPr>
        </p:nvSpPr>
        <p:spPr>
          <a:xfrm>
            <a:off x="1371600" y="4191000"/>
            <a:ext cx="6400800" cy="9144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12/10/2020</a:t>
            </a:fld>
            <a:endParaRPr lang="en-US" dirty="0"/>
          </a:p>
        </p:txBody>
      </p:sp>
      <p:sp>
        <p:nvSpPr>
          <p:cNvPr id="8"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9"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1732506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00092" y="1066800"/>
            <a:ext cx="8229600" cy="4038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457200" y="228600"/>
            <a:ext cx="8229600" cy="762000"/>
          </a:xfrm>
        </p:spPr>
        <p:txBody>
          <a:bodyPr/>
          <a:lstStyle>
            <a:lvl1pPr>
              <a:defRPr sz="3100" baseline="0"/>
            </a:lvl1pPr>
          </a:lstStyle>
          <a:p>
            <a:r>
              <a:rPr lang="en-US" dirty="0"/>
              <a:t>Click to edit Master title style</a:t>
            </a:r>
          </a:p>
        </p:txBody>
      </p:sp>
    </p:spTree>
    <p:extLst>
      <p:ext uri="{BB962C8B-B14F-4D97-AF65-F5344CB8AC3E}">
        <p14:creationId xmlns:p14="http://schemas.microsoft.com/office/powerpoint/2010/main" val="2669471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90696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9"/>
            <a:ext cx="6019800" cy="4906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7208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Date Placeholder 4"/>
          <p:cNvSpPr>
            <a:spLocks noGrp="1" noChangeArrowheads="1"/>
          </p:cNvSpPr>
          <p:nvPr>
            <p:ph type="dt" sz="half" idx="10"/>
          </p:nvPr>
        </p:nvSpPr>
        <p:spPr>
          <a:xfrm>
            <a:off x="1066800" y="83820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838200" y="6248400"/>
            <a:ext cx="561975" cy="365125"/>
          </a:xfrm>
          <a:ln/>
        </p:spPr>
        <p:txBody>
          <a:bodyPr/>
          <a:lstStyle>
            <a:lvl1pPr>
              <a:defRPr/>
            </a:lvl1pPr>
          </a:lstStyle>
          <a:p>
            <a:pPr>
              <a:defRPr/>
            </a:pPr>
            <a:fld id="{2AAD071D-E5C0-4A67-B9D9-ACAF8A432376}" type="slidenum">
              <a:rPr lang="en-US"/>
              <a:pPr>
                <a:defRPr/>
              </a:pPr>
              <a:t>‹#›</a:t>
            </a:fld>
            <a:endParaRPr lang="en-US" dirty="0"/>
          </a:p>
        </p:txBody>
      </p:sp>
    </p:spTree>
    <p:extLst>
      <p:ext uri="{BB962C8B-B14F-4D97-AF65-F5344CB8AC3E}">
        <p14:creationId xmlns:p14="http://schemas.microsoft.com/office/powerpoint/2010/main" val="701348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lvl1pPr>
              <a:defRPr sz="3100" baseline="0"/>
            </a:lvl1pPr>
          </a:lstStyle>
          <a:p>
            <a:r>
              <a:rPr lang="en-US" dirty="0"/>
              <a:t>Click to edit Master title style</a:t>
            </a:r>
          </a:p>
        </p:txBody>
      </p:sp>
      <p:sp>
        <p:nvSpPr>
          <p:cNvPr id="3" name="Content Placeholder 2"/>
          <p:cNvSpPr>
            <a:spLocks noGrp="1"/>
          </p:cNvSpPr>
          <p:nvPr>
            <p:ph idx="1"/>
          </p:nvPr>
        </p:nvSpPr>
        <p:spPr>
          <a:xfrm>
            <a:off x="500092" y="1066800"/>
            <a:ext cx="8229600" cy="4038601"/>
          </a:xfrm>
        </p:spPr>
        <p:txBody>
          <a:bodyPr/>
          <a:lstStyle>
            <a:lvl5pPr>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12/10/2020</a:t>
            </a:fld>
            <a:endParaRPr lang="en-US" dirty="0"/>
          </a:p>
        </p:txBody>
      </p:sp>
      <p:sp>
        <p:nvSpPr>
          <p:cNvPr id="8"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9"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907808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2954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39925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Oval 6"/>
          <p:cNvSpPr/>
          <p:nvPr/>
        </p:nvSpPr>
        <p:spPr>
          <a:xfrm>
            <a:off x="4495800"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12/10/2020</a:t>
            </a:fld>
            <a:endParaRPr lang="en-US" dirty="0"/>
          </a:p>
        </p:txBody>
      </p:sp>
      <p:sp>
        <p:nvSpPr>
          <p:cNvPr id="11"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2"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1336620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066800"/>
            <a:ext cx="4038600" cy="4038601"/>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365760" y="1066800"/>
            <a:ext cx="4041648" cy="4038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12/10/2020</a:t>
            </a:fld>
            <a:endParaRPr lang="en-US" dirty="0"/>
          </a:p>
        </p:txBody>
      </p:sp>
      <p:sp>
        <p:nvSpPr>
          <p:cNvPr id="10"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1"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12" name="Title 1"/>
          <p:cNvSpPr>
            <a:spLocks noGrp="1"/>
          </p:cNvSpPr>
          <p:nvPr>
            <p:ph type="title"/>
          </p:nvPr>
        </p:nvSpPr>
        <p:spPr>
          <a:xfrm>
            <a:off x="457200" y="228600"/>
            <a:ext cx="8229600" cy="762000"/>
          </a:xfrm>
        </p:spPr>
        <p:txBody>
          <a:bodyPr/>
          <a:lstStyle>
            <a:lvl1pPr>
              <a:defRPr sz="3100" baseline="0"/>
            </a:lvl1pPr>
          </a:lstStyle>
          <a:p>
            <a:r>
              <a:rPr lang="en-US" dirty="0"/>
              <a:t>Click to edit Master title style</a:t>
            </a:r>
          </a:p>
        </p:txBody>
      </p:sp>
    </p:spTree>
    <p:extLst>
      <p:ext uri="{BB962C8B-B14F-4D97-AF65-F5344CB8AC3E}">
        <p14:creationId xmlns:p14="http://schemas.microsoft.com/office/powerpoint/2010/main" val="456453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6800"/>
            <a:ext cx="4040188" cy="609600"/>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8200" y="1066800"/>
            <a:ext cx="4041775" cy="609600"/>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10"/>
          <p:cNvSpPr>
            <a:spLocks noGrp="1"/>
          </p:cNvSpPr>
          <p:nvPr>
            <p:ph sz="quarter" idx="13"/>
          </p:nvPr>
        </p:nvSpPr>
        <p:spPr>
          <a:xfrm>
            <a:off x="457200" y="1676400"/>
            <a:ext cx="4041648"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p:nvPr>
        </p:nvSpPr>
        <p:spPr>
          <a:xfrm>
            <a:off x="4672584" y="1676400"/>
            <a:ext cx="4041648"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12/10/2020</a:t>
            </a:fld>
            <a:endParaRPr lang="en-US" dirty="0"/>
          </a:p>
        </p:txBody>
      </p:sp>
      <p:sp>
        <p:nvSpPr>
          <p:cNvPr id="12"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4"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15" name="Title 1"/>
          <p:cNvSpPr>
            <a:spLocks noGrp="1"/>
          </p:cNvSpPr>
          <p:nvPr>
            <p:ph type="title"/>
          </p:nvPr>
        </p:nvSpPr>
        <p:spPr>
          <a:xfrm>
            <a:off x="457200" y="228600"/>
            <a:ext cx="8229600" cy="762000"/>
          </a:xfrm>
        </p:spPr>
        <p:txBody>
          <a:bodyPr/>
          <a:lstStyle>
            <a:lvl1pPr>
              <a:defRPr sz="3100" baseline="0"/>
            </a:lvl1pPr>
          </a:lstStyle>
          <a:p>
            <a:r>
              <a:rPr lang="en-US" dirty="0"/>
              <a:t>Click to edit Master title style</a:t>
            </a:r>
          </a:p>
        </p:txBody>
      </p:sp>
    </p:spTree>
    <p:extLst>
      <p:ext uri="{BB962C8B-B14F-4D97-AF65-F5344CB8AC3E}">
        <p14:creationId xmlns:p14="http://schemas.microsoft.com/office/powerpoint/2010/main" val="1378557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12/10/2020</a:t>
            </a:fld>
            <a:endParaRPr lang="en-US" dirty="0"/>
          </a:p>
        </p:txBody>
      </p:sp>
      <p:sp>
        <p:nvSpPr>
          <p:cNvPr id="7"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8"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9" name="Title 1"/>
          <p:cNvSpPr>
            <a:spLocks noGrp="1"/>
          </p:cNvSpPr>
          <p:nvPr>
            <p:ph type="title"/>
          </p:nvPr>
        </p:nvSpPr>
        <p:spPr>
          <a:xfrm>
            <a:off x="457200" y="228600"/>
            <a:ext cx="8229600" cy="762000"/>
          </a:xfrm>
        </p:spPr>
        <p:txBody>
          <a:bodyPr/>
          <a:lstStyle>
            <a:lvl1pPr>
              <a:defRPr sz="3100" baseline="0"/>
            </a:lvl1pPr>
          </a:lstStyle>
          <a:p>
            <a:r>
              <a:rPr lang="en-US" dirty="0"/>
              <a:t>Click to edit Master title style</a:t>
            </a:r>
          </a:p>
        </p:txBody>
      </p:sp>
    </p:spTree>
    <p:extLst>
      <p:ext uri="{BB962C8B-B14F-4D97-AF65-F5344CB8AC3E}">
        <p14:creationId xmlns:p14="http://schemas.microsoft.com/office/powerpoint/2010/main" val="1495390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12/10/2020</a:t>
            </a:fld>
            <a:endParaRPr lang="en-US" dirty="0"/>
          </a:p>
        </p:txBody>
      </p:sp>
      <p:sp>
        <p:nvSpPr>
          <p:cNvPr id="6"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7"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254006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dirty="0"/>
              <a:t>Click to edit Master title style</a:t>
            </a:r>
          </a:p>
        </p:txBody>
      </p:sp>
      <p:sp>
        <p:nvSpPr>
          <p:cNvPr id="3" name="Content Placeholder 2"/>
          <p:cNvSpPr>
            <a:spLocks noGrp="1"/>
          </p:cNvSpPr>
          <p:nvPr>
            <p:ph idx="1"/>
          </p:nvPr>
        </p:nvSpPr>
        <p:spPr>
          <a:xfrm>
            <a:off x="719137" y="273051"/>
            <a:ext cx="4995863" cy="4908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1"/>
            <a:ext cx="3008313" cy="2743200"/>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12/10/2020</a:t>
            </a:fld>
            <a:endParaRPr lang="en-US" dirty="0"/>
          </a:p>
        </p:txBody>
      </p:sp>
      <p:sp>
        <p:nvSpPr>
          <p:cNvPr id="9"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0"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208656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3352800"/>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6400" y="464820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12/10/2020</a:t>
            </a:fld>
            <a:endParaRPr lang="en-US" dirty="0"/>
          </a:p>
        </p:txBody>
      </p:sp>
      <p:sp>
        <p:nvSpPr>
          <p:cNvPr id="9"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0"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440814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jpeg"/><Relationship Id="rId3" Type="http://schemas.openxmlformats.org/officeDocument/2006/relationships/slideLayout" Target="../slideLayouts/slideLayout3.xml"/><Relationship Id="rId21" Type="http://schemas.openxmlformats.org/officeDocument/2006/relationships/image" Target="../media/image7.gi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2.wdp"/><Relationship Id="rId2" Type="http://schemas.openxmlformats.org/officeDocument/2006/relationships/slideLayout" Target="../slideLayouts/slideLayout2.xml"/><Relationship Id="rId16" Type="http://schemas.openxmlformats.org/officeDocument/2006/relationships/image" Target="../media/image3.jpeg"/><Relationship Id="rId20"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19"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066800"/>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500092" y="1371600"/>
            <a:ext cx="8229600" cy="37338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3FC98FD-A00A-4B6E-8BCA-F3595ECF613E}"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descr="C:\Users\kknoepf\AppData\Local\Microsoft\Windows\Temporary Internet Files\Content.IE5\W0YSMFXX\MP900442489[1].jpg"/>
          <p:cNvPicPr>
            <a:picLocks noChangeAspect="1" noChangeArrowheads="1"/>
          </p:cNvPicPr>
          <p:nvPr userDrawn="1"/>
        </p:nvPicPr>
        <p:blipFill rotWithShape="1">
          <a:blip r:embed="rId14" cstate="print">
            <a:duotone>
              <a:schemeClr val="accent6">
                <a:shade val="45000"/>
                <a:satMod val="135000"/>
              </a:schemeClr>
              <a:prstClr val="white"/>
            </a:duotone>
            <a:extLst>
              <a:ext uri="{BEBA8EAE-BF5A-486C-A8C5-ECC9F3942E4B}">
                <a14:imgProps xmlns:a14="http://schemas.microsoft.com/office/drawing/2010/main">
                  <a14:imgLayer r:embed="rId15">
                    <a14:imgEffect>
                      <a14:brightnessContrast bright="40000" contrast="40000"/>
                    </a14:imgEffect>
                  </a14:imgLayer>
                </a14:imgProps>
              </a:ext>
              <a:ext uri="{28A0092B-C50C-407E-A947-70E740481C1C}">
                <a14:useLocalDpi xmlns:a14="http://schemas.microsoft.com/office/drawing/2010/main" val="0"/>
              </a:ext>
            </a:extLst>
          </a:blip>
          <a:srcRect l="7169" t="275" r="4596"/>
          <a:stretch/>
        </p:blipFill>
        <p:spPr bwMode="auto">
          <a:xfrm>
            <a:off x="-76200" y="5234964"/>
            <a:ext cx="2151529" cy="16230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5" descr="C:\Users\kknoepf\AppData\Local\Microsoft\Windows\Temporary Internet Files\Content.IE5\LFH9NO5U\MP900438753[1].jpg"/>
          <p:cNvPicPr>
            <a:picLocks noChangeAspect="1" noChangeArrowheads="1"/>
          </p:cNvPicPr>
          <p:nvPr userDrawn="1"/>
        </p:nvPicPr>
        <p:blipFill>
          <a:blip r:embed="rId16" cstate="print">
            <a:duotone>
              <a:schemeClr val="accent6">
                <a:shade val="45000"/>
                <a:satMod val="135000"/>
              </a:schemeClr>
              <a:prstClr val="white"/>
            </a:duotone>
            <a:extLst>
              <a:ext uri="{BEBA8EAE-BF5A-486C-A8C5-ECC9F3942E4B}">
                <a14:imgProps xmlns:a14="http://schemas.microsoft.com/office/drawing/2010/main">
                  <a14:imgLayer r:embed="rId1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981200" y="5230482"/>
            <a:ext cx="1095862" cy="162751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D:\powerpoint photos\4H historical 28.jpg"/>
          <p:cNvPicPr>
            <a:picLocks noChangeAspect="1" noChangeArrowheads="1"/>
          </p:cNvPicPr>
          <p:nvPr userDrawn="1"/>
        </p:nvPicPr>
        <p:blipFill>
          <a:blip r:embed="rId18"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94940" y="5211971"/>
            <a:ext cx="2575954" cy="1664539"/>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18" name="Picture 16" descr="C:\Users\kknoepf\AppData\Local\Microsoft\Windows\Temporary Internet Files\Content.IE5\SROT25GR\MP900446488[1].jpg"/>
          <p:cNvPicPr>
            <a:picLocks noChangeAspect="1" noChangeArrowheads="1"/>
          </p:cNvPicPr>
          <p:nvPr userDrawn="1"/>
        </p:nvPicPr>
        <p:blipFill>
          <a:blip r:embed="rId19"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00" y="5230482"/>
            <a:ext cx="2441278" cy="16275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kknoepf\AppData\Local\Microsoft\Windows\Temporary Internet Files\Content.IE5\W0YSMFXX\MP900430612[2].jpg"/>
          <p:cNvPicPr>
            <a:picLocks noChangeAspect="1" noChangeArrowheads="1"/>
          </p:cNvPicPr>
          <p:nvPr userDrawn="1"/>
        </p:nvPicPr>
        <p:blipFill rotWithShape="1">
          <a:blip r:embed="rId20" cstate="print">
            <a:duotone>
              <a:schemeClr val="accent6">
                <a:shade val="45000"/>
                <a:satMod val="135000"/>
              </a:schemeClr>
              <a:prstClr val="white"/>
            </a:duotone>
            <a:extLst>
              <a:ext uri="{28A0092B-C50C-407E-A947-70E740481C1C}">
                <a14:useLocalDpi xmlns:a14="http://schemas.microsoft.com/office/drawing/2010/main" val="0"/>
              </a:ext>
            </a:extLst>
          </a:blip>
          <a:srcRect l="52059" t="9474" r="7102"/>
          <a:stretch/>
        </p:blipFill>
        <p:spPr bwMode="auto">
          <a:xfrm>
            <a:off x="5489278" y="5220225"/>
            <a:ext cx="1105662" cy="16275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444313" y="6077830"/>
            <a:ext cx="656227" cy="703100"/>
          </a:xfrm>
          <a:prstGeom prst="rect">
            <a:avLst/>
          </a:prstGeom>
        </p:spPr>
      </p:pic>
      <p:cxnSp>
        <p:nvCxnSpPr>
          <p:cNvPr id="5" name="Straight Connector 4"/>
          <p:cNvCxnSpPr/>
          <p:nvPr userDrawn="1"/>
        </p:nvCxnSpPr>
        <p:spPr>
          <a:xfrm>
            <a:off x="-76200" y="5211971"/>
            <a:ext cx="9220200" cy="1851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19210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2" r:id="rId12"/>
  </p:sldLayoutIdLst>
  <p:txStyles>
    <p:titleStyle>
      <a:lvl1pPr algn="ctr" defTabSz="914400" rtl="0" eaLnBrk="1" latinLnBrk="0" hangingPunct="1">
        <a:lnSpc>
          <a:spcPts val="5800"/>
        </a:lnSpc>
        <a:spcBef>
          <a:spcPct val="0"/>
        </a:spcBef>
        <a:buNone/>
        <a:defRPr sz="48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88587"/>
            <a:ext cx="9296400" cy="7175187"/>
            <a:chOff x="-76200" y="-37095"/>
            <a:chExt cx="9296400" cy="6920263"/>
          </a:xfrm>
        </p:grpSpPr>
        <p:pic>
          <p:nvPicPr>
            <p:cNvPr id="49" name="Picture 7" descr="D:\powerpoint photos\4H historical 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 y="0"/>
              <a:ext cx="3672840" cy="2242763"/>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1032" name="Picture 8" descr="C:\Users\kknoepf\AppData\Local\Microsoft\Windows\Temporary Internet Files\Content.IE5\LFH9NO5U\MP90044219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9360" y="4523870"/>
              <a:ext cx="3590840" cy="233413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C:\Users\kknoepf\AppData\Local\Microsoft\Windows\Temporary Internet Files\Content.IE5\W0YSMFXX\MP900430612[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671"/>
            <a:stretch/>
          </p:blipFill>
          <p:spPr bwMode="auto">
            <a:xfrm>
              <a:off x="-76200" y="4443932"/>
              <a:ext cx="2956560" cy="2414068"/>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C:\Users\kknoepf\AppData\Local\Microsoft\Windows\Temporary Internet Files\Content.IE5\W0YSMFXX\MP900426563[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84494" y="-37095"/>
              <a:ext cx="1862866" cy="235655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D:\powerpoint photos\4H historical 10.jpg"/>
            <p:cNvPicPr>
              <a:picLocks noChangeAspect="1" noChangeArrowheads="1"/>
            </p:cNvPicPr>
            <p:nvPr/>
          </p:nvPicPr>
          <p:blipFill rotWithShape="1">
            <a:blip r:embed="rId7">
              <a:extLst>
                <a:ext uri="{28A0092B-C50C-407E-A947-70E740481C1C}">
                  <a14:useLocalDpi xmlns:a14="http://schemas.microsoft.com/office/drawing/2010/main" val="0"/>
                </a:ext>
              </a:extLst>
            </a:blip>
            <a:srcRect l="3868" t="12760" r="34257"/>
            <a:stretch/>
          </p:blipFill>
          <p:spPr bwMode="auto">
            <a:xfrm>
              <a:off x="3810000" y="4523870"/>
              <a:ext cx="1828800" cy="2341441"/>
            </a:xfrm>
            <a:prstGeom prst="rect">
              <a:avLst/>
            </a:prstGeom>
            <a:noFill/>
            <a:ln w="127000">
              <a:noFill/>
              <a:miter lim="800000"/>
              <a:headEnd/>
              <a:tailEnd/>
            </a:ln>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15240" y="2286372"/>
              <a:ext cx="9128760" cy="2237498"/>
              <a:chOff x="15240" y="2191567"/>
              <a:chExt cx="9128760" cy="2237498"/>
            </a:xfrm>
          </p:grpSpPr>
          <p:sp>
            <p:nvSpPr>
              <p:cNvPr id="7" name="Rectangle 6"/>
              <p:cNvSpPr/>
              <p:nvPr/>
            </p:nvSpPr>
            <p:spPr>
              <a:xfrm>
                <a:off x="15240" y="2191567"/>
                <a:ext cx="6918960" cy="2189368"/>
              </a:xfrm>
              <a:prstGeom prst="rect">
                <a:avLst/>
              </a:prstGeom>
              <a:solidFill>
                <a:srgbClr val="00B050"/>
              </a:solidFill>
              <a:ln w="127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6600FF"/>
                    </a:solidFill>
                  </a:ln>
                </a:endParaRPr>
              </a:p>
            </p:txBody>
          </p:sp>
          <p:sp>
            <p:nvSpPr>
              <p:cNvPr id="14" name="TextBox 13"/>
              <p:cNvSpPr txBox="1"/>
              <p:nvPr/>
            </p:nvSpPr>
            <p:spPr>
              <a:xfrm>
                <a:off x="533400" y="3010170"/>
                <a:ext cx="6172200" cy="742104"/>
              </a:xfrm>
              <a:prstGeom prst="rect">
                <a:avLst/>
              </a:prstGeom>
              <a:noFill/>
            </p:spPr>
            <p:txBody>
              <a:bodyPr wrap="square" rtlCol="0" anchor="ctr">
                <a:spAutoFit/>
              </a:bodyPr>
              <a:lstStyle/>
              <a:p>
                <a:pPr algn="r"/>
                <a:r>
                  <a:rPr lang="en-US" sz="4400" b="1" dirty="0">
                    <a:ln w="18415" cmpd="sng">
                      <a:solidFill>
                        <a:srgbClr val="FFFFFF"/>
                      </a:solidFill>
                      <a:prstDash val="solid"/>
                    </a:ln>
                    <a:solidFill>
                      <a:srgbClr val="FFFFFF"/>
                    </a:solidFill>
                  </a:rPr>
                  <a:t>Leading a Project Group</a:t>
                </a: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55668" y="2191567"/>
                <a:ext cx="2088332" cy="2237498"/>
              </a:xfrm>
              <a:prstGeom prst="rect">
                <a:avLst/>
              </a:prstGeom>
            </p:spPr>
          </p:pic>
          <p:sp>
            <p:nvSpPr>
              <p:cNvPr id="20" name="TextBox 19"/>
              <p:cNvSpPr txBox="1"/>
              <p:nvPr/>
            </p:nvSpPr>
            <p:spPr>
              <a:xfrm>
                <a:off x="2362200" y="3810000"/>
                <a:ext cx="4495800" cy="385895"/>
              </a:xfrm>
              <a:prstGeom prst="rect">
                <a:avLst/>
              </a:prstGeom>
              <a:noFill/>
            </p:spPr>
            <p:txBody>
              <a:bodyPr wrap="square" rtlCol="0">
                <a:spAutoFit/>
              </a:bodyPr>
              <a:lstStyle/>
              <a:p>
                <a:r>
                  <a:rPr lang="en-US" b="1" dirty="0" err="1">
                    <a:solidFill>
                      <a:schemeClr val="bg1"/>
                    </a:solidFill>
                  </a:rPr>
                  <a:t>oklahoma</a:t>
                </a:r>
                <a:r>
                  <a:rPr lang="en-US" b="1" dirty="0">
                    <a:solidFill>
                      <a:schemeClr val="bg1"/>
                    </a:solidFill>
                  </a:rPr>
                  <a:t> 4-h volunteer development</a:t>
                </a:r>
              </a:p>
            </p:txBody>
          </p:sp>
        </p:grpSp>
        <p:cxnSp>
          <p:nvCxnSpPr>
            <p:cNvPr id="53" name="Straight Connector 52"/>
            <p:cNvCxnSpPr/>
            <p:nvPr/>
          </p:nvCxnSpPr>
          <p:spPr>
            <a:xfrm>
              <a:off x="5638800" y="4523870"/>
              <a:ext cx="0" cy="2359298"/>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060" name="Picture 36" descr="C:\Users\kknoepf\AppData\Local\Microsoft\Windows\Temporary Internet Files\Content.IE5\SROT25GR\MP900448415[1].jpg"/>
            <p:cNvPicPr>
              <a:picLocks noChangeAspect="1" noChangeArrowheads="1"/>
            </p:cNvPicPr>
            <p:nvPr/>
          </p:nvPicPr>
          <p:blipFill rotWithShape="1">
            <a:blip r:embed="rId9">
              <a:extLst>
                <a:ext uri="{28A0092B-C50C-407E-A947-70E740481C1C}">
                  <a14:useLocalDpi xmlns:a14="http://schemas.microsoft.com/office/drawing/2010/main" val="0"/>
                </a:ext>
              </a:extLst>
            </a:blip>
            <a:srcRect t="8808" r="23341" b="1596"/>
            <a:stretch/>
          </p:blipFill>
          <p:spPr bwMode="auto">
            <a:xfrm>
              <a:off x="6332220" y="0"/>
              <a:ext cx="2887980" cy="2250202"/>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Straight Connector 69"/>
            <p:cNvCxnSpPr/>
            <p:nvPr/>
          </p:nvCxnSpPr>
          <p:spPr>
            <a:xfrm>
              <a:off x="3718560" y="-6249"/>
              <a:ext cx="0" cy="2290277"/>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788920" y="4523870"/>
              <a:ext cx="1021080" cy="23592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5471160" y="0"/>
              <a:ext cx="929640" cy="230522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Box 18"/>
          <p:cNvSpPr txBox="1"/>
          <p:nvPr/>
        </p:nvSpPr>
        <p:spPr>
          <a:xfrm>
            <a:off x="533400" y="2481033"/>
            <a:ext cx="6172200" cy="461665"/>
          </a:xfrm>
          <a:prstGeom prst="rect">
            <a:avLst/>
          </a:prstGeom>
          <a:noFill/>
        </p:spPr>
        <p:txBody>
          <a:bodyPr wrap="square" rtlCol="0" anchor="ctr">
            <a:spAutoFit/>
          </a:bodyPr>
          <a:lstStyle/>
          <a:p>
            <a:pPr algn="r"/>
            <a:r>
              <a:rPr lang="en-US" sz="2400" dirty="0">
                <a:ln w="18415" cmpd="sng">
                  <a:solidFill>
                    <a:srgbClr val="FFFFFF"/>
                  </a:solidFill>
                  <a:prstDash val="solid"/>
                </a:ln>
                <a:solidFill>
                  <a:srgbClr val="FFFFFF"/>
                </a:solidFill>
              </a:rPr>
              <a:t>Getting the Most Out of the 4-H Experience</a:t>
            </a:r>
          </a:p>
        </p:txBody>
      </p:sp>
    </p:spTree>
    <p:extLst>
      <p:ext uri="{BB962C8B-B14F-4D97-AF65-F5344CB8AC3E}">
        <p14:creationId xmlns:p14="http://schemas.microsoft.com/office/powerpoint/2010/main" val="647879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Slide Number Placeholder 6"/>
          <p:cNvSpPr>
            <a:spLocks noGrp="1"/>
          </p:cNvSpPr>
          <p:nvPr>
            <p:ph type="sldNum" sz="quarter" idx="12"/>
          </p:nvPr>
        </p:nvSpPr>
        <p:spPr>
          <a:xfrm>
            <a:off x="1447800" y="6340475"/>
            <a:ext cx="56197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F0E07595-5AE7-4A84-8A37-EB8326012A28}" type="slidenum">
              <a:rPr lang="en-US" altLang="en-US" sz="1400" smtClean="0"/>
              <a:pPr/>
              <a:t>10</a:t>
            </a:fld>
            <a:endParaRPr lang="en-US" altLang="en-US" sz="1400" dirty="0"/>
          </a:p>
        </p:txBody>
      </p:sp>
      <p:sp>
        <p:nvSpPr>
          <p:cNvPr id="387074" name="Rectangle 2"/>
          <p:cNvSpPr>
            <a:spLocks noGrp="1" noChangeArrowheads="1"/>
          </p:cNvSpPr>
          <p:nvPr>
            <p:ph type="body" sz="half" idx="1"/>
          </p:nvPr>
        </p:nvSpPr>
        <p:spPr>
          <a:xfrm>
            <a:off x="609600" y="1371600"/>
            <a:ext cx="4800600" cy="3733800"/>
          </a:xfrm>
        </p:spPr>
        <p:txBody>
          <a:bodyPr>
            <a:normAutofit/>
          </a:bodyPr>
          <a:lstStyle/>
          <a:p>
            <a:pPr>
              <a:lnSpc>
                <a:spcPct val="90000"/>
              </a:lnSpc>
              <a:buClr>
                <a:schemeClr val="hlink"/>
              </a:buClr>
              <a:buFont typeface="Wingdings" panose="05000000000000000000" pitchFamily="2" charset="2"/>
              <a:buChar char="§"/>
            </a:pPr>
            <a:r>
              <a:rPr lang="en-US" altLang="en-US" sz="2200" dirty="0">
                <a:solidFill>
                  <a:schemeClr val="tx1"/>
                </a:solidFill>
              </a:rPr>
              <a:t>Project Leader Guide</a:t>
            </a:r>
          </a:p>
          <a:p>
            <a:pPr>
              <a:lnSpc>
                <a:spcPct val="90000"/>
              </a:lnSpc>
              <a:buClr>
                <a:schemeClr val="hlink"/>
              </a:buClr>
              <a:buFont typeface="Wingdings" panose="05000000000000000000" pitchFamily="2" charset="2"/>
              <a:buChar char="§"/>
            </a:pPr>
            <a:r>
              <a:rPr lang="en-US" altLang="en-US" sz="2200" dirty="0">
                <a:solidFill>
                  <a:schemeClr val="tx1"/>
                </a:solidFill>
              </a:rPr>
              <a:t>Member Project Guide – instate and out of state</a:t>
            </a:r>
          </a:p>
          <a:p>
            <a:pPr>
              <a:lnSpc>
                <a:spcPct val="90000"/>
              </a:lnSpc>
              <a:buClr>
                <a:schemeClr val="hlink"/>
              </a:buClr>
              <a:buFont typeface="Wingdings" panose="05000000000000000000" pitchFamily="2" charset="2"/>
              <a:buChar char="§"/>
            </a:pPr>
            <a:r>
              <a:rPr lang="en-US" altLang="en-US" sz="2200" dirty="0">
                <a:solidFill>
                  <a:schemeClr val="tx1"/>
                </a:solidFill>
              </a:rPr>
              <a:t>Cautiously use Internet, Books and Magazines</a:t>
            </a:r>
          </a:p>
          <a:p>
            <a:pPr>
              <a:lnSpc>
                <a:spcPct val="90000"/>
              </a:lnSpc>
              <a:buClr>
                <a:schemeClr val="hlink"/>
              </a:buClr>
              <a:buFont typeface="Wingdings" panose="05000000000000000000" pitchFamily="2" charset="2"/>
              <a:buChar char="§"/>
            </a:pPr>
            <a:r>
              <a:rPr lang="en-US" altLang="en-US" sz="2200" dirty="0">
                <a:solidFill>
                  <a:schemeClr val="tx1"/>
                </a:solidFill>
              </a:rPr>
              <a:t>Extension Office</a:t>
            </a:r>
          </a:p>
          <a:p>
            <a:pPr>
              <a:lnSpc>
                <a:spcPct val="90000"/>
              </a:lnSpc>
              <a:buClr>
                <a:schemeClr val="hlink"/>
              </a:buClr>
              <a:buFont typeface="Wingdings" panose="05000000000000000000" pitchFamily="2" charset="2"/>
              <a:buChar char="§"/>
            </a:pPr>
            <a:r>
              <a:rPr lang="en-US" altLang="en-US" sz="2200" dirty="0">
                <a:solidFill>
                  <a:schemeClr val="tx1"/>
                </a:solidFill>
              </a:rPr>
              <a:t>Parent-Volunteer Training</a:t>
            </a:r>
          </a:p>
          <a:p>
            <a:pPr>
              <a:lnSpc>
                <a:spcPct val="90000"/>
              </a:lnSpc>
              <a:buClr>
                <a:schemeClr val="hlink"/>
              </a:buClr>
              <a:buFont typeface="Wingdings" panose="05000000000000000000" pitchFamily="2" charset="2"/>
              <a:buChar char="§"/>
            </a:pPr>
            <a:r>
              <a:rPr lang="en-US" altLang="en-US" sz="2200" dirty="0">
                <a:solidFill>
                  <a:schemeClr val="tx1"/>
                </a:solidFill>
              </a:rPr>
              <a:t>Teen Leaders</a:t>
            </a:r>
          </a:p>
          <a:p>
            <a:pPr>
              <a:lnSpc>
                <a:spcPct val="90000"/>
              </a:lnSpc>
              <a:buClr>
                <a:schemeClr val="hlink"/>
              </a:buClr>
              <a:buFont typeface="Wingdings" panose="05000000000000000000" pitchFamily="2" charset="2"/>
              <a:buChar char="§"/>
            </a:pPr>
            <a:r>
              <a:rPr lang="en-US" altLang="en-US" sz="2200" dirty="0">
                <a:solidFill>
                  <a:schemeClr val="tx1"/>
                </a:solidFill>
              </a:rPr>
              <a:t>Community Resources</a:t>
            </a:r>
          </a:p>
          <a:p>
            <a:pPr>
              <a:lnSpc>
                <a:spcPct val="90000"/>
              </a:lnSpc>
              <a:buClr>
                <a:schemeClr val="hlink"/>
              </a:buClr>
              <a:buFont typeface="Wingdings" panose="05000000000000000000" pitchFamily="2" charset="2"/>
              <a:buChar char="§"/>
            </a:pPr>
            <a:endParaRPr lang="en-US" altLang="en-US" sz="2200" dirty="0">
              <a:solidFill>
                <a:schemeClr val="tx1"/>
              </a:solidFill>
            </a:endParaRPr>
          </a:p>
          <a:p>
            <a:pPr>
              <a:lnSpc>
                <a:spcPct val="90000"/>
              </a:lnSpc>
              <a:buClr>
                <a:schemeClr val="hlink"/>
              </a:buClr>
              <a:buFont typeface="Wingdings" panose="05000000000000000000" pitchFamily="2" charset="2"/>
              <a:buChar char="§"/>
            </a:pPr>
            <a:endParaRPr lang="en-US" altLang="en-US" sz="2200" dirty="0">
              <a:solidFill>
                <a:schemeClr val="tx1"/>
              </a:solidFill>
            </a:endParaRPr>
          </a:p>
        </p:txBody>
      </p:sp>
      <p:sp>
        <p:nvSpPr>
          <p:cNvPr id="163845" name="Rectangle 5"/>
          <p:cNvSpPr>
            <a:spLocks noChangeArrowheads="1"/>
          </p:cNvSpPr>
          <p:nvPr/>
        </p:nvSpPr>
        <p:spPr bwMode="auto">
          <a:xfrm>
            <a:off x="609600" y="457200"/>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3600" b="1" dirty="0">
                <a:solidFill>
                  <a:schemeClr val="accent6">
                    <a:lumMod val="75000"/>
                  </a:schemeClr>
                </a:solidFill>
                <a:latin typeface="+mn-lt"/>
              </a:rPr>
              <a:t>Resources</a:t>
            </a:r>
            <a:endParaRPr lang="en-US" altLang="en-US" b="1" dirty="0">
              <a:solidFill>
                <a:schemeClr val="accent6">
                  <a:lumMod val="75000"/>
                </a:schemeClr>
              </a:solidFill>
              <a:latin typeface="+mn-lt"/>
            </a:endParaRPr>
          </a:p>
        </p:txBody>
      </p:sp>
      <p:grpSp>
        <p:nvGrpSpPr>
          <p:cNvPr id="2" name="Group 2"/>
          <p:cNvGrpSpPr>
            <a:grpSpLocks/>
          </p:cNvGrpSpPr>
          <p:nvPr/>
        </p:nvGrpSpPr>
        <p:grpSpPr bwMode="auto">
          <a:xfrm>
            <a:off x="6134100" y="1426198"/>
            <a:ext cx="2057400" cy="2676502"/>
            <a:chOff x="102816186" y="106725420"/>
            <a:chExt cx="1648534" cy="1777956"/>
          </a:xfrm>
        </p:grpSpPr>
        <p:pic>
          <p:nvPicPr>
            <p:cNvPr id="4099" name="Picture 3" descr="online-resources-icon[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816186" y="106725420"/>
              <a:ext cx="1648534" cy="14130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6ECFF"/>
                    </a:outerShdw>
                  </a:effectLst>
                </a14:hiddenEffects>
              </a:ext>
            </a:extLst>
          </p:spPr>
        </p:pic>
        <p:sp>
          <p:nvSpPr>
            <p:cNvPr id="3" name="Text Box 4"/>
            <p:cNvSpPr txBox="1">
              <a:spLocks noChangeArrowheads="1"/>
            </p:cNvSpPr>
            <p:nvPr/>
          </p:nvSpPr>
          <p:spPr bwMode="auto">
            <a:xfrm>
              <a:off x="102947929" y="108207699"/>
              <a:ext cx="1385047" cy="2956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6ECFF"/>
                    </a:outerShdw>
                  </a:effectLst>
                </a14:hiddenEffects>
              </a:ext>
            </a:extLst>
          </p:spPr>
          <p:txBody>
            <a:bodyPr vert="horz" wrap="square" lIns="36576" tIns="36576" rIns="36576" bIns="36576" numCol="1" anchor="t" anchorCtr="0" compatLnSpc="1">
              <a:prstTxWarp prst="textNoShape">
                <a:avLst/>
              </a:prstTxWarp>
            </a:bodyPr>
            <a:lstStyle/>
            <a:p>
              <a:pPr lvl="0" algn="l"/>
              <a:r>
                <a:rPr kumimoji="0" lang="en-US" altLang="en-US" sz="1100" b="0" i="0" u="none" strike="noStrike" cap="none" normalizeH="0" baseline="0" dirty="0">
                  <a:ln>
                    <a:noFill/>
                  </a:ln>
                  <a:solidFill>
                    <a:srgbClr val="000000"/>
                  </a:solidFill>
                  <a:effectLst/>
                  <a:latin typeface="Garamond" pitchFamily="18" charset="0"/>
                  <a:cs typeface="Arial" pitchFamily="34" charset="0"/>
                </a:rPr>
                <a:t>Oklahoma 4-H Literature—</a:t>
              </a:r>
              <a:r>
                <a:rPr lang="en-US" altLang="en-US" sz="1100" u="sng" dirty="0">
                  <a:solidFill>
                    <a:srgbClr val="FF0000"/>
                  </a:solidFill>
                  <a:effectLst/>
                  <a:latin typeface="Garamond" pitchFamily="18" charset="0"/>
                  <a:cs typeface="Arial" pitchFamily="34" charset="0"/>
                </a:rPr>
                <a:t>https://4h.okstate.edu/parents-and-volunteers/leadership-and-personal-development/index.html</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200450675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87074">
                                            <p:txEl>
                                              <p:pRg st="0" end="0"/>
                                            </p:txEl>
                                          </p:spTgt>
                                        </p:tgtEl>
                                        <p:attrNameLst>
                                          <p:attrName>style.visibility</p:attrName>
                                        </p:attrNameLst>
                                      </p:cBhvr>
                                      <p:to>
                                        <p:strVal val="visible"/>
                                      </p:to>
                                    </p:set>
                                    <p:animEffect transition="in" filter="box(out)">
                                      <p:cBhvr>
                                        <p:cTn id="7" dur="500"/>
                                        <p:tgtEl>
                                          <p:spTgt spid="3870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87074">
                                            <p:txEl>
                                              <p:pRg st="1" end="1"/>
                                            </p:txEl>
                                          </p:spTgt>
                                        </p:tgtEl>
                                        <p:attrNameLst>
                                          <p:attrName>style.visibility</p:attrName>
                                        </p:attrNameLst>
                                      </p:cBhvr>
                                      <p:to>
                                        <p:strVal val="visible"/>
                                      </p:to>
                                    </p:set>
                                    <p:animEffect transition="in" filter="box(out)">
                                      <p:cBhvr>
                                        <p:cTn id="12" dur="500"/>
                                        <p:tgtEl>
                                          <p:spTgt spid="3870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87074">
                                            <p:txEl>
                                              <p:pRg st="2" end="2"/>
                                            </p:txEl>
                                          </p:spTgt>
                                        </p:tgtEl>
                                        <p:attrNameLst>
                                          <p:attrName>style.visibility</p:attrName>
                                        </p:attrNameLst>
                                      </p:cBhvr>
                                      <p:to>
                                        <p:strVal val="visible"/>
                                      </p:to>
                                    </p:set>
                                    <p:animEffect transition="in" filter="box(out)">
                                      <p:cBhvr>
                                        <p:cTn id="17" dur="500"/>
                                        <p:tgtEl>
                                          <p:spTgt spid="3870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87074">
                                            <p:txEl>
                                              <p:pRg st="3" end="3"/>
                                            </p:txEl>
                                          </p:spTgt>
                                        </p:tgtEl>
                                        <p:attrNameLst>
                                          <p:attrName>style.visibility</p:attrName>
                                        </p:attrNameLst>
                                      </p:cBhvr>
                                      <p:to>
                                        <p:strVal val="visible"/>
                                      </p:to>
                                    </p:set>
                                    <p:animEffect transition="in" filter="box(out)">
                                      <p:cBhvr>
                                        <p:cTn id="22" dur="500"/>
                                        <p:tgtEl>
                                          <p:spTgt spid="3870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87074">
                                            <p:txEl>
                                              <p:pRg st="4" end="4"/>
                                            </p:txEl>
                                          </p:spTgt>
                                        </p:tgtEl>
                                        <p:attrNameLst>
                                          <p:attrName>style.visibility</p:attrName>
                                        </p:attrNameLst>
                                      </p:cBhvr>
                                      <p:to>
                                        <p:strVal val="visible"/>
                                      </p:to>
                                    </p:set>
                                    <p:animEffect transition="in" filter="box(out)">
                                      <p:cBhvr>
                                        <p:cTn id="27" dur="500"/>
                                        <p:tgtEl>
                                          <p:spTgt spid="38707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87074">
                                            <p:txEl>
                                              <p:pRg st="5" end="5"/>
                                            </p:txEl>
                                          </p:spTgt>
                                        </p:tgtEl>
                                        <p:attrNameLst>
                                          <p:attrName>style.visibility</p:attrName>
                                        </p:attrNameLst>
                                      </p:cBhvr>
                                      <p:to>
                                        <p:strVal val="visible"/>
                                      </p:to>
                                    </p:set>
                                    <p:animEffect transition="in" filter="box(out)">
                                      <p:cBhvr>
                                        <p:cTn id="32" dur="500"/>
                                        <p:tgtEl>
                                          <p:spTgt spid="38707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87074">
                                            <p:txEl>
                                              <p:pRg st="6" end="6"/>
                                            </p:txEl>
                                          </p:spTgt>
                                        </p:tgtEl>
                                        <p:attrNameLst>
                                          <p:attrName>style.visibility</p:attrName>
                                        </p:attrNameLst>
                                      </p:cBhvr>
                                      <p:to>
                                        <p:strVal val="visible"/>
                                      </p:to>
                                    </p:set>
                                    <p:animEffect transition="in" filter="box(out)">
                                      <p:cBhvr>
                                        <p:cTn id="37" dur="500"/>
                                        <p:tgtEl>
                                          <p:spTgt spid="3870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4"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9600" y="990600"/>
            <a:ext cx="4419600" cy="3847207"/>
          </a:xfrm>
          <a:prstGeom prst="rect">
            <a:avLst/>
          </a:prstGeom>
        </p:spPr>
        <p:txBody>
          <a:bodyPr wrap="square">
            <a:spAutoFit/>
          </a:bodyPr>
          <a:lstStyle/>
          <a:p>
            <a:r>
              <a:rPr lang="en-US" sz="3200" dirty="0">
                <a:effectLst/>
                <a:latin typeface="+mj-lt"/>
              </a:rPr>
              <a:t>“As a 4-H project leader you have an excellent opportunity to help young people grow and develop in a rapidly changing world. “</a:t>
            </a:r>
          </a:p>
          <a:p>
            <a:r>
              <a:rPr lang="en-US" dirty="0">
                <a:effectLst/>
              </a:rPr>
              <a:t> </a:t>
            </a:r>
          </a:p>
        </p:txBody>
      </p:sp>
      <p:pic>
        <p:nvPicPr>
          <p:cNvPr id="6148" name="Picture 4" descr="http://escambia.ifas.ufl.edu/4h/files/2012/11/IMG_19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677" y="1580212"/>
            <a:ext cx="4001973" cy="266798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937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47634406-D2F9-43D6-BDB8-499AF4E1B19C}" type="slidenum">
              <a:rPr lang="en-US" altLang="en-US" sz="1400" smtClean="0"/>
              <a:pPr/>
              <a:t>2</a:t>
            </a:fld>
            <a:endParaRPr lang="en-US" altLang="en-US" sz="1400"/>
          </a:p>
        </p:txBody>
      </p:sp>
      <p:sp>
        <p:nvSpPr>
          <p:cNvPr id="365570" name="Rectangle 2"/>
          <p:cNvSpPr>
            <a:spLocks noGrp="1" noChangeArrowheads="1"/>
          </p:cNvSpPr>
          <p:nvPr>
            <p:ph type="body" idx="1"/>
          </p:nvPr>
        </p:nvSpPr>
        <p:spPr>
          <a:xfrm>
            <a:off x="685800" y="1371600"/>
            <a:ext cx="7772400" cy="3733800"/>
          </a:xfrm>
        </p:spPr>
        <p:txBody>
          <a:bodyPr>
            <a:normAutofit/>
          </a:bodyPr>
          <a:lstStyle/>
          <a:p>
            <a:pPr>
              <a:lnSpc>
                <a:spcPct val="90000"/>
              </a:lnSpc>
              <a:buClr>
                <a:schemeClr val="hlink"/>
              </a:buClr>
              <a:buFont typeface="Wingdings" panose="05000000000000000000" pitchFamily="2" charset="2"/>
              <a:buChar char="§"/>
            </a:pPr>
            <a:r>
              <a:rPr lang="en-US" altLang="en-US" sz="2200" b="1" dirty="0">
                <a:solidFill>
                  <a:schemeClr val="tx1"/>
                </a:solidFill>
              </a:rPr>
              <a:t>Project Group</a:t>
            </a:r>
            <a:r>
              <a:rPr lang="en-US" altLang="en-US" sz="2200" dirty="0">
                <a:solidFill>
                  <a:schemeClr val="tx1"/>
                </a:solidFill>
              </a:rPr>
              <a:t> – small group of people with a similar interest who are members of a traditional multi-project club.  The group meets outside of the regular monthly meetings.  A project group may meet seasonally or year around.</a:t>
            </a:r>
          </a:p>
          <a:p>
            <a:pPr>
              <a:lnSpc>
                <a:spcPct val="90000"/>
              </a:lnSpc>
              <a:buClr>
                <a:schemeClr val="hlink"/>
              </a:buClr>
              <a:buFont typeface="Wingdings" panose="05000000000000000000" pitchFamily="2" charset="2"/>
              <a:buChar char="§"/>
            </a:pPr>
            <a:r>
              <a:rPr lang="en-US" altLang="en-US" sz="2200" b="1" dirty="0">
                <a:solidFill>
                  <a:schemeClr val="tx1"/>
                </a:solidFill>
              </a:rPr>
              <a:t>Project Club</a:t>
            </a:r>
            <a:r>
              <a:rPr lang="en-US" altLang="en-US" sz="2200" dirty="0">
                <a:solidFill>
                  <a:schemeClr val="tx1"/>
                </a:solidFill>
              </a:rPr>
              <a:t> – A Chartered 4-H Club with a specific interest.  The group functions as a 4-H club.  Programs and activities are centered on the clubs interests (i.e., horse, dog, wildlife, shooting sports, etc.).</a:t>
            </a:r>
          </a:p>
          <a:p>
            <a:pPr>
              <a:lnSpc>
                <a:spcPct val="90000"/>
              </a:lnSpc>
              <a:buClr>
                <a:schemeClr val="hlink"/>
              </a:buClr>
              <a:buFont typeface="Wingdings" panose="05000000000000000000" pitchFamily="2" charset="2"/>
              <a:buChar char="§"/>
            </a:pPr>
            <a:r>
              <a:rPr lang="en-US" altLang="en-US" sz="2200" b="1" dirty="0">
                <a:solidFill>
                  <a:schemeClr val="tx1"/>
                </a:solidFill>
              </a:rPr>
              <a:t>SPIN Group/Club </a:t>
            </a:r>
            <a:r>
              <a:rPr lang="en-US" altLang="en-US" sz="2200" dirty="0">
                <a:solidFill>
                  <a:schemeClr val="tx1"/>
                </a:solidFill>
              </a:rPr>
              <a:t>– Special Interest Group and/or Club</a:t>
            </a:r>
          </a:p>
        </p:txBody>
      </p:sp>
      <p:sp>
        <p:nvSpPr>
          <p:cNvPr id="365572" name="Rectangle 4"/>
          <p:cNvSpPr>
            <a:spLocks noChangeArrowheads="1"/>
          </p:cNvSpPr>
          <p:nvPr/>
        </p:nvSpPr>
        <p:spPr bwMode="auto">
          <a:xfrm>
            <a:off x="609600" y="457200"/>
            <a:ext cx="6553200" cy="1143000"/>
          </a:xfrm>
          <a:prstGeom prst="rect">
            <a:avLst/>
          </a:prstGeom>
          <a:noFill/>
          <a:ln w="9525">
            <a:noFill/>
            <a:miter lim="800000"/>
            <a:headEnd/>
            <a:tailEnd/>
          </a:ln>
          <a:effectLst/>
        </p:spPr>
        <p:txBody>
          <a:bodyPr anchor="ctr"/>
          <a:lstStyle/>
          <a:p>
            <a:pPr algn="l" eaLnBrk="1" hangingPunct="1">
              <a:defRPr/>
            </a:pPr>
            <a:r>
              <a:rPr lang="en-US" sz="3600" b="1" dirty="0">
                <a:solidFill>
                  <a:schemeClr val="accent6">
                    <a:lumMod val="75000"/>
                  </a:schemeClr>
                </a:solidFill>
                <a:latin typeface="+mn-lt"/>
              </a:rPr>
              <a:t>Definitions</a:t>
            </a:r>
            <a:endParaRPr lang="en-US" sz="1800" b="1" dirty="0">
              <a:solidFill>
                <a:schemeClr val="accent6">
                  <a:lumMod val="75000"/>
                </a:schemeClr>
              </a:solidFill>
              <a:effectLst>
                <a:outerShdw blurRad="38100" dist="38100" dir="2700000" algn="tl">
                  <a:srgbClr val="000000"/>
                </a:outerShdw>
              </a:effectLst>
              <a:latin typeface="+mn-lt"/>
            </a:endParaRPr>
          </a:p>
        </p:txBody>
      </p:sp>
    </p:spTree>
    <p:extLst>
      <p:ext uri="{BB962C8B-B14F-4D97-AF65-F5344CB8AC3E}">
        <p14:creationId xmlns:p14="http://schemas.microsoft.com/office/powerpoint/2010/main" val="43032913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65570">
                                            <p:txEl>
                                              <p:pRg st="0" end="0"/>
                                            </p:txEl>
                                          </p:spTgt>
                                        </p:tgtEl>
                                        <p:attrNameLst>
                                          <p:attrName>style.visibility</p:attrName>
                                        </p:attrNameLst>
                                      </p:cBhvr>
                                      <p:to>
                                        <p:strVal val="visible"/>
                                      </p:to>
                                    </p:set>
                                    <p:animEffect transition="in" filter="box(out)">
                                      <p:cBhvr>
                                        <p:cTn id="7" dur="500"/>
                                        <p:tgtEl>
                                          <p:spTgt spid="3655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65570">
                                            <p:txEl>
                                              <p:pRg st="1" end="1"/>
                                            </p:txEl>
                                          </p:spTgt>
                                        </p:tgtEl>
                                        <p:attrNameLst>
                                          <p:attrName>style.visibility</p:attrName>
                                        </p:attrNameLst>
                                      </p:cBhvr>
                                      <p:to>
                                        <p:strVal val="visible"/>
                                      </p:to>
                                    </p:set>
                                    <p:animEffect transition="in" filter="box(out)">
                                      <p:cBhvr>
                                        <p:cTn id="12" dur="500"/>
                                        <p:tgtEl>
                                          <p:spTgt spid="3655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65570">
                                            <p:txEl>
                                              <p:pRg st="2" end="2"/>
                                            </p:txEl>
                                          </p:spTgt>
                                        </p:tgtEl>
                                        <p:attrNameLst>
                                          <p:attrName>style.visibility</p:attrName>
                                        </p:attrNameLst>
                                      </p:cBhvr>
                                      <p:to>
                                        <p:strVal val="visible"/>
                                      </p:to>
                                    </p:set>
                                    <p:animEffect transition="in" filter="box(out)">
                                      <p:cBhvr>
                                        <p:cTn id="17" dur="500"/>
                                        <p:tgtEl>
                                          <p:spTgt spid="3655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0"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46FB4F60-3B04-4ECA-BF50-E722E0955C8E}" type="slidenum">
              <a:rPr lang="en-US" altLang="en-US" sz="1400" smtClean="0"/>
              <a:pPr/>
              <a:t>3</a:t>
            </a:fld>
            <a:endParaRPr lang="en-US" altLang="en-US" sz="1400"/>
          </a:p>
        </p:txBody>
      </p:sp>
      <p:sp>
        <p:nvSpPr>
          <p:cNvPr id="369666" name="Rectangle 2"/>
          <p:cNvSpPr>
            <a:spLocks noGrp="1" noChangeArrowheads="1"/>
          </p:cNvSpPr>
          <p:nvPr>
            <p:ph type="body" idx="1"/>
          </p:nvPr>
        </p:nvSpPr>
        <p:spPr>
          <a:xfrm>
            <a:off x="500092" y="1371601"/>
            <a:ext cx="5519708" cy="3809999"/>
          </a:xfrm>
        </p:spPr>
        <p:txBody>
          <a:bodyPr>
            <a:normAutofit/>
          </a:bodyPr>
          <a:lstStyle/>
          <a:p>
            <a:pPr>
              <a:lnSpc>
                <a:spcPct val="90000"/>
              </a:lnSpc>
              <a:buClr>
                <a:schemeClr val="hlink"/>
              </a:buClr>
              <a:buFont typeface="Wingdings" panose="05000000000000000000" pitchFamily="2" charset="2"/>
              <a:buChar char="§"/>
            </a:pPr>
            <a:r>
              <a:rPr lang="en-US" altLang="en-US" dirty="0">
                <a:solidFill>
                  <a:schemeClr val="tx1"/>
                </a:solidFill>
              </a:rPr>
              <a:t>A strong belief in the basic worth of each individual as a human being</a:t>
            </a:r>
          </a:p>
          <a:p>
            <a:pPr>
              <a:lnSpc>
                <a:spcPct val="90000"/>
              </a:lnSpc>
              <a:buClr>
                <a:schemeClr val="hlink"/>
              </a:buClr>
              <a:buFont typeface="Wingdings" panose="05000000000000000000" pitchFamily="2" charset="2"/>
              <a:buChar char="§"/>
            </a:pPr>
            <a:r>
              <a:rPr lang="en-US" altLang="en-US" dirty="0">
                <a:solidFill>
                  <a:schemeClr val="tx1"/>
                </a:solidFill>
              </a:rPr>
              <a:t>A commitment to the personal development of each individual</a:t>
            </a:r>
          </a:p>
          <a:p>
            <a:pPr>
              <a:lnSpc>
                <a:spcPct val="90000"/>
              </a:lnSpc>
              <a:buClr>
                <a:schemeClr val="hlink"/>
              </a:buClr>
              <a:buFont typeface="Wingdings" panose="05000000000000000000" pitchFamily="2" charset="2"/>
              <a:buChar char="§"/>
            </a:pPr>
            <a:r>
              <a:rPr lang="en-US" altLang="en-US" dirty="0">
                <a:solidFill>
                  <a:schemeClr val="tx1"/>
                </a:solidFill>
              </a:rPr>
              <a:t>The ability to relate to children, parents and other volunteers</a:t>
            </a:r>
          </a:p>
          <a:p>
            <a:pPr>
              <a:lnSpc>
                <a:spcPct val="90000"/>
              </a:lnSpc>
              <a:buClr>
                <a:schemeClr val="hlink"/>
              </a:buClr>
              <a:buFont typeface="Wingdings" panose="05000000000000000000" pitchFamily="2" charset="2"/>
              <a:buChar char="§"/>
            </a:pPr>
            <a:r>
              <a:rPr lang="en-US" altLang="en-US" dirty="0">
                <a:solidFill>
                  <a:schemeClr val="tx1"/>
                </a:solidFill>
              </a:rPr>
              <a:t>An understanding that leadership can be fulfilling for both adults and youth</a:t>
            </a:r>
          </a:p>
        </p:txBody>
      </p:sp>
      <p:sp>
        <p:nvSpPr>
          <p:cNvPr id="369668" name="Rectangle 4"/>
          <p:cNvSpPr>
            <a:spLocks noChangeArrowheads="1"/>
          </p:cNvSpPr>
          <p:nvPr/>
        </p:nvSpPr>
        <p:spPr bwMode="auto">
          <a:xfrm>
            <a:off x="609600" y="457200"/>
            <a:ext cx="6553200" cy="1143000"/>
          </a:xfrm>
          <a:prstGeom prst="rect">
            <a:avLst/>
          </a:prstGeom>
          <a:noFill/>
          <a:ln w="9525">
            <a:noFill/>
            <a:miter lim="800000"/>
            <a:headEnd/>
            <a:tailEnd/>
          </a:ln>
          <a:effectLst/>
        </p:spPr>
        <p:txBody>
          <a:bodyPr anchor="ctr"/>
          <a:lstStyle/>
          <a:p>
            <a:pPr algn="l" eaLnBrk="1" hangingPunct="1">
              <a:defRPr/>
            </a:pPr>
            <a:r>
              <a:rPr lang="en-US" sz="3600" b="1" dirty="0">
                <a:solidFill>
                  <a:schemeClr val="accent6">
                    <a:lumMod val="75000"/>
                  </a:schemeClr>
                </a:solidFill>
                <a:latin typeface="+mn-lt"/>
              </a:rPr>
              <a:t>Your Role</a:t>
            </a:r>
            <a:endParaRPr lang="en-US" sz="1800" b="1" dirty="0">
              <a:solidFill>
                <a:schemeClr val="accent6">
                  <a:lumMod val="75000"/>
                </a:schemeClr>
              </a:solidFill>
              <a:effectLst>
                <a:outerShdw blurRad="38100" dist="38100" dir="2700000" algn="tl">
                  <a:srgbClr val="000000"/>
                </a:outerShdw>
              </a:effectLst>
              <a:latin typeface="+mn-lt"/>
            </a:endParaRPr>
          </a:p>
        </p:txBody>
      </p:sp>
      <p:pic>
        <p:nvPicPr>
          <p:cNvPr id="5" name="Picture 7" descr="MVC-002F"/>
          <p:cNvPicPr>
            <a:picLocks noChangeAspect="1" noChangeArrowheads="1"/>
          </p:cNvPicPr>
          <p:nvPr/>
        </p:nvPicPr>
        <p:blipFill>
          <a:blip r:embed="rId3">
            <a:extLst>
              <a:ext uri="{28A0092B-C50C-407E-A947-70E740481C1C}">
                <a14:useLocalDpi xmlns:a14="http://schemas.microsoft.com/office/drawing/2010/main" val="0"/>
              </a:ext>
            </a:extLst>
          </a:blip>
          <a:srcRect l="16364" r="7272"/>
          <a:stretch>
            <a:fillRect/>
          </a:stretch>
        </p:blipFill>
        <p:spPr bwMode="auto">
          <a:xfrm>
            <a:off x="6324600" y="1295400"/>
            <a:ext cx="2379333" cy="312979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64789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69666">
                                            <p:txEl>
                                              <p:pRg st="0" end="0"/>
                                            </p:txEl>
                                          </p:spTgt>
                                        </p:tgtEl>
                                        <p:attrNameLst>
                                          <p:attrName>style.visibility</p:attrName>
                                        </p:attrNameLst>
                                      </p:cBhvr>
                                      <p:to>
                                        <p:strVal val="visible"/>
                                      </p:to>
                                    </p:set>
                                    <p:animEffect transition="in" filter="box(out)">
                                      <p:cBhvr>
                                        <p:cTn id="7" dur="500"/>
                                        <p:tgtEl>
                                          <p:spTgt spid="3696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69666">
                                            <p:txEl>
                                              <p:pRg st="1" end="1"/>
                                            </p:txEl>
                                          </p:spTgt>
                                        </p:tgtEl>
                                        <p:attrNameLst>
                                          <p:attrName>style.visibility</p:attrName>
                                        </p:attrNameLst>
                                      </p:cBhvr>
                                      <p:to>
                                        <p:strVal val="visible"/>
                                      </p:to>
                                    </p:set>
                                    <p:animEffect transition="in" filter="box(out)">
                                      <p:cBhvr>
                                        <p:cTn id="12" dur="500"/>
                                        <p:tgtEl>
                                          <p:spTgt spid="3696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69666">
                                            <p:txEl>
                                              <p:pRg st="2" end="2"/>
                                            </p:txEl>
                                          </p:spTgt>
                                        </p:tgtEl>
                                        <p:attrNameLst>
                                          <p:attrName>style.visibility</p:attrName>
                                        </p:attrNameLst>
                                      </p:cBhvr>
                                      <p:to>
                                        <p:strVal val="visible"/>
                                      </p:to>
                                    </p:set>
                                    <p:animEffect transition="in" filter="box(out)">
                                      <p:cBhvr>
                                        <p:cTn id="17" dur="500"/>
                                        <p:tgtEl>
                                          <p:spTgt spid="36966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69666">
                                            <p:txEl>
                                              <p:pRg st="3" end="3"/>
                                            </p:txEl>
                                          </p:spTgt>
                                        </p:tgtEl>
                                        <p:attrNameLst>
                                          <p:attrName>style.visibility</p:attrName>
                                        </p:attrNameLst>
                                      </p:cBhvr>
                                      <p:to>
                                        <p:strVal val="visible"/>
                                      </p:to>
                                    </p:set>
                                    <p:animEffect transition="in" filter="box(out)">
                                      <p:cBhvr>
                                        <p:cTn id="22" dur="500"/>
                                        <p:tgtEl>
                                          <p:spTgt spid="3696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6"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2DEE1DF9-ADDE-4217-ABF8-0D946206FCA2}" type="slidenum">
              <a:rPr lang="en-US" altLang="en-US" sz="1400" smtClean="0"/>
              <a:pPr/>
              <a:t>4</a:t>
            </a:fld>
            <a:endParaRPr lang="en-US" altLang="en-US" sz="1400"/>
          </a:p>
        </p:txBody>
      </p:sp>
      <p:sp>
        <p:nvSpPr>
          <p:cNvPr id="371714" name="Rectangle 2"/>
          <p:cNvSpPr>
            <a:spLocks noGrp="1" noChangeArrowheads="1"/>
          </p:cNvSpPr>
          <p:nvPr>
            <p:ph type="body" idx="1"/>
          </p:nvPr>
        </p:nvSpPr>
        <p:spPr>
          <a:xfrm>
            <a:off x="762000" y="1600200"/>
            <a:ext cx="4953000" cy="3200400"/>
          </a:xfrm>
        </p:spPr>
        <p:txBody>
          <a:bodyPr>
            <a:normAutofit fontScale="92500" lnSpcReduction="10000"/>
          </a:bodyPr>
          <a:lstStyle/>
          <a:p>
            <a:pPr>
              <a:buClr>
                <a:schemeClr val="hlink"/>
              </a:buClr>
              <a:buFont typeface="Century Gothic" panose="020B0502020202020204" pitchFamily="34" charset="0"/>
              <a:buChar char="―"/>
            </a:pPr>
            <a:r>
              <a:rPr lang="en-US" altLang="en-US" dirty="0">
                <a:solidFill>
                  <a:schemeClr val="tx1"/>
                </a:solidFill>
              </a:rPr>
              <a:t>isn’t mere information-giving</a:t>
            </a:r>
          </a:p>
          <a:p>
            <a:pPr>
              <a:buClr>
                <a:schemeClr val="hlink"/>
              </a:buClr>
              <a:buFont typeface="Century Gothic" panose="020B0502020202020204" pitchFamily="34" charset="0"/>
              <a:buChar char="―"/>
            </a:pPr>
            <a:r>
              <a:rPr lang="en-US" altLang="en-US" dirty="0">
                <a:solidFill>
                  <a:schemeClr val="tx1"/>
                </a:solidFill>
              </a:rPr>
              <a:t>isn’t mere entertaining</a:t>
            </a:r>
          </a:p>
          <a:p>
            <a:pPr marL="0" indent="0">
              <a:buClr>
                <a:schemeClr val="hlink"/>
              </a:buClr>
              <a:buNone/>
            </a:pPr>
            <a:endParaRPr lang="en-US" altLang="en-US" dirty="0">
              <a:solidFill>
                <a:schemeClr val="tx1"/>
              </a:solidFill>
            </a:endParaRPr>
          </a:p>
          <a:p>
            <a:pPr>
              <a:buClr>
                <a:schemeClr val="hlink"/>
              </a:buClr>
              <a:buFont typeface="Symbol" panose="05050102010706020507" pitchFamily="18" charset="2"/>
              <a:buChar char=""/>
            </a:pPr>
            <a:r>
              <a:rPr lang="en-US" altLang="en-US" dirty="0">
                <a:solidFill>
                  <a:schemeClr val="tx1"/>
                </a:solidFill>
              </a:rPr>
              <a:t>is creating a learning environment</a:t>
            </a:r>
          </a:p>
          <a:p>
            <a:pPr>
              <a:buClr>
                <a:schemeClr val="hlink"/>
              </a:buClr>
              <a:buFont typeface="Symbol" panose="05050102010706020507" pitchFamily="18" charset="2"/>
              <a:buChar char=""/>
            </a:pPr>
            <a:r>
              <a:rPr lang="en-US" altLang="en-US" dirty="0">
                <a:solidFill>
                  <a:schemeClr val="tx1"/>
                </a:solidFill>
              </a:rPr>
              <a:t>is structuring learning experiences</a:t>
            </a:r>
          </a:p>
          <a:p>
            <a:pPr>
              <a:buClr>
                <a:schemeClr val="hlink"/>
              </a:buClr>
              <a:buFont typeface="Symbol" panose="05050102010706020507" pitchFamily="18" charset="2"/>
              <a:buChar char=""/>
            </a:pPr>
            <a:r>
              <a:rPr lang="en-US" altLang="en-US" dirty="0">
                <a:solidFill>
                  <a:schemeClr val="tx1"/>
                </a:solidFill>
              </a:rPr>
              <a:t>is helping the learner interact with information</a:t>
            </a:r>
          </a:p>
          <a:p>
            <a:pPr>
              <a:buClr>
                <a:schemeClr val="hlink"/>
              </a:buClr>
              <a:buFont typeface="Wingdings" pitchFamily="2" charset="2"/>
              <a:buChar char="ü"/>
            </a:pPr>
            <a:endParaRPr lang="en-US" altLang="en-US" dirty="0">
              <a:solidFill>
                <a:schemeClr val="tx1"/>
              </a:solidFill>
            </a:endParaRPr>
          </a:p>
        </p:txBody>
      </p:sp>
      <p:sp>
        <p:nvSpPr>
          <p:cNvPr id="371716" name="Rectangle 4"/>
          <p:cNvSpPr>
            <a:spLocks noChangeArrowheads="1"/>
          </p:cNvSpPr>
          <p:nvPr/>
        </p:nvSpPr>
        <p:spPr bwMode="auto">
          <a:xfrm>
            <a:off x="609600" y="457200"/>
            <a:ext cx="6553200" cy="1143000"/>
          </a:xfrm>
          <a:prstGeom prst="rect">
            <a:avLst/>
          </a:prstGeom>
          <a:noFill/>
          <a:ln w="9525">
            <a:noFill/>
            <a:miter lim="800000"/>
            <a:headEnd/>
            <a:tailEnd/>
          </a:ln>
          <a:effectLst/>
        </p:spPr>
        <p:txBody>
          <a:bodyPr anchor="ctr"/>
          <a:lstStyle/>
          <a:p>
            <a:pPr algn="l" eaLnBrk="1" hangingPunct="1">
              <a:defRPr/>
            </a:pPr>
            <a:r>
              <a:rPr lang="en-US" sz="3600" b="1" dirty="0">
                <a:solidFill>
                  <a:schemeClr val="accent6">
                    <a:lumMod val="75000"/>
                  </a:schemeClr>
                </a:solidFill>
                <a:latin typeface="+mn-lt"/>
              </a:rPr>
              <a:t>The Project Leader’s Role</a:t>
            </a:r>
            <a:endParaRPr lang="en-US" sz="1800" b="1" dirty="0">
              <a:solidFill>
                <a:schemeClr val="accent6">
                  <a:lumMod val="75000"/>
                </a:schemeClr>
              </a:solidFill>
              <a:effectLst>
                <a:outerShdw blurRad="38100" dist="38100" dir="2700000" algn="tl">
                  <a:srgbClr val="000000"/>
                </a:outerShdw>
              </a:effectLst>
              <a:latin typeface="+mn-lt"/>
            </a:endParaRPr>
          </a:p>
        </p:txBody>
      </p:sp>
      <p:pic>
        <p:nvPicPr>
          <p:cNvPr id="7172" name="Picture 4" descr="http://nwdistrict.ifas.ufl.edu/4hn/files/2013/02/DSC0148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904999"/>
            <a:ext cx="3505200" cy="240080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91121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71714">
                                            <p:txEl>
                                              <p:pRg st="0" end="0"/>
                                            </p:txEl>
                                          </p:spTgt>
                                        </p:tgtEl>
                                        <p:attrNameLst>
                                          <p:attrName>style.visibility</p:attrName>
                                        </p:attrNameLst>
                                      </p:cBhvr>
                                      <p:to>
                                        <p:strVal val="visible"/>
                                      </p:to>
                                    </p:set>
                                    <p:animEffect transition="in" filter="box(out)">
                                      <p:cBhvr>
                                        <p:cTn id="7" dur="500"/>
                                        <p:tgtEl>
                                          <p:spTgt spid="3717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71714">
                                            <p:txEl>
                                              <p:pRg st="1" end="1"/>
                                            </p:txEl>
                                          </p:spTgt>
                                        </p:tgtEl>
                                        <p:attrNameLst>
                                          <p:attrName>style.visibility</p:attrName>
                                        </p:attrNameLst>
                                      </p:cBhvr>
                                      <p:to>
                                        <p:strVal val="visible"/>
                                      </p:to>
                                    </p:set>
                                    <p:animEffect transition="in" filter="box(out)">
                                      <p:cBhvr>
                                        <p:cTn id="12" dur="500"/>
                                        <p:tgtEl>
                                          <p:spTgt spid="3717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71714">
                                            <p:txEl>
                                              <p:pRg st="3" end="3"/>
                                            </p:txEl>
                                          </p:spTgt>
                                        </p:tgtEl>
                                        <p:attrNameLst>
                                          <p:attrName>style.visibility</p:attrName>
                                        </p:attrNameLst>
                                      </p:cBhvr>
                                      <p:to>
                                        <p:strVal val="visible"/>
                                      </p:to>
                                    </p:set>
                                    <p:animEffect transition="in" filter="box(out)">
                                      <p:cBhvr>
                                        <p:cTn id="17" dur="500"/>
                                        <p:tgtEl>
                                          <p:spTgt spid="37171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71714">
                                            <p:txEl>
                                              <p:pRg st="4" end="4"/>
                                            </p:txEl>
                                          </p:spTgt>
                                        </p:tgtEl>
                                        <p:attrNameLst>
                                          <p:attrName>style.visibility</p:attrName>
                                        </p:attrNameLst>
                                      </p:cBhvr>
                                      <p:to>
                                        <p:strVal val="visible"/>
                                      </p:to>
                                    </p:set>
                                    <p:animEffect transition="in" filter="box(out)">
                                      <p:cBhvr>
                                        <p:cTn id="22" dur="500"/>
                                        <p:tgtEl>
                                          <p:spTgt spid="37171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71714">
                                            <p:txEl>
                                              <p:pRg st="5" end="5"/>
                                            </p:txEl>
                                          </p:spTgt>
                                        </p:tgtEl>
                                        <p:attrNameLst>
                                          <p:attrName>style.visibility</p:attrName>
                                        </p:attrNameLst>
                                      </p:cBhvr>
                                      <p:to>
                                        <p:strVal val="visible"/>
                                      </p:to>
                                    </p:set>
                                    <p:animEffect transition="in" filter="box(out)">
                                      <p:cBhvr>
                                        <p:cTn id="27" dur="500"/>
                                        <p:tgtEl>
                                          <p:spTgt spid="3717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4"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9865A242-66BE-4D7E-BE6E-2C99136D9F6F}" type="slidenum">
              <a:rPr lang="en-US" altLang="en-US" sz="1400" smtClean="0"/>
              <a:pPr/>
              <a:t>5</a:t>
            </a:fld>
            <a:endParaRPr lang="en-US" altLang="en-US" sz="1400"/>
          </a:p>
        </p:txBody>
      </p:sp>
      <p:sp>
        <p:nvSpPr>
          <p:cNvPr id="373762" name="Rectangle 2"/>
          <p:cNvSpPr>
            <a:spLocks noGrp="1" noChangeArrowheads="1"/>
          </p:cNvSpPr>
          <p:nvPr>
            <p:ph type="body" sz="half" idx="4294967295"/>
          </p:nvPr>
        </p:nvSpPr>
        <p:spPr>
          <a:xfrm>
            <a:off x="628650" y="1447800"/>
            <a:ext cx="4267200" cy="3581400"/>
          </a:xfrm>
          <a:prstGeom prst="rect">
            <a:avLst/>
          </a:prstGeom>
        </p:spPr>
        <p:txBody>
          <a:bodyPr>
            <a:normAutofit/>
          </a:bodyPr>
          <a:lstStyle/>
          <a:p>
            <a:pPr>
              <a:buClr>
                <a:schemeClr val="hlink"/>
              </a:buClr>
              <a:buFont typeface="Wingdings" panose="05000000000000000000" pitchFamily="2" charset="2"/>
              <a:buChar char="§"/>
            </a:pPr>
            <a:r>
              <a:rPr lang="en-US" altLang="en-US" dirty="0">
                <a:solidFill>
                  <a:schemeClr val="tx1"/>
                </a:solidFill>
              </a:rPr>
              <a:t>Know Project Objectives</a:t>
            </a:r>
          </a:p>
          <a:p>
            <a:pPr>
              <a:buClr>
                <a:schemeClr val="hlink"/>
              </a:buClr>
              <a:buFont typeface="Wingdings" panose="05000000000000000000" pitchFamily="2" charset="2"/>
              <a:buChar char="§"/>
            </a:pPr>
            <a:r>
              <a:rPr lang="en-US" altLang="en-US" dirty="0">
                <a:solidFill>
                  <a:schemeClr val="tx1"/>
                </a:solidFill>
              </a:rPr>
              <a:t>Organize the Group</a:t>
            </a:r>
          </a:p>
          <a:p>
            <a:pPr>
              <a:buClr>
                <a:schemeClr val="hlink"/>
              </a:buClr>
              <a:buFont typeface="Wingdings" panose="05000000000000000000" pitchFamily="2" charset="2"/>
              <a:buChar char="§"/>
            </a:pPr>
            <a:r>
              <a:rPr lang="en-US" altLang="en-US" dirty="0">
                <a:solidFill>
                  <a:schemeClr val="tx1"/>
                </a:solidFill>
              </a:rPr>
              <a:t>Encourage and Motivate</a:t>
            </a:r>
          </a:p>
          <a:p>
            <a:pPr>
              <a:buClr>
                <a:schemeClr val="hlink"/>
              </a:buClr>
              <a:buFont typeface="Wingdings" panose="05000000000000000000" pitchFamily="2" charset="2"/>
              <a:buChar char="§"/>
            </a:pPr>
            <a:r>
              <a:rPr lang="en-US" altLang="en-US" dirty="0">
                <a:solidFill>
                  <a:schemeClr val="tx1"/>
                </a:solidFill>
              </a:rPr>
              <a:t>Apply 4-H Recognition Model</a:t>
            </a:r>
          </a:p>
          <a:p>
            <a:pPr>
              <a:buClr>
                <a:schemeClr val="hlink"/>
              </a:buClr>
              <a:buFont typeface="Wingdings" panose="05000000000000000000" pitchFamily="2" charset="2"/>
              <a:buChar char="§"/>
            </a:pPr>
            <a:r>
              <a:rPr lang="en-US" altLang="en-US" dirty="0">
                <a:solidFill>
                  <a:schemeClr val="tx1"/>
                </a:solidFill>
              </a:rPr>
              <a:t>Involve Parents</a:t>
            </a:r>
          </a:p>
          <a:p>
            <a:pPr>
              <a:buClr>
                <a:schemeClr val="hlink"/>
              </a:buClr>
              <a:buFont typeface="Wingdings" panose="05000000000000000000" pitchFamily="2" charset="2"/>
              <a:buChar char="§"/>
            </a:pPr>
            <a:r>
              <a:rPr lang="en-US" altLang="en-US" dirty="0">
                <a:solidFill>
                  <a:schemeClr val="tx1"/>
                </a:solidFill>
              </a:rPr>
              <a:t>Member Ownership</a:t>
            </a:r>
          </a:p>
          <a:p>
            <a:pPr>
              <a:buClr>
                <a:schemeClr val="hlink"/>
              </a:buClr>
              <a:buFont typeface="Wingdings" panose="05000000000000000000" pitchFamily="2" charset="2"/>
              <a:buChar char="§"/>
            </a:pPr>
            <a:r>
              <a:rPr lang="en-US" altLang="en-US" dirty="0">
                <a:solidFill>
                  <a:schemeClr val="tx1"/>
                </a:solidFill>
              </a:rPr>
              <a:t>Records</a:t>
            </a:r>
          </a:p>
        </p:txBody>
      </p:sp>
      <p:sp>
        <p:nvSpPr>
          <p:cNvPr id="373763" name="Rectangle 3"/>
          <p:cNvSpPr>
            <a:spLocks noGrp="1" noChangeArrowheads="1"/>
          </p:cNvSpPr>
          <p:nvPr>
            <p:ph type="body" sz="half" idx="2"/>
          </p:nvPr>
        </p:nvSpPr>
        <p:spPr>
          <a:xfrm>
            <a:off x="4953000" y="1447800"/>
            <a:ext cx="4038600" cy="2971800"/>
          </a:xfrm>
        </p:spPr>
        <p:txBody>
          <a:bodyPr>
            <a:normAutofit/>
          </a:bodyPr>
          <a:lstStyle/>
          <a:p>
            <a:pPr>
              <a:buClr>
                <a:schemeClr val="hlink"/>
              </a:buClr>
              <a:buFont typeface="Wingdings" panose="05000000000000000000" pitchFamily="2" charset="2"/>
              <a:buChar char="§"/>
            </a:pPr>
            <a:r>
              <a:rPr lang="en-US" altLang="en-US" dirty="0">
                <a:solidFill>
                  <a:schemeClr val="tx1"/>
                </a:solidFill>
              </a:rPr>
              <a:t>Setting Goals</a:t>
            </a:r>
          </a:p>
          <a:p>
            <a:pPr>
              <a:buClr>
                <a:schemeClr val="hlink"/>
              </a:buClr>
              <a:buFont typeface="Wingdings" panose="05000000000000000000" pitchFamily="2" charset="2"/>
              <a:buChar char="§"/>
            </a:pPr>
            <a:r>
              <a:rPr lang="en-US" altLang="en-US" dirty="0">
                <a:solidFill>
                  <a:schemeClr val="tx1"/>
                </a:solidFill>
              </a:rPr>
              <a:t>Teaching Skills/Life Skills</a:t>
            </a:r>
          </a:p>
          <a:p>
            <a:pPr>
              <a:buClr>
                <a:schemeClr val="hlink"/>
              </a:buClr>
              <a:buFont typeface="Wingdings" panose="05000000000000000000" pitchFamily="2" charset="2"/>
              <a:buChar char="§"/>
            </a:pPr>
            <a:r>
              <a:rPr lang="en-US" altLang="en-US" dirty="0">
                <a:solidFill>
                  <a:schemeClr val="tx1"/>
                </a:solidFill>
              </a:rPr>
              <a:t>Participation</a:t>
            </a:r>
            <a:endParaRPr lang="en-US" altLang="en-US" dirty="0">
              <a:latin typeface="Comic Sans MS" pitchFamily="66" charset="0"/>
            </a:endParaRPr>
          </a:p>
        </p:txBody>
      </p:sp>
      <p:sp>
        <p:nvSpPr>
          <p:cNvPr id="373766" name="Rectangle 6"/>
          <p:cNvSpPr>
            <a:spLocks noChangeArrowheads="1"/>
          </p:cNvSpPr>
          <p:nvPr/>
        </p:nvSpPr>
        <p:spPr bwMode="auto">
          <a:xfrm>
            <a:off x="609600" y="457200"/>
            <a:ext cx="6553200" cy="1143000"/>
          </a:xfrm>
          <a:prstGeom prst="rect">
            <a:avLst/>
          </a:prstGeom>
          <a:noFill/>
          <a:ln w="9525">
            <a:noFill/>
            <a:miter lim="800000"/>
            <a:headEnd/>
            <a:tailEnd/>
          </a:ln>
          <a:effectLst/>
        </p:spPr>
        <p:txBody>
          <a:bodyPr anchor="ctr"/>
          <a:lstStyle/>
          <a:p>
            <a:pPr algn="l" eaLnBrk="1" hangingPunct="1">
              <a:defRPr/>
            </a:pPr>
            <a:r>
              <a:rPr lang="en-US" sz="3600" b="1" dirty="0">
                <a:solidFill>
                  <a:schemeClr val="accent6">
                    <a:lumMod val="75000"/>
                  </a:schemeClr>
                </a:solidFill>
                <a:latin typeface="+mn-lt"/>
              </a:rPr>
              <a:t>Responsibilities</a:t>
            </a:r>
            <a:endParaRPr lang="en-US" sz="1800" b="1" dirty="0">
              <a:solidFill>
                <a:schemeClr val="accent6">
                  <a:lumMod val="75000"/>
                </a:schemeClr>
              </a:solidFill>
              <a:effectLst>
                <a:outerShdw blurRad="38100" dist="38100" dir="2700000" algn="tl">
                  <a:srgbClr val="000000"/>
                </a:outerShdw>
              </a:effectLst>
              <a:latin typeface="+mn-lt"/>
            </a:endParaRPr>
          </a:p>
        </p:txBody>
      </p:sp>
      <p:grpSp>
        <p:nvGrpSpPr>
          <p:cNvPr id="3" name="Group 2"/>
          <p:cNvGrpSpPr/>
          <p:nvPr/>
        </p:nvGrpSpPr>
        <p:grpSpPr>
          <a:xfrm>
            <a:off x="5441706" y="2876550"/>
            <a:ext cx="3473694" cy="2209800"/>
            <a:chOff x="5441706" y="2876550"/>
            <a:chExt cx="3473694" cy="2209800"/>
          </a:xfrm>
        </p:grpSpPr>
        <p:pic>
          <p:nvPicPr>
            <p:cNvPr id="2050" name="Picture 2" descr="JournalPage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1706" y="2876550"/>
              <a:ext cx="1721094"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TextBox 1"/>
            <p:cNvSpPr txBox="1"/>
            <p:nvPr/>
          </p:nvSpPr>
          <p:spPr>
            <a:xfrm>
              <a:off x="7181850" y="3997464"/>
              <a:ext cx="1733550" cy="1015663"/>
            </a:xfrm>
            <a:prstGeom prst="rect">
              <a:avLst/>
            </a:prstGeom>
            <a:noFill/>
          </p:spPr>
          <p:txBody>
            <a:bodyPr vert="horz" wrap="square" rtlCol="0">
              <a:spAutoFit/>
            </a:bodyPr>
            <a:lstStyle/>
            <a:p>
              <a:r>
                <a:rPr lang="en-US" dirty="0">
                  <a:effectLst/>
                  <a:latin typeface="+mj-lt"/>
                </a:rPr>
                <a:t>Journaling takes many forms.</a:t>
              </a:r>
            </a:p>
          </p:txBody>
        </p:sp>
      </p:grpSp>
    </p:spTree>
    <p:extLst>
      <p:ext uri="{BB962C8B-B14F-4D97-AF65-F5344CB8AC3E}">
        <p14:creationId xmlns:p14="http://schemas.microsoft.com/office/powerpoint/2010/main" val="24810885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73762">
                                            <p:txEl>
                                              <p:pRg st="0" end="0"/>
                                            </p:txEl>
                                          </p:spTgt>
                                        </p:tgtEl>
                                        <p:attrNameLst>
                                          <p:attrName>style.visibility</p:attrName>
                                        </p:attrNameLst>
                                      </p:cBhvr>
                                      <p:to>
                                        <p:strVal val="visible"/>
                                      </p:to>
                                    </p:set>
                                    <p:animEffect transition="in" filter="box(out)">
                                      <p:cBhvr>
                                        <p:cTn id="7" dur="500"/>
                                        <p:tgtEl>
                                          <p:spTgt spid="3737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73762">
                                            <p:txEl>
                                              <p:pRg st="1" end="1"/>
                                            </p:txEl>
                                          </p:spTgt>
                                        </p:tgtEl>
                                        <p:attrNameLst>
                                          <p:attrName>style.visibility</p:attrName>
                                        </p:attrNameLst>
                                      </p:cBhvr>
                                      <p:to>
                                        <p:strVal val="visible"/>
                                      </p:to>
                                    </p:set>
                                    <p:animEffect transition="in" filter="box(out)">
                                      <p:cBhvr>
                                        <p:cTn id="12" dur="500"/>
                                        <p:tgtEl>
                                          <p:spTgt spid="3737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73762">
                                            <p:txEl>
                                              <p:pRg st="2" end="2"/>
                                            </p:txEl>
                                          </p:spTgt>
                                        </p:tgtEl>
                                        <p:attrNameLst>
                                          <p:attrName>style.visibility</p:attrName>
                                        </p:attrNameLst>
                                      </p:cBhvr>
                                      <p:to>
                                        <p:strVal val="visible"/>
                                      </p:to>
                                    </p:set>
                                    <p:animEffect transition="in" filter="box(out)">
                                      <p:cBhvr>
                                        <p:cTn id="17" dur="500"/>
                                        <p:tgtEl>
                                          <p:spTgt spid="3737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73762">
                                            <p:txEl>
                                              <p:pRg st="3" end="3"/>
                                            </p:txEl>
                                          </p:spTgt>
                                        </p:tgtEl>
                                        <p:attrNameLst>
                                          <p:attrName>style.visibility</p:attrName>
                                        </p:attrNameLst>
                                      </p:cBhvr>
                                      <p:to>
                                        <p:strVal val="visible"/>
                                      </p:to>
                                    </p:set>
                                    <p:animEffect transition="in" filter="box(out)">
                                      <p:cBhvr>
                                        <p:cTn id="22" dur="500"/>
                                        <p:tgtEl>
                                          <p:spTgt spid="3737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73762">
                                            <p:txEl>
                                              <p:pRg st="4" end="4"/>
                                            </p:txEl>
                                          </p:spTgt>
                                        </p:tgtEl>
                                        <p:attrNameLst>
                                          <p:attrName>style.visibility</p:attrName>
                                        </p:attrNameLst>
                                      </p:cBhvr>
                                      <p:to>
                                        <p:strVal val="visible"/>
                                      </p:to>
                                    </p:set>
                                    <p:animEffect transition="in" filter="box(out)">
                                      <p:cBhvr>
                                        <p:cTn id="27" dur="500"/>
                                        <p:tgtEl>
                                          <p:spTgt spid="37376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73762">
                                            <p:txEl>
                                              <p:pRg st="5" end="5"/>
                                            </p:txEl>
                                          </p:spTgt>
                                        </p:tgtEl>
                                        <p:attrNameLst>
                                          <p:attrName>style.visibility</p:attrName>
                                        </p:attrNameLst>
                                      </p:cBhvr>
                                      <p:to>
                                        <p:strVal val="visible"/>
                                      </p:to>
                                    </p:set>
                                    <p:animEffect transition="in" filter="box(out)">
                                      <p:cBhvr>
                                        <p:cTn id="32" dur="500"/>
                                        <p:tgtEl>
                                          <p:spTgt spid="37376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73762">
                                            <p:txEl>
                                              <p:pRg st="6" end="6"/>
                                            </p:txEl>
                                          </p:spTgt>
                                        </p:tgtEl>
                                        <p:attrNameLst>
                                          <p:attrName>style.visibility</p:attrName>
                                        </p:attrNameLst>
                                      </p:cBhvr>
                                      <p:to>
                                        <p:strVal val="visible"/>
                                      </p:to>
                                    </p:set>
                                    <p:animEffect transition="in" filter="box(out)">
                                      <p:cBhvr>
                                        <p:cTn id="37" dur="500"/>
                                        <p:tgtEl>
                                          <p:spTgt spid="37376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73763">
                                            <p:txEl>
                                              <p:pRg st="0" end="0"/>
                                            </p:txEl>
                                          </p:spTgt>
                                        </p:tgtEl>
                                        <p:attrNameLst>
                                          <p:attrName>style.visibility</p:attrName>
                                        </p:attrNameLst>
                                      </p:cBhvr>
                                      <p:to>
                                        <p:strVal val="visible"/>
                                      </p:to>
                                    </p:set>
                                    <p:animEffect transition="in" filter="box(out)">
                                      <p:cBhvr>
                                        <p:cTn id="42" dur="500"/>
                                        <p:tgtEl>
                                          <p:spTgt spid="373763">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373763">
                                            <p:txEl>
                                              <p:pRg st="1" end="1"/>
                                            </p:txEl>
                                          </p:spTgt>
                                        </p:tgtEl>
                                        <p:attrNameLst>
                                          <p:attrName>style.visibility</p:attrName>
                                        </p:attrNameLst>
                                      </p:cBhvr>
                                      <p:to>
                                        <p:strVal val="visible"/>
                                      </p:to>
                                    </p:set>
                                    <p:animEffect transition="in" filter="box(out)">
                                      <p:cBhvr>
                                        <p:cTn id="47" dur="500"/>
                                        <p:tgtEl>
                                          <p:spTgt spid="373763">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373763">
                                            <p:txEl>
                                              <p:pRg st="2" end="2"/>
                                            </p:txEl>
                                          </p:spTgt>
                                        </p:tgtEl>
                                        <p:attrNameLst>
                                          <p:attrName>style.visibility</p:attrName>
                                        </p:attrNameLst>
                                      </p:cBhvr>
                                      <p:to>
                                        <p:strVal val="visible"/>
                                      </p:to>
                                    </p:set>
                                    <p:animEffect transition="in" filter="box(out)">
                                      <p:cBhvr>
                                        <p:cTn id="52" dur="500"/>
                                        <p:tgtEl>
                                          <p:spTgt spid="3737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2" grpId="0" build="p" autoUpdateAnimBg="0"/>
      <p:bldP spid="37376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Slide Number Placeholder 6"/>
          <p:cNvSpPr>
            <a:spLocks noGrp="1"/>
          </p:cNvSpPr>
          <p:nvPr>
            <p:ph type="sldNum" sz="quarter" idx="12"/>
          </p:nvPr>
        </p:nvSpPr>
        <p:spPr>
          <a:xfrm>
            <a:off x="1447800" y="6340475"/>
            <a:ext cx="56197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63738C6C-661E-49FA-9433-10733696787D}" type="slidenum">
              <a:rPr lang="en-US" altLang="en-US" sz="1400" smtClean="0"/>
              <a:pPr/>
              <a:t>6</a:t>
            </a:fld>
            <a:endParaRPr lang="en-US" altLang="en-US" sz="1400"/>
          </a:p>
        </p:txBody>
      </p:sp>
      <p:sp>
        <p:nvSpPr>
          <p:cNvPr id="377861" name="Rectangle 5"/>
          <p:cNvSpPr>
            <a:spLocks noChangeArrowheads="1"/>
          </p:cNvSpPr>
          <p:nvPr/>
        </p:nvSpPr>
        <p:spPr bwMode="auto">
          <a:xfrm>
            <a:off x="609600" y="457200"/>
            <a:ext cx="6553200" cy="1143000"/>
          </a:xfrm>
          <a:prstGeom prst="rect">
            <a:avLst/>
          </a:prstGeom>
          <a:noFill/>
          <a:ln w="9525">
            <a:noFill/>
            <a:miter lim="800000"/>
            <a:headEnd/>
            <a:tailEnd/>
          </a:ln>
          <a:effectLst/>
        </p:spPr>
        <p:txBody>
          <a:bodyPr anchor="ctr"/>
          <a:lstStyle/>
          <a:p>
            <a:pPr algn="l" eaLnBrk="1" hangingPunct="1">
              <a:defRPr/>
            </a:pPr>
            <a:r>
              <a:rPr lang="en-US" sz="3600" b="1" dirty="0">
                <a:solidFill>
                  <a:schemeClr val="accent6">
                    <a:lumMod val="75000"/>
                  </a:schemeClr>
                </a:solidFill>
                <a:latin typeface="+mn-lt"/>
              </a:rPr>
              <a:t>4-H Project Work should…</a:t>
            </a:r>
            <a:endParaRPr lang="en-US" sz="1800" b="1" dirty="0">
              <a:solidFill>
                <a:schemeClr val="accent6">
                  <a:lumMod val="75000"/>
                </a:schemeClr>
              </a:solidFill>
              <a:effectLst>
                <a:outerShdw blurRad="38100" dist="38100" dir="2700000" algn="tl">
                  <a:srgbClr val="000000"/>
                </a:outerShdw>
              </a:effectLst>
              <a:latin typeface="+mn-lt"/>
            </a:endParaRPr>
          </a:p>
        </p:txBody>
      </p:sp>
      <p:sp>
        <p:nvSpPr>
          <p:cNvPr id="158725" name="Text Box 10"/>
          <p:cNvSpPr txBox="1">
            <a:spLocks noChangeArrowheads="1"/>
          </p:cNvSpPr>
          <p:nvPr/>
        </p:nvSpPr>
        <p:spPr bwMode="auto">
          <a:xfrm>
            <a:off x="5638800" y="4572000"/>
            <a:ext cx="2590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200" dirty="0">
                <a:solidFill>
                  <a:srgbClr val="777777"/>
                </a:solidFill>
                <a:latin typeface="Arial Black" pitchFamily="34" charset="0"/>
              </a:rPr>
              <a:t>Experiential Learning Model</a:t>
            </a:r>
          </a:p>
          <a:p>
            <a:pPr>
              <a:spcBef>
                <a:spcPct val="50000"/>
              </a:spcBef>
            </a:pPr>
            <a:r>
              <a:rPr lang="en-US" altLang="en-US" sz="1200" dirty="0" err="1">
                <a:solidFill>
                  <a:srgbClr val="777777"/>
                </a:solidFill>
                <a:latin typeface="Arial Black" pitchFamily="34" charset="0"/>
              </a:rPr>
              <a:t>Pfieffer</a:t>
            </a:r>
            <a:r>
              <a:rPr lang="en-US" altLang="en-US" sz="1200" dirty="0">
                <a:solidFill>
                  <a:srgbClr val="777777"/>
                </a:solidFill>
                <a:latin typeface="Arial Black" pitchFamily="34" charset="0"/>
              </a:rPr>
              <a:t> </a:t>
            </a:r>
            <a:r>
              <a:rPr lang="en-US" altLang="en-US" sz="1200" dirty="0">
                <a:solidFill>
                  <a:srgbClr val="006666"/>
                </a:solidFill>
                <a:latin typeface="Arial Black" pitchFamily="34" charset="0"/>
              </a:rPr>
              <a:t>and</a:t>
            </a:r>
            <a:r>
              <a:rPr lang="en-US" altLang="en-US" sz="1200" dirty="0">
                <a:solidFill>
                  <a:srgbClr val="777777"/>
                </a:solidFill>
                <a:latin typeface="Arial Black" pitchFamily="34" charset="0"/>
              </a:rPr>
              <a:t> Jones, 1985</a:t>
            </a:r>
          </a:p>
        </p:txBody>
      </p:sp>
      <p:sp>
        <p:nvSpPr>
          <p:cNvPr id="377872" name="Rectangle 16"/>
          <p:cNvSpPr>
            <a:spLocks noChangeArrowheads="1"/>
          </p:cNvSpPr>
          <p:nvPr/>
        </p:nvSpPr>
        <p:spPr bwMode="auto">
          <a:xfrm>
            <a:off x="609600" y="1465001"/>
            <a:ext cx="4648200" cy="338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20000"/>
              </a:spcBef>
              <a:buClr>
                <a:schemeClr val="hlink"/>
              </a:buClr>
              <a:buFont typeface="Wingdings" panose="05000000000000000000" pitchFamily="2" charset="2"/>
              <a:buChar char="§"/>
            </a:pPr>
            <a:r>
              <a:rPr lang="en-US" altLang="en-US" dirty="0">
                <a:effectLst/>
                <a:latin typeface="+mj-lt"/>
              </a:rPr>
              <a:t>Reinforces learning and develops understanding.</a:t>
            </a:r>
          </a:p>
          <a:p>
            <a:pPr algn="l">
              <a:spcBef>
                <a:spcPct val="20000"/>
              </a:spcBef>
              <a:buClr>
                <a:schemeClr val="hlink"/>
              </a:buClr>
              <a:buFont typeface="Wingdings" panose="05000000000000000000" pitchFamily="2" charset="2"/>
              <a:buChar char="§"/>
            </a:pPr>
            <a:r>
              <a:rPr lang="en-US" altLang="en-US" dirty="0">
                <a:effectLst/>
                <a:latin typeface="+mj-lt"/>
              </a:rPr>
              <a:t>Includes sharing </a:t>
            </a:r>
            <a:r>
              <a:rPr lang="en-US" altLang="en-US" i="1" dirty="0">
                <a:effectLst/>
                <a:latin typeface="+mj-lt"/>
              </a:rPr>
              <a:t>new</a:t>
            </a:r>
            <a:r>
              <a:rPr lang="en-US" altLang="en-US" dirty="0">
                <a:effectLst/>
                <a:latin typeface="+mj-lt"/>
              </a:rPr>
              <a:t> knowledge with others.</a:t>
            </a:r>
          </a:p>
          <a:p>
            <a:pPr algn="l">
              <a:spcBef>
                <a:spcPct val="20000"/>
              </a:spcBef>
              <a:buClr>
                <a:schemeClr val="hlink"/>
              </a:buClr>
              <a:buFont typeface="Wingdings" panose="05000000000000000000" pitchFamily="2" charset="2"/>
              <a:buChar char="§"/>
            </a:pPr>
            <a:r>
              <a:rPr lang="en-US" altLang="en-US" dirty="0">
                <a:effectLst/>
                <a:latin typeface="+mj-lt"/>
              </a:rPr>
              <a:t>Answers three questions:</a:t>
            </a:r>
          </a:p>
          <a:p>
            <a:pPr lvl="1" algn="l">
              <a:spcBef>
                <a:spcPct val="20000"/>
              </a:spcBef>
              <a:buClr>
                <a:schemeClr val="hlink"/>
              </a:buClr>
              <a:buFont typeface="Wingdings" pitchFamily="2" charset="2"/>
              <a:buChar char="Ø"/>
            </a:pPr>
            <a:r>
              <a:rPr lang="en-US" altLang="en-US" sz="2000" dirty="0">
                <a:effectLst/>
                <a:latin typeface="+mj-lt"/>
              </a:rPr>
              <a:t>What was learned?</a:t>
            </a:r>
          </a:p>
          <a:p>
            <a:pPr lvl="1" algn="l">
              <a:spcBef>
                <a:spcPct val="20000"/>
              </a:spcBef>
              <a:buClr>
                <a:schemeClr val="hlink"/>
              </a:buClr>
              <a:buFont typeface="Wingdings" pitchFamily="2" charset="2"/>
              <a:buChar char="Ø"/>
            </a:pPr>
            <a:r>
              <a:rPr lang="en-US" altLang="en-US" sz="2000" dirty="0">
                <a:effectLst/>
                <a:latin typeface="+mj-lt"/>
              </a:rPr>
              <a:t>What does it mean?</a:t>
            </a:r>
          </a:p>
          <a:p>
            <a:pPr lvl="1" algn="l">
              <a:spcBef>
                <a:spcPct val="20000"/>
              </a:spcBef>
              <a:buClr>
                <a:schemeClr val="hlink"/>
              </a:buClr>
              <a:buFont typeface="Wingdings" pitchFamily="2" charset="2"/>
              <a:buChar char="Ø"/>
            </a:pPr>
            <a:r>
              <a:rPr lang="en-US" altLang="en-US" sz="2000" dirty="0">
                <a:effectLst/>
                <a:latin typeface="+mj-lt"/>
              </a:rPr>
              <a:t>How is it used?</a:t>
            </a:r>
            <a:endParaRPr lang="en-US" altLang="en-US" dirty="0">
              <a:effectLst/>
              <a:latin typeface="+mj-lt"/>
            </a:endParaRP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0" y="1503101"/>
            <a:ext cx="3343275" cy="30530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6ECFF"/>
                  </a:outerShdw>
                </a:effectLst>
              </a14:hiddenEffects>
            </a:ext>
          </a:extLst>
        </p:spPr>
      </p:pic>
    </p:spTree>
    <p:extLst>
      <p:ext uri="{BB962C8B-B14F-4D97-AF65-F5344CB8AC3E}">
        <p14:creationId xmlns:p14="http://schemas.microsoft.com/office/powerpoint/2010/main" val="254764005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77872">
                                            <p:txEl>
                                              <p:pRg st="0" end="0"/>
                                            </p:txEl>
                                          </p:spTgt>
                                        </p:tgtEl>
                                        <p:attrNameLst>
                                          <p:attrName>style.visibility</p:attrName>
                                        </p:attrNameLst>
                                      </p:cBhvr>
                                      <p:to>
                                        <p:strVal val="visible"/>
                                      </p:to>
                                    </p:set>
                                    <p:animEffect transition="in" filter="box(out)">
                                      <p:cBhvr>
                                        <p:cTn id="7" dur="500"/>
                                        <p:tgtEl>
                                          <p:spTgt spid="3778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77872">
                                            <p:txEl>
                                              <p:pRg st="1" end="1"/>
                                            </p:txEl>
                                          </p:spTgt>
                                        </p:tgtEl>
                                        <p:attrNameLst>
                                          <p:attrName>style.visibility</p:attrName>
                                        </p:attrNameLst>
                                      </p:cBhvr>
                                      <p:to>
                                        <p:strVal val="visible"/>
                                      </p:to>
                                    </p:set>
                                    <p:animEffect transition="in" filter="box(out)">
                                      <p:cBhvr>
                                        <p:cTn id="12" dur="500"/>
                                        <p:tgtEl>
                                          <p:spTgt spid="37787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77872">
                                            <p:txEl>
                                              <p:pRg st="2" end="2"/>
                                            </p:txEl>
                                          </p:spTgt>
                                        </p:tgtEl>
                                        <p:attrNameLst>
                                          <p:attrName>style.visibility</p:attrName>
                                        </p:attrNameLst>
                                      </p:cBhvr>
                                      <p:to>
                                        <p:strVal val="visible"/>
                                      </p:to>
                                    </p:set>
                                    <p:animEffect transition="in" filter="box(out)">
                                      <p:cBhvr>
                                        <p:cTn id="17" dur="500"/>
                                        <p:tgtEl>
                                          <p:spTgt spid="377872">
                                            <p:txEl>
                                              <p:pRg st="2" end="2"/>
                                            </p:txEl>
                                          </p:spTgt>
                                        </p:tgtEl>
                                      </p:cBhvr>
                                    </p:animEffect>
                                  </p:childTnLst>
                                </p:cTn>
                              </p:par>
                              <p:par>
                                <p:cTn id="18" presetID="4" presetClass="entr" presetSubtype="32" fill="hold" grpId="0" nodeType="withEffect">
                                  <p:stCondLst>
                                    <p:cond delay="0"/>
                                  </p:stCondLst>
                                  <p:childTnLst>
                                    <p:set>
                                      <p:cBhvr>
                                        <p:cTn id="19" dur="1" fill="hold">
                                          <p:stCondLst>
                                            <p:cond delay="0"/>
                                          </p:stCondLst>
                                        </p:cTn>
                                        <p:tgtEl>
                                          <p:spTgt spid="377872">
                                            <p:txEl>
                                              <p:pRg st="3" end="3"/>
                                            </p:txEl>
                                          </p:spTgt>
                                        </p:tgtEl>
                                        <p:attrNameLst>
                                          <p:attrName>style.visibility</p:attrName>
                                        </p:attrNameLst>
                                      </p:cBhvr>
                                      <p:to>
                                        <p:strVal val="visible"/>
                                      </p:to>
                                    </p:set>
                                    <p:animEffect transition="in" filter="box(out)">
                                      <p:cBhvr>
                                        <p:cTn id="20" dur="500"/>
                                        <p:tgtEl>
                                          <p:spTgt spid="377872">
                                            <p:txEl>
                                              <p:pRg st="3" end="3"/>
                                            </p:txEl>
                                          </p:spTgt>
                                        </p:tgtEl>
                                      </p:cBhvr>
                                    </p:animEffect>
                                  </p:childTnLst>
                                </p:cTn>
                              </p:par>
                              <p:par>
                                <p:cTn id="21" presetID="4" presetClass="entr" presetSubtype="32" fill="hold" grpId="0" nodeType="withEffect">
                                  <p:stCondLst>
                                    <p:cond delay="0"/>
                                  </p:stCondLst>
                                  <p:childTnLst>
                                    <p:set>
                                      <p:cBhvr>
                                        <p:cTn id="22" dur="1" fill="hold">
                                          <p:stCondLst>
                                            <p:cond delay="0"/>
                                          </p:stCondLst>
                                        </p:cTn>
                                        <p:tgtEl>
                                          <p:spTgt spid="377872">
                                            <p:txEl>
                                              <p:pRg st="4" end="4"/>
                                            </p:txEl>
                                          </p:spTgt>
                                        </p:tgtEl>
                                        <p:attrNameLst>
                                          <p:attrName>style.visibility</p:attrName>
                                        </p:attrNameLst>
                                      </p:cBhvr>
                                      <p:to>
                                        <p:strVal val="visible"/>
                                      </p:to>
                                    </p:set>
                                    <p:animEffect transition="in" filter="box(out)">
                                      <p:cBhvr>
                                        <p:cTn id="23" dur="500"/>
                                        <p:tgtEl>
                                          <p:spTgt spid="377872">
                                            <p:txEl>
                                              <p:pRg st="4" end="4"/>
                                            </p:txEl>
                                          </p:spTgt>
                                        </p:tgtEl>
                                      </p:cBhvr>
                                    </p:animEffect>
                                  </p:childTnLst>
                                </p:cTn>
                              </p:par>
                              <p:par>
                                <p:cTn id="24" presetID="4" presetClass="entr" presetSubtype="32" fill="hold" grpId="0" nodeType="withEffect">
                                  <p:stCondLst>
                                    <p:cond delay="0"/>
                                  </p:stCondLst>
                                  <p:childTnLst>
                                    <p:set>
                                      <p:cBhvr>
                                        <p:cTn id="25" dur="1" fill="hold">
                                          <p:stCondLst>
                                            <p:cond delay="0"/>
                                          </p:stCondLst>
                                        </p:cTn>
                                        <p:tgtEl>
                                          <p:spTgt spid="377872">
                                            <p:txEl>
                                              <p:pRg st="5" end="5"/>
                                            </p:txEl>
                                          </p:spTgt>
                                        </p:tgtEl>
                                        <p:attrNameLst>
                                          <p:attrName>style.visibility</p:attrName>
                                        </p:attrNameLst>
                                      </p:cBhvr>
                                      <p:to>
                                        <p:strVal val="visible"/>
                                      </p:to>
                                    </p:set>
                                    <p:animEffect transition="in" filter="box(out)">
                                      <p:cBhvr>
                                        <p:cTn id="26" dur="500"/>
                                        <p:tgtEl>
                                          <p:spTgt spid="37787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72"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CB6CCFE1-8E22-4E7C-AD1F-BF735DA15D45}" type="slidenum">
              <a:rPr lang="en-US" altLang="en-US" sz="1400" smtClean="0"/>
              <a:pPr/>
              <a:t>7</a:t>
            </a:fld>
            <a:endParaRPr lang="en-US" altLang="en-US" sz="1400"/>
          </a:p>
        </p:txBody>
      </p:sp>
      <p:sp>
        <p:nvSpPr>
          <p:cNvPr id="375810" name="Rectangle 2"/>
          <p:cNvSpPr>
            <a:spLocks noGrp="1" noChangeArrowheads="1"/>
          </p:cNvSpPr>
          <p:nvPr>
            <p:ph type="body" sz="half" idx="4294967295"/>
          </p:nvPr>
        </p:nvSpPr>
        <p:spPr>
          <a:xfrm>
            <a:off x="757643" y="1504950"/>
            <a:ext cx="5562600" cy="3429000"/>
          </a:xfrm>
          <a:prstGeom prst="rect">
            <a:avLst/>
          </a:prstGeom>
        </p:spPr>
        <p:txBody>
          <a:bodyPr>
            <a:normAutofit/>
          </a:bodyPr>
          <a:lstStyle/>
          <a:p>
            <a:pPr>
              <a:buClr>
                <a:schemeClr val="hlink"/>
              </a:buClr>
              <a:buFont typeface="Wingdings" panose="05000000000000000000" pitchFamily="2" charset="2"/>
              <a:buChar char="§"/>
            </a:pPr>
            <a:r>
              <a:rPr lang="en-US" altLang="en-US" sz="2800" dirty="0">
                <a:solidFill>
                  <a:schemeClr val="tx1"/>
                </a:solidFill>
              </a:rPr>
              <a:t>Progress Reports</a:t>
            </a:r>
          </a:p>
          <a:p>
            <a:pPr>
              <a:buClr>
                <a:schemeClr val="hlink"/>
              </a:buClr>
              <a:buFont typeface="Wingdings" panose="05000000000000000000" pitchFamily="2" charset="2"/>
              <a:buChar char="§"/>
            </a:pPr>
            <a:r>
              <a:rPr lang="en-US" altLang="en-US" sz="2800" dirty="0">
                <a:solidFill>
                  <a:schemeClr val="tx1"/>
                </a:solidFill>
              </a:rPr>
              <a:t>Review Materials</a:t>
            </a:r>
          </a:p>
          <a:p>
            <a:pPr>
              <a:buClr>
                <a:schemeClr val="hlink"/>
              </a:buClr>
              <a:buFont typeface="Wingdings" panose="05000000000000000000" pitchFamily="2" charset="2"/>
              <a:buChar char="§"/>
            </a:pPr>
            <a:r>
              <a:rPr lang="en-US" altLang="en-US" sz="2800" dirty="0">
                <a:solidFill>
                  <a:schemeClr val="tx1"/>
                </a:solidFill>
              </a:rPr>
              <a:t>New Information</a:t>
            </a:r>
          </a:p>
          <a:p>
            <a:pPr>
              <a:buClr>
                <a:schemeClr val="hlink"/>
              </a:buClr>
              <a:buFont typeface="Wingdings" panose="05000000000000000000" pitchFamily="2" charset="2"/>
              <a:buChar char="§"/>
            </a:pPr>
            <a:r>
              <a:rPr lang="en-US" altLang="en-US" sz="2800" dirty="0">
                <a:solidFill>
                  <a:schemeClr val="tx1"/>
                </a:solidFill>
              </a:rPr>
              <a:t>Activity Period</a:t>
            </a:r>
          </a:p>
          <a:p>
            <a:pPr>
              <a:buClr>
                <a:schemeClr val="hlink"/>
              </a:buClr>
              <a:buFont typeface="Wingdings" panose="05000000000000000000" pitchFamily="2" charset="2"/>
              <a:buChar char="§"/>
            </a:pPr>
            <a:r>
              <a:rPr lang="en-US" altLang="en-US" sz="2800" dirty="0">
                <a:solidFill>
                  <a:schemeClr val="tx1"/>
                </a:solidFill>
              </a:rPr>
              <a:t>Summarize</a:t>
            </a:r>
          </a:p>
        </p:txBody>
      </p:sp>
      <p:sp>
        <p:nvSpPr>
          <p:cNvPr id="375813" name="Rectangle 5"/>
          <p:cNvSpPr>
            <a:spLocks noChangeArrowheads="1"/>
          </p:cNvSpPr>
          <p:nvPr/>
        </p:nvSpPr>
        <p:spPr bwMode="auto">
          <a:xfrm>
            <a:off x="609600" y="457200"/>
            <a:ext cx="6553200" cy="1143000"/>
          </a:xfrm>
          <a:prstGeom prst="rect">
            <a:avLst/>
          </a:prstGeom>
          <a:noFill/>
          <a:ln w="9525">
            <a:noFill/>
            <a:miter lim="800000"/>
            <a:headEnd/>
            <a:tailEnd/>
          </a:ln>
          <a:effectLst/>
        </p:spPr>
        <p:txBody>
          <a:bodyPr anchor="ctr"/>
          <a:lstStyle/>
          <a:p>
            <a:pPr algn="l" eaLnBrk="1" hangingPunct="1">
              <a:defRPr/>
            </a:pPr>
            <a:r>
              <a:rPr lang="en-US" sz="3600" b="1" dirty="0">
                <a:solidFill>
                  <a:schemeClr val="accent6">
                    <a:lumMod val="75000"/>
                  </a:schemeClr>
                </a:solidFill>
                <a:latin typeface="+mn-lt"/>
              </a:rPr>
              <a:t>An Environment for Learning</a:t>
            </a:r>
            <a:endParaRPr lang="en-US" sz="1800" b="1" dirty="0">
              <a:solidFill>
                <a:schemeClr val="accent6">
                  <a:lumMod val="75000"/>
                </a:schemeClr>
              </a:solidFill>
              <a:effectLst>
                <a:outerShdw blurRad="38100" dist="38100" dir="2700000" algn="tl">
                  <a:srgbClr val="000000"/>
                </a:outerShdw>
              </a:effectLst>
              <a:latin typeface="+mn-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1875" y="1603884"/>
            <a:ext cx="2620125" cy="3349116"/>
          </a:xfrm>
          <a:prstGeom prst="ellipse">
            <a:avLst/>
          </a:prstGeom>
          <a:ln>
            <a:noFill/>
          </a:ln>
          <a:effectLst>
            <a:softEdge rad="112500"/>
          </a:effectLst>
        </p:spPr>
      </p:pic>
    </p:spTree>
    <p:extLst>
      <p:ext uri="{BB962C8B-B14F-4D97-AF65-F5344CB8AC3E}">
        <p14:creationId xmlns:p14="http://schemas.microsoft.com/office/powerpoint/2010/main" val="196703314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75810">
                                            <p:txEl>
                                              <p:pRg st="0" end="0"/>
                                            </p:txEl>
                                          </p:spTgt>
                                        </p:tgtEl>
                                        <p:attrNameLst>
                                          <p:attrName>style.visibility</p:attrName>
                                        </p:attrNameLst>
                                      </p:cBhvr>
                                      <p:to>
                                        <p:strVal val="visible"/>
                                      </p:to>
                                    </p:set>
                                    <p:animEffect transition="in" filter="box(out)">
                                      <p:cBhvr>
                                        <p:cTn id="7" dur="500"/>
                                        <p:tgtEl>
                                          <p:spTgt spid="3758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75810">
                                            <p:txEl>
                                              <p:pRg st="1" end="1"/>
                                            </p:txEl>
                                          </p:spTgt>
                                        </p:tgtEl>
                                        <p:attrNameLst>
                                          <p:attrName>style.visibility</p:attrName>
                                        </p:attrNameLst>
                                      </p:cBhvr>
                                      <p:to>
                                        <p:strVal val="visible"/>
                                      </p:to>
                                    </p:set>
                                    <p:animEffect transition="in" filter="box(out)">
                                      <p:cBhvr>
                                        <p:cTn id="12" dur="500"/>
                                        <p:tgtEl>
                                          <p:spTgt spid="3758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75810">
                                            <p:txEl>
                                              <p:pRg st="2" end="2"/>
                                            </p:txEl>
                                          </p:spTgt>
                                        </p:tgtEl>
                                        <p:attrNameLst>
                                          <p:attrName>style.visibility</p:attrName>
                                        </p:attrNameLst>
                                      </p:cBhvr>
                                      <p:to>
                                        <p:strVal val="visible"/>
                                      </p:to>
                                    </p:set>
                                    <p:animEffect transition="in" filter="box(out)">
                                      <p:cBhvr>
                                        <p:cTn id="17" dur="500"/>
                                        <p:tgtEl>
                                          <p:spTgt spid="37581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75810">
                                            <p:txEl>
                                              <p:pRg st="3" end="3"/>
                                            </p:txEl>
                                          </p:spTgt>
                                        </p:tgtEl>
                                        <p:attrNameLst>
                                          <p:attrName>style.visibility</p:attrName>
                                        </p:attrNameLst>
                                      </p:cBhvr>
                                      <p:to>
                                        <p:strVal val="visible"/>
                                      </p:to>
                                    </p:set>
                                    <p:animEffect transition="in" filter="box(out)">
                                      <p:cBhvr>
                                        <p:cTn id="22" dur="500"/>
                                        <p:tgtEl>
                                          <p:spTgt spid="37581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75810">
                                            <p:txEl>
                                              <p:pRg st="4" end="4"/>
                                            </p:txEl>
                                          </p:spTgt>
                                        </p:tgtEl>
                                        <p:attrNameLst>
                                          <p:attrName>style.visibility</p:attrName>
                                        </p:attrNameLst>
                                      </p:cBhvr>
                                      <p:to>
                                        <p:strVal val="visible"/>
                                      </p:to>
                                    </p:set>
                                    <p:animEffect transition="in" filter="box(out)">
                                      <p:cBhvr>
                                        <p:cTn id="27" dur="500"/>
                                        <p:tgtEl>
                                          <p:spTgt spid="3758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0"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36" name="Picture 16" descr="http://ts1.mm.bing.net/th?&amp;id=JN.znJMHfSQOxx3NzEJLG8zkg&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2996" y="1778219"/>
            <a:ext cx="1955395" cy="17728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9746" name="Slide Number Placeholder 6"/>
          <p:cNvSpPr>
            <a:spLocks noGrp="1"/>
          </p:cNvSpPr>
          <p:nvPr>
            <p:ph type="sldNum" sz="quarter" idx="12"/>
          </p:nvPr>
        </p:nvSpPr>
        <p:spPr>
          <a:xfrm>
            <a:off x="1447800" y="6324600"/>
            <a:ext cx="56197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013DE5A8-D342-48E0-9BDE-8AAE22BD1835}" type="slidenum">
              <a:rPr lang="en-US" altLang="en-US" sz="1400" smtClean="0"/>
              <a:pPr/>
              <a:t>8</a:t>
            </a:fld>
            <a:endParaRPr lang="en-US" altLang="en-US" sz="1400"/>
          </a:p>
        </p:txBody>
      </p:sp>
      <p:sp>
        <p:nvSpPr>
          <p:cNvPr id="379906" name="Rectangle 2"/>
          <p:cNvSpPr>
            <a:spLocks noGrp="1" noChangeArrowheads="1"/>
          </p:cNvSpPr>
          <p:nvPr>
            <p:ph type="body" sz="half" idx="1"/>
          </p:nvPr>
        </p:nvSpPr>
        <p:spPr>
          <a:xfrm>
            <a:off x="533400" y="1239529"/>
            <a:ext cx="5188285" cy="3865871"/>
          </a:xfrm>
        </p:spPr>
        <p:txBody>
          <a:bodyPr>
            <a:normAutofit/>
          </a:bodyPr>
          <a:lstStyle/>
          <a:p>
            <a:pPr>
              <a:buClr>
                <a:schemeClr val="hlink"/>
              </a:buClr>
              <a:buFont typeface="Wingdings" panose="05000000000000000000" pitchFamily="2" charset="2"/>
              <a:buChar char="§"/>
            </a:pPr>
            <a:r>
              <a:rPr lang="en-US" altLang="en-US" sz="2000" dirty="0">
                <a:solidFill>
                  <a:schemeClr val="tx1"/>
                </a:solidFill>
              </a:rPr>
              <a:t>Plan</a:t>
            </a:r>
          </a:p>
          <a:p>
            <a:pPr>
              <a:buClr>
                <a:schemeClr val="hlink"/>
              </a:buClr>
              <a:buFont typeface="Wingdings" panose="05000000000000000000" pitchFamily="2" charset="2"/>
              <a:buChar char="§"/>
            </a:pPr>
            <a:r>
              <a:rPr lang="en-US" altLang="en-US" sz="2000" dirty="0">
                <a:solidFill>
                  <a:schemeClr val="tx1"/>
                </a:solidFill>
              </a:rPr>
              <a:t>Peak interest</a:t>
            </a:r>
          </a:p>
          <a:p>
            <a:pPr>
              <a:buClr>
                <a:schemeClr val="hlink"/>
              </a:buClr>
              <a:buFont typeface="Wingdings" panose="05000000000000000000" pitchFamily="2" charset="2"/>
              <a:buChar char="§"/>
            </a:pPr>
            <a:r>
              <a:rPr lang="en-US" altLang="en-US" sz="2000" dirty="0">
                <a:solidFill>
                  <a:schemeClr val="tx1"/>
                </a:solidFill>
              </a:rPr>
              <a:t>Icebreaker/Recreation/Introductions</a:t>
            </a:r>
          </a:p>
          <a:p>
            <a:pPr>
              <a:buClr>
                <a:schemeClr val="hlink"/>
              </a:buClr>
              <a:buFont typeface="Wingdings" panose="05000000000000000000" pitchFamily="2" charset="2"/>
              <a:buChar char="§"/>
            </a:pPr>
            <a:r>
              <a:rPr lang="en-US" altLang="en-US" sz="2000" dirty="0">
                <a:solidFill>
                  <a:schemeClr val="tx1"/>
                </a:solidFill>
              </a:rPr>
              <a:t>Introduce expectation to Journal</a:t>
            </a:r>
          </a:p>
          <a:p>
            <a:pPr>
              <a:buClr>
                <a:schemeClr val="hlink"/>
              </a:buClr>
              <a:buFont typeface="Wingdings" panose="05000000000000000000" pitchFamily="2" charset="2"/>
              <a:buChar char="§"/>
            </a:pPr>
            <a:r>
              <a:rPr lang="en-US" altLang="en-US" sz="2000" dirty="0">
                <a:solidFill>
                  <a:schemeClr val="tx1"/>
                </a:solidFill>
              </a:rPr>
              <a:t>Settle any group business</a:t>
            </a:r>
          </a:p>
          <a:p>
            <a:pPr>
              <a:buClr>
                <a:schemeClr val="hlink"/>
              </a:buClr>
              <a:buFont typeface="Wingdings" panose="05000000000000000000" pitchFamily="2" charset="2"/>
              <a:buChar char="§"/>
            </a:pPr>
            <a:r>
              <a:rPr lang="en-US" altLang="en-US" sz="2000" dirty="0">
                <a:solidFill>
                  <a:schemeClr val="tx1"/>
                </a:solidFill>
              </a:rPr>
              <a:t>Assignments for next meeting</a:t>
            </a:r>
          </a:p>
          <a:p>
            <a:pPr>
              <a:buClr>
                <a:schemeClr val="hlink"/>
              </a:buClr>
              <a:buFont typeface="Wingdings" panose="05000000000000000000" pitchFamily="2" charset="2"/>
              <a:buChar char="§"/>
            </a:pPr>
            <a:r>
              <a:rPr lang="en-US" altLang="en-US" sz="2000" dirty="0">
                <a:solidFill>
                  <a:schemeClr val="tx1"/>
                </a:solidFill>
              </a:rPr>
              <a:t>Informal Time</a:t>
            </a:r>
          </a:p>
          <a:p>
            <a:pPr>
              <a:buClr>
                <a:schemeClr val="hlink"/>
              </a:buClr>
              <a:buFont typeface="Wingdings" panose="05000000000000000000" pitchFamily="2" charset="2"/>
              <a:buChar char="§"/>
            </a:pPr>
            <a:endParaRPr lang="en-US" altLang="en-US" sz="2000" dirty="0">
              <a:solidFill>
                <a:schemeClr val="tx1"/>
              </a:solidFill>
            </a:endParaRPr>
          </a:p>
          <a:p>
            <a:pPr marL="0" indent="0">
              <a:buClr>
                <a:schemeClr val="hlink"/>
              </a:buClr>
              <a:buNone/>
            </a:pPr>
            <a:r>
              <a:rPr lang="en-US" altLang="en-US" sz="2000" dirty="0">
                <a:solidFill>
                  <a:schemeClr val="tx1"/>
                </a:solidFill>
              </a:rPr>
              <a:t>Later – 2-3</a:t>
            </a:r>
            <a:r>
              <a:rPr lang="en-US" altLang="en-US" sz="2000" baseline="30000" dirty="0">
                <a:solidFill>
                  <a:schemeClr val="tx1"/>
                </a:solidFill>
              </a:rPr>
              <a:t>rd</a:t>
            </a:r>
            <a:r>
              <a:rPr lang="en-US" altLang="en-US" sz="2000" dirty="0">
                <a:solidFill>
                  <a:schemeClr val="tx1"/>
                </a:solidFill>
              </a:rPr>
              <a:t> meeting</a:t>
            </a:r>
          </a:p>
          <a:p>
            <a:pPr>
              <a:buClr>
                <a:schemeClr val="hlink"/>
              </a:buClr>
            </a:pPr>
            <a:r>
              <a:rPr lang="en-US" altLang="en-US" sz="2000" dirty="0">
                <a:solidFill>
                  <a:schemeClr val="tx1"/>
                </a:solidFill>
              </a:rPr>
              <a:t>Meet with child and record goals</a:t>
            </a:r>
          </a:p>
        </p:txBody>
      </p:sp>
      <p:sp>
        <p:nvSpPr>
          <p:cNvPr id="379909" name="Rectangle 5"/>
          <p:cNvSpPr>
            <a:spLocks noChangeArrowheads="1"/>
          </p:cNvSpPr>
          <p:nvPr/>
        </p:nvSpPr>
        <p:spPr bwMode="auto">
          <a:xfrm>
            <a:off x="457200" y="228600"/>
            <a:ext cx="6553200" cy="1143000"/>
          </a:xfrm>
          <a:prstGeom prst="rect">
            <a:avLst/>
          </a:prstGeom>
          <a:noFill/>
          <a:ln w="9525">
            <a:noFill/>
            <a:miter lim="800000"/>
            <a:headEnd/>
            <a:tailEnd/>
          </a:ln>
          <a:effectLst/>
        </p:spPr>
        <p:txBody>
          <a:bodyPr anchor="ctr"/>
          <a:lstStyle/>
          <a:p>
            <a:pPr algn="l" eaLnBrk="1" hangingPunct="1">
              <a:defRPr/>
            </a:pPr>
            <a:r>
              <a:rPr lang="en-US" sz="3600" b="1" dirty="0">
                <a:solidFill>
                  <a:schemeClr val="accent6">
                    <a:lumMod val="75000"/>
                  </a:schemeClr>
                </a:solidFill>
                <a:latin typeface="+mn-lt"/>
              </a:rPr>
              <a:t>First Impressions</a:t>
            </a:r>
            <a:endParaRPr lang="en-US" sz="1800" b="1" dirty="0">
              <a:solidFill>
                <a:schemeClr val="accent6">
                  <a:lumMod val="75000"/>
                </a:schemeClr>
              </a:solidFill>
              <a:effectLst>
                <a:outerShdw blurRad="38100" dist="38100" dir="2700000" algn="tl">
                  <a:srgbClr val="000000"/>
                </a:outerShdw>
              </a:effectLst>
              <a:latin typeface="+mn-lt"/>
            </a:endParaRPr>
          </a:p>
        </p:txBody>
      </p:sp>
      <p:pic>
        <p:nvPicPr>
          <p:cNvPr id="5126" name="Picture 6" descr="http://www.beliefnet.com/~/media/DECCE524C20948A09D1B5C6427AEED4D.ash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4085" y="3124200"/>
            <a:ext cx="2844801" cy="2133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30" name="Picture 10" descr="http://ts4.mm.bing.net/th?id=JN.pH%2b%2fqG4CEiFzMO1kY1yDxA&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9514" y="457200"/>
            <a:ext cx="2032336" cy="132101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34" name="Picture 14" descr="http://ts2.mm.bing.net/th?id=JN.96idvYMJRWvHSwl%2bdH8hBA&amp;pid=1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2885" y="700881"/>
            <a:ext cx="1946658" cy="240823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7743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79906">
                                            <p:txEl>
                                              <p:pRg st="0" end="0"/>
                                            </p:txEl>
                                          </p:spTgt>
                                        </p:tgtEl>
                                        <p:attrNameLst>
                                          <p:attrName>style.visibility</p:attrName>
                                        </p:attrNameLst>
                                      </p:cBhvr>
                                      <p:to>
                                        <p:strVal val="visible"/>
                                      </p:to>
                                    </p:set>
                                    <p:animEffect transition="in" filter="box(out)">
                                      <p:cBhvr>
                                        <p:cTn id="7" dur="500"/>
                                        <p:tgtEl>
                                          <p:spTgt spid="3799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79906">
                                            <p:txEl>
                                              <p:pRg st="1" end="1"/>
                                            </p:txEl>
                                          </p:spTgt>
                                        </p:tgtEl>
                                        <p:attrNameLst>
                                          <p:attrName>style.visibility</p:attrName>
                                        </p:attrNameLst>
                                      </p:cBhvr>
                                      <p:to>
                                        <p:strVal val="visible"/>
                                      </p:to>
                                    </p:set>
                                    <p:animEffect transition="in" filter="box(out)">
                                      <p:cBhvr>
                                        <p:cTn id="12" dur="500"/>
                                        <p:tgtEl>
                                          <p:spTgt spid="3799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79906">
                                            <p:txEl>
                                              <p:pRg st="2" end="2"/>
                                            </p:txEl>
                                          </p:spTgt>
                                        </p:tgtEl>
                                        <p:attrNameLst>
                                          <p:attrName>style.visibility</p:attrName>
                                        </p:attrNameLst>
                                      </p:cBhvr>
                                      <p:to>
                                        <p:strVal val="visible"/>
                                      </p:to>
                                    </p:set>
                                    <p:animEffect transition="in" filter="box(out)">
                                      <p:cBhvr>
                                        <p:cTn id="17" dur="500"/>
                                        <p:tgtEl>
                                          <p:spTgt spid="3799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79906">
                                            <p:txEl>
                                              <p:pRg st="3" end="3"/>
                                            </p:txEl>
                                          </p:spTgt>
                                        </p:tgtEl>
                                        <p:attrNameLst>
                                          <p:attrName>style.visibility</p:attrName>
                                        </p:attrNameLst>
                                      </p:cBhvr>
                                      <p:to>
                                        <p:strVal val="visible"/>
                                      </p:to>
                                    </p:set>
                                    <p:animEffect transition="in" filter="box(out)">
                                      <p:cBhvr>
                                        <p:cTn id="22" dur="500"/>
                                        <p:tgtEl>
                                          <p:spTgt spid="3799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79906">
                                            <p:txEl>
                                              <p:pRg st="4" end="4"/>
                                            </p:txEl>
                                          </p:spTgt>
                                        </p:tgtEl>
                                        <p:attrNameLst>
                                          <p:attrName>style.visibility</p:attrName>
                                        </p:attrNameLst>
                                      </p:cBhvr>
                                      <p:to>
                                        <p:strVal val="visible"/>
                                      </p:to>
                                    </p:set>
                                    <p:animEffect transition="in" filter="box(out)">
                                      <p:cBhvr>
                                        <p:cTn id="27" dur="500"/>
                                        <p:tgtEl>
                                          <p:spTgt spid="37990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79906">
                                            <p:txEl>
                                              <p:pRg st="5" end="5"/>
                                            </p:txEl>
                                          </p:spTgt>
                                        </p:tgtEl>
                                        <p:attrNameLst>
                                          <p:attrName>style.visibility</p:attrName>
                                        </p:attrNameLst>
                                      </p:cBhvr>
                                      <p:to>
                                        <p:strVal val="visible"/>
                                      </p:to>
                                    </p:set>
                                    <p:animEffect transition="in" filter="box(out)">
                                      <p:cBhvr>
                                        <p:cTn id="32" dur="500"/>
                                        <p:tgtEl>
                                          <p:spTgt spid="37990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79906">
                                            <p:txEl>
                                              <p:pRg st="6" end="6"/>
                                            </p:txEl>
                                          </p:spTgt>
                                        </p:tgtEl>
                                        <p:attrNameLst>
                                          <p:attrName>style.visibility</p:attrName>
                                        </p:attrNameLst>
                                      </p:cBhvr>
                                      <p:to>
                                        <p:strVal val="visible"/>
                                      </p:to>
                                    </p:set>
                                    <p:animEffect transition="in" filter="box(out)">
                                      <p:cBhvr>
                                        <p:cTn id="37" dur="500"/>
                                        <p:tgtEl>
                                          <p:spTgt spid="37990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79906">
                                            <p:txEl>
                                              <p:pRg st="8" end="8"/>
                                            </p:txEl>
                                          </p:spTgt>
                                        </p:tgtEl>
                                        <p:attrNameLst>
                                          <p:attrName>style.visibility</p:attrName>
                                        </p:attrNameLst>
                                      </p:cBhvr>
                                      <p:to>
                                        <p:strVal val="visible"/>
                                      </p:to>
                                    </p:set>
                                    <p:animEffect transition="in" filter="box(out)">
                                      <p:cBhvr>
                                        <p:cTn id="42" dur="500"/>
                                        <p:tgtEl>
                                          <p:spTgt spid="37990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379906">
                                            <p:txEl>
                                              <p:pRg st="9" end="9"/>
                                            </p:txEl>
                                          </p:spTgt>
                                        </p:tgtEl>
                                        <p:attrNameLst>
                                          <p:attrName>style.visibility</p:attrName>
                                        </p:attrNameLst>
                                      </p:cBhvr>
                                      <p:to>
                                        <p:strVal val="visible"/>
                                      </p:to>
                                    </p:set>
                                    <p:animEffect transition="in" filter="box(out)">
                                      <p:cBhvr>
                                        <p:cTn id="47" dur="500"/>
                                        <p:tgtEl>
                                          <p:spTgt spid="37990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6"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Slide Number Placeholder 6"/>
          <p:cNvSpPr>
            <a:spLocks noGrp="1"/>
          </p:cNvSpPr>
          <p:nvPr>
            <p:ph type="sldNum" sz="quarter" idx="12"/>
          </p:nvPr>
        </p:nvSpPr>
        <p:spPr>
          <a:xfrm>
            <a:off x="1419225" y="6340475"/>
            <a:ext cx="56197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6A9443EA-F09E-42D7-BDFD-5756505EF650}" type="slidenum">
              <a:rPr lang="en-US" altLang="en-US" sz="1400" smtClean="0"/>
              <a:pPr/>
              <a:t>9</a:t>
            </a:fld>
            <a:endParaRPr lang="en-US" altLang="en-US" sz="1400" dirty="0"/>
          </a:p>
        </p:txBody>
      </p:sp>
      <p:sp>
        <p:nvSpPr>
          <p:cNvPr id="385026" name="Rectangle 2"/>
          <p:cNvSpPr>
            <a:spLocks noGrp="1" noChangeArrowheads="1"/>
          </p:cNvSpPr>
          <p:nvPr>
            <p:ph type="body" sz="half" idx="1"/>
          </p:nvPr>
        </p:nvSpPr>
        <p:spPr>
          <a:xfrm>
            <a:off x="685800" y="1600200"/>
            <a:ext cx="6019800" cy="3505200"/>
          </a:xfrm>
        </p:spPr>
        <p:txBody>
          <a:bodyPr>
            <a:normAutofit fontScale="92500"/>
          </a:bodyPr>
          <a:lstStyle/>
          <a:p>
            <a:pPr>
              <a:buClr>
                <a:schemeClr val="hlink"/>
              </a:buClr>
              <a:buFont typeface="Wingdings" panose="05000000000000000000" pitchFamily="2" charset="2"/>
              <a:buChar char="§"/>
            </a:pPr>
            <a:r>
              <a:rPr lang="en-US" altLang="en-US" sz="2800" dirty="0">
                <a:solidFill>
                  <a:schemeClr val="tx1"/>
                </a:solidFill>
              </a:rPr>
              <a:t>Were the objectives of the meeting clear?</a:t>
            </a:r>
          </a:p>
          <a:p>
            <a:pPr>
              <a:buClr>
                <a:schemeClr val="hlink"/>
              </a:buClr>
              <a:buFont typeface="Wingdings" panose="05000000000000000000" pitchFamily="2" charset="2"/>
              <a:buChar char="§"/>
            </a:pPr>
            <a:r>
              <a:rPr lang="en-US" altLang="en-US" sz="2800" dirty="0">
                <a:solidFill>
                  <a:schemeClr val="tx1"/>
                </a:solidFill>
              </a:rPr>
              <a:t>Did I give each member a chance to actively participate?</a:t>
            </a:r>
          </a:p>
          <a:p>
            <a:pPr>
              <a:buClr>
                <a:schemeClr val="hlink"/>
              </a:buClr>
              <a:buFont typeface="Wingdings" panose="05000000000000000000" pitchFamily="2" charset="2"/>
              <a:buChar char="§"/>
            </a:pPr>
            <a:r>
              <a:rPr lang="en-US" altLang="en-US" sz="2800" dirty="0">
                <a:solidFill>
                  <a:schemeClr val="tx1"/>
                </a:solidFill>
              </a:rPr>
              <a:t>Did I praise or encourage each person in some way?</a:t>
            </a:r>
          </a:p>
          <a:p>
            <a:pPr>
              <a:buClr>
                <a:schemeClr val="hlink"/>
              </a:buClr>
              <a:buFont typeface="Wingdings" panose="05000000000000000000" pitchFamily="2" charset="2"/>
              <a:buChar char="§"/>
            </a:pPr>
            <a:r>
              <a:rPr lang="en-US" altLang="en-US" sz="2800" dirty="0">
                <a:solidFill>
                  <a:schemeClr val="tx1"/>
                </a:solidFill>
              </a:rPr>
              <a:t>Did I plan for differences in abilities and interests of youth?</a:t>
            </a:r>
          </a:p>
        </p:txBody>
      </p:sp>
      <p:sp>
        <p:nvSpPr>
          <p:cNvPr id="385028" name="Rectangle 4"/>
          <p:cNvSpPr>
            <a:spLocks noChangeArrowheads="1"/>
          </p:cNvSpPr>
          <p:nvPr/>
        </p:nvSpPr>
        <p:spPr bwMode="auto">
          <a:xfrm>
            <a:off x="609600" y="457200"/>
            <a:ext cx="6553200" cy="1143000"/>
          </a:xfrm>
          <a:prstGeom prst="rect">
            <a:avLst/>
          </a:prstGeom>
          <a:noFill/>
          <a:ln w="9525">
            <a:noFill/>
            <a:miter lim="800000"/>
            <a:headEnd/>
            <a:tailEnd/>
          </a:ln>
          <a:effectLst/>
        </p:spPr>
        <p:txBody>
          <a:bodyPr anchor="ctr"/>
          <a:lstStyle/>
          <a:p>
            <a:pPr algn="l" eaLnBrk="1" hangingPunct="1">
              <a:defRPr/>
            </a:pPr>
            <a:r>
              <a:rPr lang="en-US" sz="3600" b="1" dirty="0">
                <a:solidFill>
                  <a:schemeClr val="accent6">
                    <a:lumMod val="75000"/>
                  </a:schemeClr>
                </a:solidFill>
                <a:latin typeface="+mn-lt"/>
              </a:rPr>
              <a:t>Project meeting Checklist</a:t>
            </a:r>
            <a:endParaRPr lang="en-US" sz="1800" b="1" dirty="0">
              <a:solidFill>
                <a:schemeClr val="accent6">
                  <a:lumMod val="75000"/>
                </a:schemeClr>
              </a:solidFill>
              <a:effectLst>
                <a:outerShdw blurRad="38100" dist="38100" dir="2700000" algn="tl">
                  <a:srgbClr val="000000"/>
                </a:outerShdw>
              </a:effectLst>
              <a:latin typeface="+mn-lt"/>
            </a:endParaRPr>
          </a:p>
        </p:txBody>
      </p:sp>
      <p:pic>
        <p:nvPicPr>
          <p:cNvPr id="3074" name="Picture 2" descr="C:\Users\kknoepf\AppData\Local\Microsoft\Windows\Temporary Internet Files\Content.IE5\3HVPFZJS\question-mark[1].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7222" r="7500" b="8888"/>
          <a:stretch/>
        </p:blipFill>
        <p:spPr bwMode="auto">
          <a:xfrm>
            <a:off x="6572250" y="1718619"/>
            <a:ext cx="2514600" cy="3420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96407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85026">
                                            <p:txEl>
                                              <p:pRg st="0" end="0"/>
                                            </p:txEl>
                                          </p:spTgt>
                                        </p:tgtEl>
                                        <p:attrNameLst>
                                          <p:attrName>style.visibility</p:attrName>
                                        </p:attrNameLst>
                                      </p:cBhvr>
                                      <p:to>
                                        <p:strVal val="visible"/>
                                      </p:to>
                                    </p:set>
                                    <p:animEffect transition="in" filter="box(out)">
                                      <p:cBhvr>
                                        <p:cTn id="7" dur="500"/>
                                        <p:tgtEl>
                                          <p:spTgt spid="3850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85026">
                                            <p:txEl>
                                              <p:pRg st="1" end="1"/>
                                            </p:txEl>
                                          </p:spTgt>
                                        </p:tgtEl>
                                        <p:attrNameLst>
                                          <p:attrName>style.visibility</p:attrName>
                                        </p:attrNameLst>
                                      </p:cBhvr>
                                      <p:to>
                                        <p:strVal val="visible"/>
                                      </p:to>
                                    </p:set>
                                    <p:animEffect transition="in" filter="box(out)">
                                      <p:cBhvr>
                                        <p:cTn id="12" dur="500"/>
                                        <p:tgtEl>
                                          <p:spTgt spid="3850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85026">
                                            <p:txEl>
                                              <p:pRg st="2" end="2"/>
                                            </p:txEl>
                                          </p:spTgt>
                                        </p:tgtEl>
                                        <p:attrNameLst>
                                          <p:attrName>style.visibility</p:attrName>
                                        </p:attrNameLst>
                                      </p:cBhvr>
                                      <p:to>
                                        <p:strVal val="visible"/>
                                      </p:to>
                                    </p:set>
                                    <p:animEffect transition="in" filter="box(out)">
                                      <p:cBhvr>
                                        <p:cTn id="17" dur="500"/>
                                        <p:tgtEl>
                                          <p:spTgt spid="3850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85026">
                                            <p:txEl>
                                              <p:pRg st="3" end="3"/>
                                            </p:txEl>
                                          </p:spTgt>
                                        </p:tgtEl>
                                        <p:attrNameLst>
                                          <p:attrName>style.visibility</p:attrName>
                                        </p:attrNameLst>
                                      </p:cBhvr>
                                      <p:to>
                                        <p:strVal val="visible"/>
                                      </p:to>
                                    </p:set>
                                    <p:animEffect transition="in" filter="box(out)">
                                      <p:cBhvr>
                                        <p:cTn id="22" dur="500"/>
                                        <p:tgtEl>
                                          <p:spTgt spid="3850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6"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Executive">
  <a:themeElements>
    <a:clrScheme name="Custom 1">
      <a:dk1>
        <a:sysClr val="windowText" lastClr="000000"/>
      </a:dk1>
      <a:lt1>
        <a:sysClr val="window" lastClr="FFFFFF"/>
      </a:lt1>
      <a:dk2>
        <a:srgbClr val="4E5B6F"/>
      </a:dk2>
      <a:lt2>
        <a:srgbClr val="D6ECFF"/>
      </a:lt2>
      <a:accent1>
        <a:srgbClr val="7FD13B"/>
      </a:accent1>
      <a:accent2>
        <a:srgbClr val="EF6011"/>
      </a:accent2>
      <a:accent3>
        <a:srgbClr val="FEB80A"/>
      </a:accent3>
      <a:accent4>
        <a:srgbClr val="00ADDC"/>
      </a:accent4>
      <a:accent5>
        <a:srgbClr val="738AC8"/>
      </a:accent5>
      <a:accent6>
        <a:srgbClr val="1AB39F"/>
      </a:accent6>
      <a:hlink>
        <a:srgbClr val="EB8803"/>
      </a:hlink>
      <a:folHlink>
        <a:srgbClr val="5F7791"/>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bwMode="auto">
        <a:solidFill>
          <a:schemeClr val="accent1"/>
        </a:solidFill>
        <a:ln w="57150" cmpd="thickThin">
          <a:solidFill>
            <a:schemeClr val="tx2"/>
          </a:solidFill>
          <a:miter lim="800000"/>
          <a:headEnd/>
          <a:tailEnd/>
        </a:ln>
      </a:spPr>
      <a:bodyPr wrap="none" anchor="ctr"/>
      <a:lstStyle>
        <a:defPPr>
          <a:defRPr dirty="0">
            <a:solidFill>
              <a:schemeClr val="hlink"/>
            </a:solidFill>
            <a:latin typeface="Comic Sans MS" pitchFamily="66" charset="0"/>
          </a:defRPr>
        </a:defPPr>
      </a:lst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3311</TotalTime>
  <Words>1259</Words>
  <Application>Microsoft Office PowerPoint</Application>
  <PresentationFormat>On-screen Show (4:3)</PresentationFormat>
  <Paragraphs>166</Paragraphs>
  <Slides>11</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Arial</vt:lpstr>
      <vt:lpstr>Arial Black</vt:lpstr>
      <vt:lpstr>Calibri</vt:lpstr>
      <vt:lpstr>Century Gothic</vt:lpstr>
      <vt:lpstr>Comic Sans MS</vt:lpstr>
      <vt:lpstr>Courier New</vt:lpstr>
      <vt:lpstr>Garamond</vt:lpstr>
      <vt:lpstr>Palatino Linotype</vt:lpstr>
      <vt:lpstr>Symbol</vt:lpstr>
      <vt:lpstr>Times New Roman</vt:lpstr>
      <vt:lpstr>Wingdings</vt:lpstr>
      <vt:lpstr>1_Executive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HES</dc:creator>
  <cp:lastModifiedBy>Knoepfli, Karla</cp:lastModifiedBy>
  <cp:revision>875</cp:revision>
  <cp:lastPrinted>2014-02-16T14:21:31Z</cp:lastPrinted>
  <dcterms:created xsi:type="dcterms:W3CDTF">2001-07-03T00:27:06Z</dcterms:created>
  <dcterms:modified xsi:type="dcterms:W3CDTF">2020-12-10T17:09:52Z</dcterms:modified>
</cp:coreProperties>
</file>