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_220x220" ContentType="image/jpe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70" r:id="rId4"/>
    <p:sldId id="259" r:id="rId5"/>
    <p:sldId id="258" r:id="rId6"/>
    <p:sldId id="262" r:id="rId7"/>
    <p:sldId id="277" r:id="rId8"/>
    <p:sldId id="263" r:id="rId9"/>
    <p:sldId id="264" r:id="rId10"/>
    <p:sldId id="265" r:id="rId11"/>
    <p:sldId id="266" r:id="rId12"/>
    <p:sldId id="267" r:id="rId13"/>
    <p:sldId id="269" r:id="rId14"/>
    <p:sldId id="268" r:id="rId15"/>
    <p:sldId id="271" r:id="rId16"/>
    <p:sldId id="278" r:id="rId17"/>
    <p:sldId id="272" r:id="rId18"/>
    <p:sldId id="279"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16" autoAdjust="0"/>
    <p:restoredTop sz="94660"/>
  </p:normalViewPr>
  <p:slideViewPr>
    <p:cSldViewPr snapToGrid="0">
      <p:cViewPr>
        <p:scale>
          <a:sx n="66" d="100"/>
          <a:sy n="66" d="100"/>
        </p:scale>
        <p:origin x="408" y="82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46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DDCD0-6463-4828-91F1-80DA7E4676B8}"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4F911-E630-4D5C-9D4D-1C7DA309A5BB}" type="slidenum">
              <a:rPr lang="en-US" smtClean="0"/>
              <a:t>‹#›</a:t>
            </a:fld>
            <a:endParaRPr lang="en-US"/>
          </a:p>
        </p:txBody>
      </p:sp>
    </p:spTree>
    <p:extLst>
      <p:ext uri="{BB962C8B-B14F-4D97-AF65-F5344CB8AC3E}">
        <p14:creationId xmlns:p14="http://schemas.microsoft.com/office/powerpoint/2010/main" val="76423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areteachers.com/10-geometric-art-explorati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Spirograp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st25.com/25-examples-of-perfect-geometry-found-in-nature/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ashonandcompany.blogspot.com/2011/08/natural-man-made-geometry.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acma.org/eduprograms/EvesforEds/GeoEssay.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areteachers.com/10-geometric-art-explor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626100" cy="4152900"/>
          </a:xfrm>
        </p:spPr>
        <p:txBody>
          <a:bodyPr/>
          <a:lstStyle/>
          <a:p>
            <a:r>
              <a:rPr lang="en-US" dirty="0" smtClean="0"/>
              <a:t>Learner Objectives:·</a:t>
            </a:r>
            <a:r>
              <a:rPr lang="en-US" dirty="0"/>
              <a:t> </a:t>
            </a:r>
            <a:endParaRPr lang="en-US" dirty="0" smtClean="0"/>
          </a:p>
          <a:p>
            <a:pPr marL="171450" indent="-171450">
              <a:buFont typeface="Arial" panose="020B0604020202020204" pitchFamily="34" charset="0"/>
              <a:buChar char="•"/>
            </a:pPr>
            <a:r>
              <a:rPr lang="en-US" dirty="0" smtClean="0"/>
              <a:t>Exploration of Geometry and it’s connections to 4-H </a:t>
            </a:r>
            <a:r>
              <a:rPr lang="en-US" dirty="0"/>
              <a:t>project </a:t>
            </a:r>
            <a:r>
              <a:rPr lang="en-US" dirty="0" smtClean="0"/>
              <a:t>areas – mathematically and artistically.</a:t>
            </a:r>
            <a:endParaRPr lang="en-US" dirty="0"/>
          </a:p>
          <a:p>
            <a:pPr marL="171450" indent="-171450">
              <a:buFont typeface="Arial" panose="020B0604020202020204" pitchFamily="34" charset="0"/>
              <a:buChar char="•"/>
            </a:pPr>
            <a:r>
              <a:rPr lang="en-US" dirty="0" smtClean="0"/>
              <a:t>Geometric Shapes—Identify </a:t>
            </a:r>
            <a:r>
              <a:rPr lang="en-US" dirty="0"/>
              <a:t>and name </a:t>
            </a:r>
            <a:r>
              <a:rPr lang="en-US" dirty="0" smtClean="0"/>
              <a:t>shapes </a:t>
            </a:r>
            <a:endParaRPr lang="en-US" dirty="0"/>
          </a:p>
          <a:p>
            <a:pPr marL="171450" indent="-171450">
              <a:buFont typeface="Arial" panose="020B0604020202020204" pitchFamily="34" charset="0"/>
              <a:buChar char="•"/>
            </a:pPr>
            <a:r>
              <a:rPr lang="en-US" dirty="0" smtClean="0"/>
              <a:t>Geometric Terms – Learn geometry terms and how they apply to a “specific” 4-H project.</a:t>
            </a:r>
          </a:p>
          <a:p>
            <a:pPr marL="171450" indent="-171450">
              <a:buFont typeface="Arial" panose="020B0604020202020204" pitchFamily="34" charset="0"/>
              <a:buChar char="•"/>
            </a:pPr>
            <a:r>
              <a:rPr lang="en-US" dirty="0" smtClean="0"/>
              <a:t>Geometry – where to find in nature and man-made</a:t>
            </a:r>
            <a:endParaRPr lang="en-US" dirty="0"/>
          </a:p>
          <a:p>
            <a:pPr marL="171450" indent="-171450">
              <a:buFont typeface="Arial" panose="020B0604020202020204" pitchFamily="34" charset="0"/>
              <a:buChar char="•"/>
            </a:pPr>
            <a:r>
              <a:rPr lang="en-US" dirty="0" smtClean="0"/>
              <a:t>Geometries </a:t>
            </a:r>
            <a:r>
              <a:rPr lang="en-US" dirty="0"/>
              <a:t>applications to functional and aesthetic </a:t>
            </a:r>
            <a:r>
              <a:rPr lang="en-US" dirty="0" smtClean="0"/>
              <a:t>design – architecture, games/toys, art, textiles</a:t>
            </a:r>
          </a:p>
          <a:p>
            <a:pPr marL="171450" indent="-171450">
              <a:buFont typeface="Arial" panose="020B0604020202020204" pitchFamily="34" charset="0"/>
              <a:buChar char="•"/>
            </a:pPr>
            <a:endParaRPr lang="en-US" dirty="0" smtClean="0"/>
          </a:p>
          <a:p>
            <a:r>
              <a:rPr lang="en-US" dirty="0"/>
              <a:t> </a:t>
            </a:r>
            <a:r>
              <a:rPr lang="en-US" dirty="0">
                <a:hlinkClick r:id="rId3"/>
              </a:rPr>
              <a:t>https://www.weareteachers.com/10-geometric-art-explorations/</a:t>
            </a:r>
            <a:endParaRPr lang="en-US" dirty="0"/>
          </a:p>
          <a:p>
            <a:r>
              <a:rPr lang="en-US" dirty="0"/>
              <a:t>10 Geometric Art Explorations:  Study measurement, area, fractions and more!</a:t>
            </a:r>
          </a:p>
          <a:p>
            <a:pPr marL="685800" lvl="1" indent="-228600">
              <a:buFont typeface="+mj-lt"/>
              <a:buAutoNum type="arabicPeriod"/>
            </a:pPr>
            <a:r>
              <a:rPr lang="en-US" dirty="0"/>
              <a:t>Spiral Triangles</a:t>
            </a:r>
          </a:p>
          <a:p>
            <a:pPr marL="685800" lvl="1" indent="-228600">
              <a:buFont typeface="+mj-lt"/>
              <a:buAutoNum type="arabicPeriod"/>
            </a:pPr>
            <a:r>
              <a:rPr lang="en-US" dirty="0"/>
              <a:t>Square Stack</a:t>
            </a:r>
          </a:p>
          <a:p>
            <a:pPr marL="685800" lvl="1" indent="-228600">
              <a:buFont typeface="+mj-lt"/>
              <a:buAutoNum type="arabicPeriod"/>
            </a:pPr>
            <a:r>
              <a:rPr lang="en-US" dirty="0"/>
              <a:t>Line Drawing: Polygon Investigator</a:t>
            </a:r>
          </a:p>
          <a:p>
            <a:pPr marL="685800" lvl="1" indent="-228600">
              <a:buFont typeface="+mj-lt"/>
              <a:buAutoNum type="arabicPeriod"/>
            </a:pPr>
            <a:r>
              <a:rPr lang="en-US" dirty="0"/>
              <a:t>Polygon Patterns</a:t>
            </a:r>
          </a:p>
          <a:p>
            <a:pPr marL="685800" lvl="1" indent="-228600">
              <a:buFont typeface="+mj-lt"/>
              <a:buAutoNum type="arabicPeriod"/>
            </a:pPr>
            <a:r>
              <a:rPr lang="en-US" dirty="0"/>
              <a:t>Square Explosion</a:t>
            </a:r>
          </a:p>
          <a:p>
            <a:pPr marL="685800" lvl="1" indent="-228600">
              <a:buFont typeface="+mj-lt"/>
              <a:buAutoNum type="arabicPeriod"/>
            </a:pPr>
            <a:r>
              <a:rPr lang="en-US" dirty="0" err="1"/>
              <a:t>Frac</a:t>
            </a:r>
            <a:r>
              <a:rPr lang="en-US" dirty="0"/>
              <a:t>-Geo-Bot</a:t>
            </a:r>
          </a:p>
          <a:p>
            <a:pPr marL="685800" lvl="1" indent="-228600">
              <a:buFont typeface="+mj-lt"/>
              <a:buAutoNum type="arabicPeriod"/>
            </a:pPr>
            <a:r>
              <a:rPr lang="en-US" dirty="0"/>
              <a:t>Pass the paper: Collaboration</a:t>
            </a:r>
          </a:p>
          <a:p>
            <a:pPr marL="685800" lvl="1" indent="-228600">
              <a:buFont typeface="+mj-lt"/>
              <a:buAutoNum type="arabicPeriod"/>
            </a:pPr>
            <a:r>
              <a:rPr lang="en-US" dirty="0"/>
              <a:t>Shape Trading Cards</a:t>
            </a:r>
          </a:p>
          <a:p>
            <a:pPr marL="685800" lvl="1" indent="-228600">
              <a:buFont typeface="+mj-lt"/>
              <a:buAutoNum type="arabicPeriod"/>
            </a:pPr>
            <a:r>
              <a:rPr lang="en-US" dirty="0"/>
              <a:t>Asymmetrical Starburst</a:t>
            </a:r>
          </a:p>
          <a:p>
            <a:pPr marL="685800" lvl="1" indent="-228600">
              <a:buFont typeface="+mj-lt"/>
              <a:buAutoNum type="arabicPeriod"/>
            </a:pPr>
            <a:r>
              <a:rPr lang="en-US" dirty="0"/>
              <a:t>Mathematical Op Art</a:t>
            </a:r>
          </a:p>
          <a:p>
            <a:endParaRPr lang="en-US" dirty="0"/>
          </a:p>
          <a:p>
            <a:endParaRPr lang="en-US" dirty="0"/>
          </a:p>
        </p:txBody>
      </p:sp>
      <p:sp>
        <p:nvSpPr>
          <p:cNvPr id="4" name="Slide Number Placeholder 3"/>
          <p:cNvSpPr>
            <a:spLocks noGrp="1"/>
          </p:cNvSpPr>
          <p:nvPr>
            <p:ph type="sldNum" sz="quarter" idx="10"/>
          </p:nvPr>
        </p:nvSpPr>
        <p:spPr/>
        <p:txBody>
          <a:bodyPr/>
          <a:lstStyle/>
          <a:p>
            <a:fld id="{7644F911-E630-4D5C-9D4D-1C7DA309A5BB}" type="slidenum">
              <a:rPr lang="en-US" smtClean="0"/>
              <a:t>1</a:t>
            </a:fld>
            <a:endParaRPr lang="en-US"/>
          </a:p>
        </p:txBody>
      </p:sp>
    </p:spTree>
    <p:extLst>
      <p:ext uri="{BB962C8B-B14F-4D97-AF65-F5344CB8AC3E}">
        <p14:creationId xmlns:p14="http://schemas.microsoft.com/office/powerpoint/2010/main" val="186676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10</a:t>
            </a:fld>
            <a:endParaRPr lang="en-US"/>
          </a:p>
        </p:txBody>
      </p:sp>
    </p:spTree>
    <p:extLst>
      <p:ext uri="{BB962C8B-B14F-4D97-AF65-F5344CB8AC3E}">
        <p14:creationId xmlns:p14="http://schemas.microsoft.com/office/powerpoint/2010/main" val="35030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11</a:t>
            </a:fld>
            <a:endParaRPr lang="en-US"/>
          </a:p>
        </p:txBody>
      </p:sp>
    </p:spTree>
    <p:extLst>
      <p:ext uri="{BB962C8B-B14F-4D97-AF65-F5344CB8AC3E}">
        <p14:creationId xmlns:p14="http://schemas.microsoft.com/office/powerpoint/2010/main" val="352653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12</a:t>
            </a:fld>
            <a:endParaRPr lang="en-US"/>
          </a:p>
        </p:txBody>
      </p:sp>
    </p:spTree>
    <p:extLst>
      <p:ext uri="{BB962C8B-B14F-4D97-AF65-F5344CB8AC3E}">
        <p14:creationId xmlns:p14="http://schemas.microsoft.com/office/powerpoint/2010/main" val="351217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13</a:t>
            </a:fld>
            <a:endParaRPr lang="en-US"/>
          </a:p>
        </p:txBody>
      </p:sp>
    </p:spTree>
    <p:extLst>
      <p:ext uri="{BB962C8B-B14F-4D97-AF65-F5344CB8AC3E}">
        <p14:creationId xmlns:p14="http://schemas.microsoft.com/office/powerpoint/2010/main" val="316464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14</a:t>
            </a:fld>
            <a:endParaRPr lang="en-US"/>
          </a:p>
        </p:txBody>
      </p:sp>
    </p:spTree>
    <p:extLst>
      <p:ext uri="{BB962C8B-B14F-4D97-AF65-F5344CB8AC3E}">
        <p14:creationId xmlns:p14="http://schemas.microsoft.com/office/powerpoint/2010/main" val="324209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F106C3-B6EB-4B85-A8A3-FDE4E8DDB651}" type="slidenum">
              <a:rPr lang="en-US" smtClean="0"/>
              <a:t>15</a:t>
            </a:fld>
            <a:endParaRPr lang="en-US"/>
          </a:p>
        </p:txBody>
      </p:sp>
    </p:spTree>
    <p:extLst>
      <p:ext uri="{BB962C8B-B14F-4D97-AF65-F5344CB8AC3E}">
        <p14:creationId xmlns:p14="http://schemas.microsoft.com/office/powerpoint/2010/main" val="31868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16</a:t>
            </a:fld>
            <a:endParaRPr lang="en-US"/>
          </a:p>
        </p:txBody>
      </p:sp>
    </p:spTree>
    <p:extLst>
      <p:ext uri="{BB962C8B-B14F-4D97-AF65-F5344CB8AC3E}">
        <p14:creationId xmlns:p14="http://schemas.microsoft.com/office/powerpoint/2010/main" val="251617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F106C3-B6EB-4B85-A8A3-FDE4E8DDB651}" type="slidenum">
              <a:rPr lang="en-US" smtClean="0"/>
              <a:t>17</a:t>
            </a:fld>
            <a:endParaRPr lang="en-US"/>
          </a:p>
        </p:txBody>
      </p:sp>
    </p:spTree>
    <p:extLst>
      <p:ext uri="{BB962C8B-B14F-4D97-AF65-F5344CB8AC3E}">
        <p14:creationId xmlns:p14="http://schemas.microsoft.com/office/powerpoint/2010/main" val="385559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850"/>
            <a:ext cx="5486400" cy="3600450"/>
          </a:xfrm>
        </p:spPr>
        <p:txBody>
          <a:bodyPr/>
          <a:lstStyle/>
          <a:p>
            <a:r>
              <a:rPr lang="en-US" dirty="0" smtClean="0"/>
              <a:t>Wikipedia link has a graphic in motions for </a:t>
            </a:r>
            <a:r>
              <a:rPr lang="en-US" dirty="0" err="1" smtClean="0"/>
              <a:t>hypotrachoids</a:t>
            </a:r>
            <a:r>
              <a:rPr lang="en-US" dirty="0" smtClean="0"/>
              <a:t> and </a:t>
            </a:r>
            <a:r>
              <a:rPr lang="en-US" dirty="0" err="1" smtClean="0"/>
              <a:t>epitrochoids</a:t>
            </a:r>
            <a:r>
              <a:rPr lang="en-US" dirty="0" smtClean="0"/>
              <a:t> .</a:t>
            </a:r>
          </a:p>
          <a:p>
            <a:r>
              <a:rPr lang="en-US" dirty="0">
                <a:hlinkClick r:id="rId3"/>
              </a:rPr>
              <a:t>https://</a:t>
            </a:r>
            <a:r>
              <a:rPr lang="en-US" dirty="0" smtClean="0">
                <a:hlinkClick r:id="rId3"/>
              </a:rPr>
              <a:t>en.wikipedia.org/wiki/Spirograph</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4EF106C3-B6EB-4B85-A8A3-FDE4E8DDB651}" type="slidenum">
              <a:rPr lang="en-US" smtClean="0"/>
              <a:t>18</a:t>
            </a:fld>
            <a:endParaRPr lang="en-US"/>
          </a:p>
        </p:txBody>
      </p:sp>
    </p:spTree>
    <p:extLst>
      <p:ext uri="{BB962C8B-B14F-4D97-AF65-F5344CB8AC3E}">
        <p14:creationId xmlns:p14="http://schemas.microsoft.com/office/powerpoint/2010/main" val="1455907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F106C3-B6EB-4B85-A8A3-FDE4E8DDB651}" type="slidenum">
              <a:rPr lang="en-US" smtClean="0"/>
              <a:t>19</a:t>
            </a:fld>
            <a:endParaRPr lang="en-US"/>
          </a:p>
        </p:txBody>
      </p:sp>
    </p:spTree>
    <p:extLst>
      <p:ext uri="{BB962C8B-B14F-4D97-AF65-F5344CB8AC3E}">
        <p14:creationId xmlns:p14="http://schemas.microsoft.com/office/powerpoint/2010/main" val="307838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64200" cy="3600450"/>
          </a:xfrm>
        </p:spPr>
        <p:txBody>
          <a:bodyPr/>
          <a:lstStyle/>
          <a:p>
            <a:r>
              <a:rPr lang="en-US" u="sng" dirty="0" smtClean="0"/>
              <a:t>Instructor Note</a:t>
            </a:r>
            <a:r>
              <a:rPr lang="en-US" dirty="0" smtClean="0"/>
              <a:t>: </a:t>
            </a:r>
            <a:r>
              <a:rPr lang="en-US" i="1" dirty="0" smtClean="0"/>
              <a:t>Introduce </a:t>
            </a:r>
            <a:r>
              <a:rPr lang="en-US" i="1" dirty="0"/>
              <a:t>and explore the relationship between geometric shapes, architecture, </a:t>
            </a:r>
            <a:r>
              <a:rPr lang="en-US" i="1" dirty="0" smtClean="0"/>
              <a:t>furniture, art</a:t>
            </a:r>
            <a:r>
              <a:rPr lang="en-US" i="1" dirty="0"/>
              <a:t>, textiles and entertainment.  Assist youth in making connections and applying the knowledge in the creation of aesthetically pleasing products – crafts, fine art, furniture, home decor, architecture, textiles, clothing, kaleidoscopes, music, games and more. </a:t>
            </a:r>
            <a:r>
              <a:rPr lang="en-US" i="1" dirty="0" smtClean="0"/>
              <a:t>Adapt pictures on the slide to fit your focus.  See slides 16-21 for ideas..</a:t>
            </a:r>
          </a:p>
          <a:p>
            <a:endParaRPr lang="en-US" i="1" dirty="0"/>
          </a:p>
          <a:p>
            <a:r>
              <a:rPr lang="en-US" dirty="0"/>
              <a:t>Geometry is a very basic and functional science, yet when unique combinations of lines, angles, planes, triangles, circles, squares and spheres are combined, our human eye begins to see height, width, depth, proportion, and patterns which are both aesthetically pleasing and structurally functional.  </a:t>
            </a:r>
          </a:p>
          <a:p>
            <a:r>
              <a:rPr lang="en-US" dirty="0"/>
              <a:t>A functional science of math becomes art when pencil is applied to paper, clay is shaped, wood, fabric, glass, are cut and yarns are woven into a pattern.</a:t>
            </a:r>
          </a:p>
          <a:p>
            <a:r>
              <a:rPr lang="en-US" b="1" dirty="0"/>
              <a:t>Architecture</a:t>
            </a:r>
            <a:r>
              <a:rPr lang="en-US" dirty="0"/>
              <a:t>—Ancient </a:t>
            </a:r>
            <a:r>
              <a:rPr lang="en-US" dirty="0" smtClean="0"/>
              <a:t>Pyramids, buildings, bridges </a:t>
            </a:r>
            <a:r>
              <a:rPr lang="en-US" dirty="0"/>
              <a:t>and other marvels of  engineering</a:t>
            </a:r>
            <a:r>
              <a:rPr lang="en-US" dirty="0" smtClean="0"/>
              <a:t>.</a:t>
            </a:r>
          </a:p>
          <a:p>
            <a:r>
              <a:rPr lang="en-US" b="1" dirty="0" smtClean="0"/>
              <a:t>Furniture – </a:t>
            </a:r>
            <a:r>
              <a:rPr lang="en-US" dirty="0" smtClean="0"/>
              <a:t>Lamp, chair, book shelf, table, etc.</a:t>
            </a:r>
            <a:endParaRPr lang="en-US" dirty="0"/>
          </a:p>
          <a:p>
            <a:r>
              <a:rPr lang="en-US" b="1" dirty="0"/>
              <a:t>Games/Toy</a:t>
            </a:r>
            <a:r>
              <a:rPr lang="en-US" dirty="0"/>
              <a:t>—Tangram an ancient Chinese puzzle . Science of a Kaleidoscope.</a:t>
            </a:r>
          </a:p>
          <a:p>
            <a:r>
              <a:rPr lang="en-US" b="1" dirty="0"/>
              <a:t>Art</a:t>
            </a:r>
            <a:r>
              <a:rPr lang="en-US" dirty="0"/>
              <a:t>—Creating design and symmetry though the cultural exploration and creation of a Mandala.</a:t>
            </a:r>
          </a:p>
          <a:p>
            <a:r>
              <a:rPr lang="en-US" dirty="0"/>
              <a:t>T</a:t>
            </a:r>
            <a:r>
              <a:rPr lang="en-US" b="1" dirty="0"/>
              <a:t>extiles</a:t>
            </a:r>
            <a:r>
              <a:rPr lang="en-US" dirty="0"/>
              <a:t>—The practical, historical and art of designing quilt blocks. Weaving geometrical designs in fabric, baskets and beads.</a:t>
            </a:r>
          </a:p>
          <a:p>
            <a:endParaRPr lang="en-US" dirty="0"/>
          </a:p>
        </p:txBody>
      </p:sp>
      <p:sp>
        <p:nvSpPr>
          <p:cNvPr id="4" name="Slide Number Placeholder 3"/>
          <p:cNvSpPr>
            <a:spLocks noGrp="1"/>
          </p:cNvSpPr>
          <p:nvPr>
            <p:ph type="sldNum" sz="quarter" idx="10"/>
          </p:nvPr>
        </p:nvSpPr>
        <p:spPr/>
        <p:txBody>
          <a:bodyPr/>
          <a:lstStyle/>
          <a:p>
            <a:fld id="{7644F911-E630-4D5C-9D4D-1C7DA309A5BB}" type="slidenum">
              <a:rPr lang="en-US" smtClean="0"/>
              <a:t>2</a:t>
            </a:fld>
            <a:endParaRPr lang="en-US"/>
          </a:p>
        </p:txBody>
      </p:sp>
    </p:spTree>
    <p:extLst>
      <p:ext uri="{BB962C8B-B14F-4D97-AF65-F5344CB8AC3E}">
        <p14:creationId xmlns:p14="http://schemas.microsoft.com/office/powerpoint/2010/main" val="15535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F106C3-B6EB-4B85-A8A3-FDE4E8DDB651}" type="slidenum">
              <a:rPr lang="en-US" smtClean="0"/>
              <a:t>20</a:t>
            </a:fld>
            <a:endParaRPr lang="en-US"/>
          </a:p>
        </p:txBody>
      </p:sp>
    </p:spTree>
    <p:extLst>
      <p:ext uri="{BB962C8B-B14F-4D97-AF65-F5344CB8AC3E}">
        <p14:creationId xmlns:p14="http://schemas.microsoft.com/office/powerpoint/2010/main" val="415034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F106C3-B6EB-4B85-A8A3-FDE4E8DDB651}" type="slidenum">
              <a:rPr lang="en-US" smtClean="0"/>
              <a:t>21</a:t>
            </a:fld>
            <a:endParaRPr lang="en-US"/>
          </a:p>
        </p:txBody>
      </p:sp>
    </p:spTree>
    <p:extLst>
      <p:ext uri="{BB962C8B-B14F-4D97-AF65-F5344CB8AC3E}">
        <p14:creationId xmlns:p14="http://schemas.microsoft.com/office/powerpoint/2010/main" val="228367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 Possible websites for ideas…</a:t>
            </a:r>
          </a:p>
          <a:p>
            <a:r>
              <a:rPr lang="en-US" b="1" u="sng" dirty="0">
                <a:hlinkClick r:id="rId3"/>
              </a:rPr>
              <a:t>http://list25.com/25-examples-of-perfect-geometry-found-in-nature/3/</a:t>
            </a:r>
            <a:endParaRPr lang="en-US" b="1" u="sng" dirty="0"/>
          </a:p>
          <a:p>
            <a:r>
              <a:rPr lang="en-US" dirty="0" smtClean="0">
                <a:hlinkClick r:id="rId4"/>
              </a:rPr>
              <a:t>http</a:t>
            </a:r>
            <a:r>
              <a:rPr lang="en-US" dirty="0">
                <a:hlinkClick r:id="rId4"/>
              </a:rPr>
              <a:t>://</a:t>
            </a:r>
            <a:r>
              <a:rPr lang="en-US" dirty="0" smtClean="0">
                <a:hlinkClick r:id="rId4"/>
              </a:rPr>
              <a:t>cashonandcompany.blogspot.com/2011/08/natural-man-made-geometry.html</a:t>
            </a:r>
            <a:r>
              <a:rPr lang="en-US" dirty="0" smtClean="0"/>
              <a:t> </a:t>
            </a:r>
            <a:endParaRPr lang="en-US" dirty="0"/>
          </a:p>
          <a:p>
            <a:endParaRPr lang="en-US" dirty="0"/>
          </a:p>
          <a:p>
            <a:r>
              <a:rPr lang="en-US" dirty="0" smtClean="0"/>
              <a:t>Search – Geometry in nature and man-made for other resources.</a:t>
            </a:r>
          </a:p>
          <a:p>
            <a:endParaRPr lang="en-US" dirty="0"/>
          </a:p>
          <a:p>
            <a:r>
              <a:rPr lang="en-US" dirty="0" smtClean="0"/>
              <a:t>Adapt slide for your needs</a:t>
            </a:r>
          </a:p>
        </p:txBody>
      </p:sp>
      <p:sp>
        <p:nvSpPr>
          <p:cNvPr id="4" name="Slide Number Placeholder 3"/>
          <p:cNvSpPr>
            <a:spLocks noGrp="1"/>
          </p:cNvSpPr>
          <p:nvPr>
            <p:ph type="sldNum" sz="quarter" idx="10"/>
          </p:nvPr>
        </p:nvSpPr>
        <p:spPr/>
        <p:txBody>
          <a:bodyPr/>
          <a:lstStyle/>
          <a:p>
            <a:fld id="{4EF106C3-B6EB-4B85-A8A3-FDE4E8DDB651}" type="slidenum">
              <a:rPr lang="en-US" smtClean="0"/>
              <a:t>3</a:t>
            </a:fld>
            <a:endParaRPr lang="en-US"/>
          </a:p>
        </p:txBody>
      </p:sp>
    </p:spTree>
    <p:extLst>
      <p:ext uri="{BB962C8B-B14F-4D97-AF65-F5344CB8AC3E}">
        <p14:creationId xmlns:p14="http://schemas.microsoft.com/office/powerpoint/2010/main" val="21285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slide for your group, interests, age, 4-H project, etc.</a:t>
            </a:r>
            <a:endParaRPr lang="en-US" dirty="0"/>
          </a:p>
        </p:txBody>
      </p:sp>
      <p:sp>
        <p:nvSpPr>
          <p:cNvPr id="4" name="Slide Number Placeholder 3"/>
          <p:cNvSpPr>
            <a:spLocks noGrp="1"/>
          </p:cNvSpPr>
          <p:nvPr>
            <p:ph type="sldNum" sz="quarter" idx="10"/>
          </p:nvPr>
        </p:nvSpPr>
        <p:spPr/>
        <p:txBody>
          <a:bodyPr/>
          <a:lstStyle/>
          <a:p>
            <a:fld id="{7644F911-E630-4D5C-9D4D-1C7DA309A5BB}" type="slidenum">
              <a:rPr lang="en-US" smtClean="0"/>
              <a:t>4</a:t>
            </a:fld>
            <a:endParaRPr lang="en-US"/>
          </a:p>
        </p:txBody>
      </p:sp>
    </p:spTree>
    <p:extLst>
      <p:ext uri="{BB962C8B-B14F-4D97-AF65-F5344CB8AC3E}">
        <p14:creationId xmlns:p14="http://schemas.microsoft.com/office/powerpoint/2010/main" val="184056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simple geometry tools that might be used in school.</a:t>
            </a:r>
          </a:p>
          <a:p>
            <a:endParaRPr lang="en-US" dirty="0"/>
          </a:p>
          <a:p>
            <a:r>
              <a:rPr lang="en-US" dirty="0" smtClean="0"/>
              <a:t>Introduce similar yet different tools for doing the same job used in a “specific” craft or with a particular “media” (wood, glass, fabric, etc.)</a:t>
            </a:r>
          </a:p>
          <a:p>
            <a:endParaRPr lang="en-US" dirty="0"/>
          </a:p>
          <a:p>
            <a:r>
              <a:rPr lang="en-US" dirty="0" smtClean="0"/>
              <a:t>Discuss why the tool needs to be different.</a:t>
            </a:r>
          </a:p>
          <a:p>
            <a:endParaRPr lang="en-US" dirty="0"/>
          </a:p>
          <a:p>
            <a:r>
              <a:rPr lang="en-US" dirty="0" smtClean="0"/>
              <a:t>Could some tools be used with multiple media?  Why?</a:t>
            </a:r>
            <a:endParaRPr lang="en-US" dirty="0"/>
          </a:p>
        </p:txBody>
      </p:sp>
      <p:sp>
        <p:nvSpPr>
          <p:cNvPr id="4" name="Slide Number Placeholder 3"/>
          <p:cNvSpPr>
            <a:spLocks noGrp="1"/>
          </p:cNvSpPr>
          <p:nvPr>
            <p:ph type="sldNum" sz="quarter" idx="10"/>
          </p:nvPr>
        </p:nvSpPr>
        <p:spPr/>
        <p:txBody>
          <a:bodyPr/>
          <a:lstStyle/>
          <a:p>
            <a:fld id="{7644F911-E630-4D5C-9D4D-1C7DA309A5BB}" type="slidenum">
              <a:rPr lang="en-US" smtClean="0"/>
              <a:t>5</a:t>
            </a:fld>
            <a:endParaRPr lang="en-US" dirty="0"/>
          </a:p>
        </p:txBody>
      </p:sp>
    </p:spTree>
    <p:extLst>
      <p:ext uri="{BB962C8B-B14F-4D97-AF65-F5344CB8AC3E}">
        <p14:creationId xmlns:p14="http://schemas.microsoft.com/office/powerpoint/2010/main" val="85095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the slide to meet your needs and make the “point(s)” with the audience.</a:t>
            </a:r>
          </a:p>
          <a:p>
            <a:endParaRPr lang="en-US" dirty="0"/>
          </a:p>
          <a:p>
            <a:r>
              <a:rPr lang="en-US" dirty="0" smtClean="0"/>
              <a:t>Source for ideas: </a:t>
            </a:r>
            <a:r>
              <a:rPr lang="en-US" dirty="0">
                <a:hlinkClick r:id="rId3"/>
              </a:rPr>
              <a:t>http://www.lacma.org/eduprograms/EvesforEds/GeoEssay.pdf</a:t>
            </a:r>
            <a:r>
              <a:rPr lang="en-US" dirty="0"/>
              <a:t> </a:t>
            </a:r>
            <a:endParaRPr lang="en-US" dirty="0" smtClean="0"/>
          </a:p>
          <a:p>
            <a:endParaRPr lang="en-US" dirty="0"/>
          </a:p>
          <a:p>
            <a:r>
              <a:rPr lang="en-US" dirty="0" smtClean="0"/>
              <a:t>Let the group use the various tools and see how they are similar and different. Then have them reflect and apply what was experienced.</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7644F911-E630-4D5C-9D4D-1C7DA309A5BB}" type="slidenum">
              <a:rPr lang="en-US" smtClean="0"/>
              <a:t>6</a:t>
            </a:fld>
            <a:endParaRPr lang="en-US"/>
          </a:p>
        </p:txBody>
      </p:sp>
    </p:spTree>
    <p:extLst>
      <p:ext uri="{BB962C8B-B14F-4D97-AF65-F5344CB8AC3E}">
        <p14:creationId xmlns:p14="http://schemas.microsoft.com/office/powerpoint/2010/main" val="21218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7</a:t>
            </a:fld>
            <a:endParaRPr lang="en-US"/>
          </a:p>
        </p:txBody>
      </p:sp>
    </p:spTree>
    <p:extLst>
      <p:ext uri="{BB962C8B-B14F-4D97-AF65-F5344CB8AC3E}">
        <p14:creationId xmlns:p14="http://schemas.microsoft.com/office/powerpoint/2010/main" val="310248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Geometric Art Explorations</a:t>
            </a:r>
          </a:p>
          <a:p>
            <a:r>
              <a:rPr lang="en-US" dirty="0" smtClean="0"/>
              <a:t>Study measurement, area, fractions, and more!</a:t>
            </a:r>
          </a:p>
          <a:p>
            <a:r>
              <a:rPr lang="en-US" dirty="0" smtClean="0"/>
              <a:t>Erin </a:t>
            </a:r>
            <a:r>
              <a:rPr lang="en-US" dirty="0" err="1" smtClean="0"/>
              <a:t>Bittman</a:t>
            </a:r>
            <a:r>
              <a:rPr lang="en-US" dirty="0" smtClean="0"/>
              <a:t> March 28, 2016</a:t>
            </a:r>
          </a:p>
          <a:p>
            <a:r>
              <a:rPr lang="en-US" dirty="0" smtClean="0">
                <a:hlinkClick r:id="rId3"/>
              </a:rPr>
              <a:t>https://www.weareteachers.com/10-geometric-art-explorations/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644F911-E630-4D5C-9D4D-1C7DA309A5BB}" type="slidenum">
              <a:rPr lang="en-US" smtClean="0"/>
              <a:t>8</a:t>
            </a:fld>
            <a:endParaRPr lang="en-US"/>
          </a:p>
        </p:txBody>
      </p:sp>
    </p:spTree>
    <p:extLst>
      <p:ext uri="{BB962C8B-B14F-4D97-AF65-F5344CB8AC3E}">
        <p14:creationId xmlns:p14="http://schemas.microsoft.com/office/powerpoint/2010/main" val="132504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4F911-E630-4D5C-9D4D-1C7DA309A5BB}" type="slidenum">
              <a:rPr lang="en-US" smtClean="0"/>
              <a:t>9</a:t>
            </a:fld>
            <a:endParaRPr lang="en-US"/>
          </a:p>
        </p:txBody>
      </p:sp>
    </p:spTree>
    <p:extLst>
      <p:ext uri="{BB962C8B-B14F-4D97-AF65-F5344CB8AC3E}">
        <p14:creationId xmlns:p14="http://schemas.microsoft.com/office/powerpoint/2010/main" val="2715433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11/3/2020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eareteachers.com/10-geometric-art-explora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weareteachers.com/10-geometric-art-explora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incredibleart.org/lessons/middle/middle10.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ilovethatteachingidea.com/ideas/010915_star_burst_design.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eareteachers.com/10-geometric-art-exploration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gif"/><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Hypotrochoi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en.wikipedia.org/wiki/Epitrochoi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hyperlink" Target="https://en.wikipedia.org/wiki/Reflection_(physics)" TargetMode="External"/><Relationship Id="rId4" Type="http://schemas.openxmlformats.org/officeDocument/2006/relationships/hyperlink" Target="https://en.wikipedia.org/wiki/Symmet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g_220x220"/></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weareteachers.com/10-geometric-art-explora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uckytobeinfirst.com/2013/06/ahhhh-summersort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Geometry in Art and Design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474" y="5381951"/>
            <a:ext cx="2964858" cy="619412"/>
          </a:xfrm>
          <a:prstGeom prst="rect">
            <a:avLst/>
          </a:prstGeom>
        </p:spPr>
      </p:pic>
    </p:spTree>
    <p:extLst>
      <p:ext uri="{BB962C8B-B14F-4D97-AF65-F5344CB8AC3E}">
        <p14:creationId xmlns:p14="http://schemas.microsoft.com/office/powerpoint/2010/main" val="252566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Drawing: Polygon Investigator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9687" y="2156219"/>
            <a:ext cx="5949100" cy="4022725"/>
          </a:xfrm>
        </p:spPr>
      </p:pic>
      <p:sp>
        <p:nvSpPr>
          <p:cNvPr id="5" name="Rectangle 4"/>
          <p:cNvSpPr/>
          <p:nvPr/>
        </p:nvSpPr>
        <p:spPr>
          <a:xfrm>
            <a:off x="678288" y="2381046"/>
            <a:ext cx="4318715" cy="3970318"/>
          </a:xfrm>
          <a:prstGeom prst="rect">
            <a:avLst/>
          </a:prstGeom>
        </p:spPr>
        <p:txBody>
          <a:bodyPr wrap="square">
            <a:spAutoFit/>
          </a:bodyPr>
          <a:lstStyle/>
          <a:p>
            <a:r>
              <a:rPr lang="en-US" sz="2800" dirty="0"/>
              <a:t>Integrate math and art by creating a line drawing. Kids use a ruler and draw random lines on paper. Then, they become polygon investigators! They examine their artwork and color in polygons that have the same number of sides.</a:t>
            </a:r>
          </a:p>
        </p:txBody>
      </p:sp>
      <p:sp>
        <p:nvSpPr>
          <p:cNvPr id="6" name="Rectangle 5"/>
          <p:cNvSpPr/>
          <p:nvPr/>
        </p:nvSpPr>
        <p:spPr>
          <a:xfrm>
            <a:off x="5422006" y="6250331"/>
            <a:ext cx="6658377" cy="369332"/>
          </a:xfrm>
          <a:prstGeom prst="rect">
            <a:avLst/>
          </a:prstGeom>
        </p:spPr>
        <p:txBody>
          <a:bodyPr wrap="square">
            <a:spAutoFit/>
          </a:bodyPr>
          <a:lstStyle/>
          <a:p>
            <a:r>
              <a:rPr lang="en-US" dirty="0">
                <a:hlinkClick r:id="rId4"/>
              </a:rPr>
              <a:t>https://www.weareteachers.com/10-geometric-art-explorations/</a:t>
            </a:r>
            <a:endParaRPr lang="en-US" dirty="0"/>
          </a:p>
        </p:txBody>
      </p:sp>
    </p:spTree>
    <p:extLst>
      <p:ext uri="{BB962C8B-B14F-4D97-AF65-F5344CB8AC3E}">
        <p14:creationId xmlns:p14="http://schemas.microsoft.com/office/powerpoint/2010/main" val="411841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Polygon Patterns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2212" y="2156219"/>
            <a:ext cx="5357963" cy="4022725"/>
          </a:xfrm>
        </p:spPr>
      </p:pic>
      <p:sp>
        <p:nvSpPr>
          <p:cNvPr id="4" name="Rectangle 3"/>
          <p:cNvSpPr/>
          <p:nvPr/>
        </p:nvSpPr>
        <p:spPr>
          <a:xfrm>
            <a:off x="5422006" y="6250331"/>
            <a:ext cx="6658377" cy="369332"/>
          </a:xfrm>
          <a:prstGeom prst="rect">
            <a:avLst/>
          </a:prstGeom>
        </p:spPr>
        <p:txBody>
          <a:bodyPr wrap="square">
            <a:spAutoFit/>
          </a:bodyPr>
          <a:lstStyle/>
          <a:p>
            <a:r>
              <a:rPr lang="en-US" dirty="0">
                <a:hlinkClick r:id="rId4"/>
              </a:rPr>
              <a:t>https://www.weareteachers.com/10-geometric-art-explorations/</a:t>
            </a:r>
            <a:endParaRPr lang="en-US" dirty="0"/>
          </a:p>
        </p:txBody>
      </p:sp>
      <p:sp>
        <p:nvSpPr>
          <p:cNvPr id="6" name="Rectangle 5"/>
          <p:cNvSpPr/>
          <p:nvPr/>
        </p:nvSpPr>
        <p:spPr>
          <a:xfrm>
            <a:off x="523741" y="1834019"/>
            <a:ext cx="5027053" cy="4893647"/>
          </a:xfrm>
          <a:prstGeom prst="rect">
            <a:avLst/>
          </a:prstGeom>
        </p:spPr>
        <p:txBody>
          <a:bodyPr wrap="square">
            <a:spAutoFit/>
          </a:bodyPr>
          <a:lstStyle/>
          <a:p>
            <a:r>
              <a:rPr lang="en-US" sz="2400" dirty="0" smtClean="0"/>
              <a:t>Explore vertices and diagonals while seeking patterns in polygons! Have kids predict the number of diagonals a triangle, square, pentagon, hexagon, heptagon, and octagon have. Split kids up into teams. Then, have them problem solve by drawing diagonals on shape outlines. Make sure kids use different colored markers for each diagonal (so they can count them). Also, have a teammate tally each diagonal drawn. Can they find a pattern? How many diagonals does a hex decagon have?</a:t>
            </a:r>
            <a:endParaRPr lang="en-US" sz="2400" dirty="0"/>
          </a:p>
        </p:txBody>
      </p:sp>
    </p:spTree>
    <p:extLst>
      <p:ext uri="{BB962C8B-B14F-4D97-AF65-F5344CB8AC3E}">
        <p14:creationId xmlns:p14="http://schemas.microsoft.com/office/powerpoint/2010/main" val="27897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the Paper: collaboration</a:t>
            </a:r>
            <a:endParaRPr lang="en-US" dirty="0"/>
          </a:p>
        </p:txBody>
      </p:sp>
      <p:sp>
        <p:nvSpPr>
          <p:cNvPr id="3" name="Content Placeholder 2"/>
          <p:cNvSpPr>
            <a:spLocks noGrp="1"/>
          </p:cNvSpPr>
          <p:nvPr>
            <p:ph idx="1"/>
          </p:nvPr>
        </p:nvSpPr>
        <p:spPr>
          <a:xfrm>
            <a:off x="682580" y="2084832"/>
            <a:ext cx="4868214" cy="4224528"/>
          </a:xfrm>
        </p:spPr>
        <p:txBody>
          <a:bodyPr>
            <a:normAutofit/>
          </a:bodyPr>
          <a:lstStyle/>
          <a:p>
            <a:r>
              <a:rPr lang="en-US" dirty="0"/>
              <a:t>Kids show their knowledge of </a:t>
            </a:r>
            <a:r>
              <a:rPr lang="en-US" b="1" dirty="0"/>
              <a:t>geometry terms</a:t>
            </a:r>
            <a:r>
              <a:rPr lang="en-US" dirty="0"/>
              <a:t> by creating art! Each child is given a piece of paper. They are given an instruction (such as make 3 dots). Then, they pass their sheet of paper. Another instruction is given (ex: use a compass to create 3 circles from the 3 dots). Students draw on their peers’ paper. Then, they pass the paper. Papers get passed around until they reach their “owner.” The owner embellishes the line drawing to create a unique piece of art!</a:t>
            </a:r>
            <a:endParaRPr lang="en-US" b="1"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014" y="1751336"/>
            <a:ext cx="4266798" cy="4558024"/>
          </a:xfrm>
          <a:prstGeom prst="rect">
            <a:avLst/>
          </a:prstGeom>
        </p:spPr>
      </p:pic>
      <p:sp>
        <p:nvSpPr>
          <p:cNvPr id="5" name="Rectangle 4"/>
          <p:cNvSpPr/>
          <p:nvPr/>
        </p:nvSpPr>
        <p:spPr>
          <a:xfrm>
            <a:off x="5884164" y="6309360"/>
            <a:ext cx="5824415" cy="369332"/>
          </a:xfrm>
          <a:prstGeom prst="rect">
            <a:avLst/>
          </a:prstGeom>
        </p:spPr>
        <p:txBody>
          <a:bodyPr wrap="none">
            <a:spAutoFit/>
          </a:bodyPr>
          <a:lstStyle/>
          <a:p>
            <a:r>
              <a:rPr lang="en-US" dirty="0">
                <a:hlinkClick r:id="rId4"/>
              </a:rPr>
              <a:t>https://www.incredibleart.org/lessons/middle/middle10.html</a:t>
            </a:r>
            <a:endParaRPr lang="en-US" dirty="0"/>
          </a:p>
        </p:txBody>
      </p:sp>
    </p:spTree>
    <p:extLst>
      <p:ext uri="{BB962C8B-B14F-4D97-AF65-F5344CB8AC3E}">
        <p14:creationId xmlns:p14="http://schemas.microsoft.com/office/powerpoint/2010/main" val="137411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 Starburst</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87611" y="2332701"/>
            <a:ext cx="4754562" cy="3826290"/>
          </a:xfrm>
        </p:spPr>
      </p:pic>
      <p:sp>
        <p:nvSpPr>
          <p:cNvPr id="6" name="Rectangle 5"/>
          <p:cNvSpPr/>
          <p:nvPr/>
        </p:nvSpPr>
        <p:spPr>
          <a:xfrm>
            <a:off x="5572259" y="6158991"/>
            <a:ext cx="6096000" cy="646331"/>
          </a:xfrm>
          <a:prstGeom prst="rect">
            <a:avLst/>
          </a:prstGeom>
        </p:spPr>
        <p:txBody>
          <a:bodyPr>
            <a:spAutoFit/>
          </a:bodyPr>
          <a:lstStyle/>
          <a:p>
            <a:r>
              <a:rPr lang="en-US" dirty="0">
                <a:hlinkClick r:id="rId4"/>
              </a:rPr>
              <a:t>http://www.ilovethatteachingidea.com/ideas/010915_star_burst_design.htm</a:t>
            </a:r>
            <a:endParaRPr lang="en-US" dirty="0"/>
          </a:p>
        </p:txBody>
      </p:sp>
      <p:sp>
        <p:nvSpPr>
          <p:cNvPr id="7" name="Rectangle 6"/>
          <p:cNvSpPr/>
          <p:nvPr/>
        </p:nvSpPr>
        <p:spPr>
          <a:xfrm>
            <a:off x="491611" y="2084832"/>
            <a:ext cx="4943274" cy="4031873"/>
          </a:xfrm>
          <a:prstGeom prst="rect">
            <a:avLst/>
          </a:prstGeom>
        </p:spPr>
        <p:txBody>
          <a:bodyPr wrap="square">
            <a:spAutoFit/>
          </a:bodyPr>
          <a:lstStyle/>
          <a:p>
            <a:r>
              <a:rPr lang="en-US" sz="1600" dirty="0"/>
              <a:t>Students explore geometry and art by creating asymmetrical starburst designs</a:t>
            </a:r>
            <a:r>
              <a:rPr lang="en-US" sz="1600" dirty="0" smtClean="0"/>
              <a:t>!</a:t>
            </a:r>
          </a:p>
          <a:p>
            <a:pPr marL="342900" indent="-342900">
              <a:buFont typeface="+mj-lt"/>
              <a:buAutoNum type="arabicPeriod"/>
            </a:pPr>
            <a:r>
              <a:rPr lang="en-US" sz="1600" dirty="0" smtClean="0"/>
              <a:t>Draw </a:t>
            </a:r>
            <a:r>
              <a:rPr lang="en-US" sz="1600" dirty="0"/>
              <a:t>a line segment 3 to 5 inches long in the center of the </a:t>
            </a:r>
            <a:r>
              <a:rPr lang="en-US" sz="1600" dirty="0" smtClean="0"/>
              <a:t>paper.</a:t>
            </a:r>
          </a:p>
          <a:p>
            <a:pPr marL="342900" indent="-342900">
              <a:buFont typeface="+mj-lt"/>
              <a:buAutoNum type="arabicPeriod"/>
            </a:pPr>
            <a:r>
              <a:rPr lang="en-US" sz="1600" dirty="0" smtClean="0"/>
              <a:t>Make </a:t>
            </a:r>
            <a:r>
              <a:rPr lang="en-US" sz="1600" dirty="0"/>
              <a:t>dots around the line segment. (No dots on the horizontal line)</a:t>
            </a:r>
            <a:br>
              <a:rPr lang="en-US" sz="1600" dirty="0"/>
            </a:br>
            <a:r>
              <a:rPr lang="en-US" sz="1600" dirty="0"/>
              <a:t>10 dots (5 above, 5 below for younger students / 15-20 dots for older </a:t>
            </a:r>
            <a:r>
              <a:rPr lang="en-US" sz="1600" dirty="0" smtClean="0"/>
              <a:t>students)</a:t>
            </a:r>
          </a:p>
          <a:p>
            <a:pPr marL="342900" indent="-342900">
              <a:buFont typeface="+mj-lt"/>
              <a:buAutoNum type="arabicPeriod"/>
            </a:pPr>
            <a:r>
              <a:rPr lang="en-US" sz="1600" dirty="0" smtClean="0"/>
              <a:t>Connect </a:t>
            </a:r>
            <a:r>
              <a:rPr lang="en-US" sz="1600" dirty="0"/>
              <a:t>the dots! – but, in a pattern. (Connect one end of the line segment to a dot, back to the other end of the line segment) – repeat (end of line segment-dot-other end of line segment) – use a </a:t>
            </a:r>
            <a:r>
              <a:rPr lang="en-US" sz="1600" dirty="0" smtClean="0"/>
              <a:t>ruler</a:t>
            </a:r>
          </a:p>
          <a:p>
            <a:r>
              <a:rPr lang="en-US" sz="1600" b="1" dirty="0" smtClean="0"/>
              <a:t>Note</a:t>
            </a:r>
            <a:r>
              <a:rPr lang="en-US" sz="1600" b="1" dirty="0"/>
              <a:t>: </a:t>
            </a:r>
            <a:r>
              <a:rPr lang="en-US" sz="1600" dirty="0"/>
              <a:t>To simplify this project have children make their horizontal line a different color or add bright colored dots to the end of the line segment. Then, they will be able to see where they draw their lines to.</a:t>
            </a:r>
          </a:p>
        </p:txBody>
      </p:sp>
    </p:spTree>
    <p:extLst>
      <p:ext uri="{BB962C8B-B14F-4D97-AF65-F5344CB8AC3E}">
        <p14:creationId xmlns:p14="http://schemas.microsoft.com/office/powerpoint/2010/main" val="388533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Op Art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1397" y="1690750"/>
            <a:ext cx="5248275" cy="3590486"/>
          </a:xfrm>
        </p:spPr>
      </p:pic>
      <p:sp>
        <p:nvSpPr>
          <p:cNvPr id="5" name="Rectangle 4"/>
          <p:cNvSpPr/>
          <p:nvPr/>
        </p:nvSpPr>
        <p:spPr>
          <a:xfrm>
            <a:off x="609763" y="1897704"/>
            <a:ext cx="5237245" cy="3785652"/>
          </a:xfrm>
          <a:prstGeom prst="rect">
            <a:avLst/>
          </a:prstGeom>
        </p:spPr>
        <p:txBody>
          <a:bodyPr wrap="square">
            <a:spAutoFit/>
          </a:bodyPr>
          <a:lstStyle/>
          <a:p>
            <a:r>
              <a:rPr lang="en-US" sz="2000" dirty="0"/>
              <a:t>Students use their math skills to create op art! First, have students come up with a measurement for their line spacing between their parallel lines. The example has a 1/2 inch gap between each line. After students draw their parallel lines with a ruler, they choose five polygons to include in their composition. They draw their shapes using a ruler. Once their shapes are drawn, they create an AB pattern using two different colored markers, coloring around their shapes. Then, they go back and color their shapes to create an optical illusion! (see example).</a:t>
            </a:r>
          </a:p>
        </p:txBody>
      </p:sp>
      <p:sp>
        <p:nvSpPr>
          <p:cNvPr id="6" name="Rectangle 5"/>
          <p:cNvSpPr/>
          <p:nvPr/>
        </p:nvSpPr>
        <p:spPr>
          <a:xfrm>
            <a:off x="5422006" y="6250331"/>
            <a:ext cx="6658377" cy="369332"/>
          </a:xfrm>
          <a:prstGeom prst="rect">
            <a:avLst/>
          </a:prstGeom>
        </p:spPr>
        <p:txBody>
          <a:bodyPr wrap="square">
            <a:spAutoFit/>
          </a:bodyPr>
          <a:lstStyle/>
          <a:p>
            <a:r>
              <a:rPr lang="en-US" dirty="0">
                <a:hlinkClick r:id="rId4"/>
              </a:rPr>
              <a:t>https://www.weareteachers.com/10-geometric-art-explorations/</a:t>
            </a:r>
            <a:endParaRPr lang="en-US" dirty="0"/>
          </a:p>
        </p:txBody>
      </p:sp>
    </p:spTree>
    <p:extLst>
      <p:ext uri="{BB962C8B-B14F-4D97-AF65-F5344CB8AC3E}">
        <p14:creationId xmlns:p14="http://schemas.microsoft.com/office/powerpoint/2010/main" val="45186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8816" y="235885"/>
            <a:ext cx="2667000" cy="3676650"/>
          </a:xfrm>
          <a:prstGeom prst="rect">
            <a:avLst/>
          </a:prstGeom>
        </p:spPr>
      </p:pic>
      <p:sp>
        <p:nvSpPr>
          <p:cNvPr id="3" name="TextBox 2"/>
          <p:cNvSpPr txBox="1"/>
          <p:nvPr/>
        </p:nvSpPr>
        <p:spPr>
          <a:xfrm>
            <a:off x="1056968" y="4008792"/>
            <a:ext cx="2492477" cy="369332"/>
          </a:xfrm>
          <a:prstGeom prst="rect">
            <a:avLst/>
          </a:prstGeom>
          <a:noFill/>
        </p:spPr>
        <p:txBody>
          <a:bodyPr wrap="square" rtlCol="0">
            <a:spAutoFit/>
          </a:bodyPr>
          <a:lstStyle/>
          <a:p>
            <a:r>
              <a:rPr lang="en-US" dirty="0" smtClean="0"/>
              <a:t>Fractal Tetrahedron</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575" y="299732"/>
            <a:ext cx="2381250" cy="3190875"/>
          </a:xfrm>
          <a:prstGeom prst="rect">
            <a:avLst/>
          </a:prstGeom>
        </p:spPr>
      </p:pic>
      <p:sp>
        <p:nvSpPr>
          <p:cNvPr id="5" name="TextBox 4"/>
          <p:cNvSpPr txBox="1"/>
          <p:nvPr/>
        </p:nvSpPr>
        <p:spPr>
          <a:xfrm>
            <a:off x="3838575" y="3741555"/>
            <a:ext cx="2896522" cy="369332"/>
          </a:xfrm>
          <a:prstGeom prst="rect">
            <a:avLst/>
          </a:prstGeom>
          <a:noFill/>
        </p:spPr>
        <p:txBody>
          <a:bodyPr wrap="square" rtlCol="0">
            <a:spAutoFit/>
          </a:bodyPr>
          <a:lstStyle/>
          <a:p>
            <a:r>
              <a:rPr lang="en-US" dirty="0" smtClean="0"/>
              <a:t>Great Pyramid – 2800 B.C.</a:t>
            </a:r>
            <a:endParaRPr lang="en-US" dirty="0"/>
          </a:p>
        </p:txBody>
      </p:sp>
      <p:sp>
        <p:nvSpPr>
          <p:cNvPr id="6" name="Rectangle 5"/>
          <p:cNvSpPr/>
          <p:nvPr/>
        </p:nvSpPr>
        <p:spPr>
          <a:xfrm>
            <a:off x="5029200" y="6343105"/>
            <a:ext cx="6931742" cy="369332"/>
          </a:xfrm>
          <a:prstGeom prst="rect">
            <a:avLst/>
          </a:prstGeom>
        </p:spPr>
        <p:txBody>
          <a:bodyPr wrap="square">
            <a:spAutoFit/>
          </a:bodyPr>
          <a:lstStyle/>
          <a:p>
            <a:r>
              <a:rPr lang="en-US" dirty="0" smtClean="0"/>
              <a:t>https://www.dartmouth.edu/~matc/math5.geometry/unit1/INTRO.html</a:t>
            </a:r>
            <a:endParaRPr lang="en-US" dirty="0"/>
          </a:p>
        </p:txBody>
      </p:sp>
      <p:sp>
        <p:nvSpPr>
          <p:cNvPr id="7" name="Rectangle 6"/>
          <p:cNvSpPr/>
          <p:nvPr/>
        </p:nvSpPr>
        <p:spPr>
          <a:xfrm>
            <a:off x="1056968" y="4852047"/>
            <a:ext cx="4881716" cy="1200329"/>
          </a:xfrm>
          <a:prstGeom prst="rect">
            <a:avLst/>
          </a:prstGeom>
        </p:spPr>
        <p:txBody>
          <a:bodyPr wrap="square">
            <a:spAutoFit/>
          </a:bodyPr>
          <a:lstStyle/>
          <a:p>
            <a:r>
              <a:rPr lang="en-US" dirty="0" smtClean="0"/>
              <a:t>In geometry, a tetrahedron, also known as a triangular pyramid, is a polyhedron composed of four triangular faces, six straight edges, and four vertex corners.</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4942" y="1345248"/>
            <a:ext cx="1955967" cy="18464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4942" y="3930433"/>
            <a:ext cx="2286000" cy="19907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2779" y="850740"/>
            <a:ext cx="2384329" cy="214185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1001" y="3912535"/>
            <a:ext cx="2646107" cy="2100085"/>
          </a:xfrm>
          <a:prstGeom prst="rect">
            <a:avLst/>
          </a:prstGeom>
        </p:spPr>
      </p:pic>
      <p:sp>
        <p:nvSpPr>
          <p:cNvPr id="13" name="TextBox 12"/>
          <p:cNvSpPr txBox="1"/>
          <p:nvPr/>
        </p:nvSpPr>
        <p:spPr>
          <a:xfrm>
            <a:off x="7657728" y="224268"/>
            <a:ext cx="3716594" cy="830997"/>
          </a:xfrm>
          <a:prstGeom prst="rect">
            <a:avLst/>
          </a:prstGeom>
          <a:noFill/>
        </p:spPr>
        <p:txBody>
          <a:bodyPr wrap="square" rtlCol="0">
            <a:spAutoFit/>
          </a:bodyPr>
          <a:lstStyle/>
          <a:p>
            <a:pPr algn="ctr"/>
            <a:r>
              <a:rPr lang="en-US" sz="4800" dirty="0" smtClean="0"/>
              <a:t>Architecture</a:t>
            </a:r>
            <a:endParaRPr lang="en-US" sz="4800" dirty="0"/>
          </a:p>
        </p:txBody>
      </p:sp>
      <p:pic>
        <p:nvPicPr>
          <p:cNvPr id="16" name="Picture 15"/>
          <p:cNvPicPr>
            <a:picLocks noChangeAspect="1"/>
          </p:cNvPicPr>
          <p:nvPr/>
        </p:nvPicPr>
        <p:blipFill rotWithShape="1">
          <a:blip r:embed="rId9"/>
          <a:srcRect l="15628" r="17858"/>
          <a:stretch/>
        </p:blipFill>
        <p:spPr>
          <a:xfrm>
            <a:off x="-4795317" y="3191705"/>
            <a:ext cx="4434840" cy="3743325"/>
          </a:xfrm>
          <a:prstGeom prst="rect">
            <a:avLst/>
          </a:prstGeom>
        </p:spPr>
      </p:pic>
      <p:pic>
        <p:nvPicPr>
          <p:cNvPr id="17" name="Picture 16"/>
          <p:cNvPicPr>
            <a:picLocks noChangeAspect="1"/>
          </p:cNvPicPr>
          <p:nvPr/>
        </p:nvPicPr>
        <p:blipFill>
          <a:blip r:embed="rId10"/>
          <a:stretch>
            <a:fillRect/>
          </a:stretch>
        </p:blipFill>
        <p:spPr>
          <a:xfrm>
            <a:off x="-4156792" y="0"/>
            <a:ext cx="3829050" cy="2769680"/>
          </a:xfrm>
          <a:prstGeom prst="rect">
            <a:avLst/>
          </a:prstGeom>
        </p:spPr>
      </p:pic>
      <p:pic>
        <p:nvPicPr>
          <p:cNvPr id="18" name="Picture 17"/>
          <p:cNvPicPr>
            <a:picLocks noChangeAspect="1"/>
          </p:cNvPicPr>
          <p:nvPr/>
        </p:nvPicPr>
        <p:blipFill>
          <a:blip r:embed="rId11"/>
          <a:stretch>
            <a:fillRect/>
          </a:stretch>
        </p:blipFill>
        <p:spPr>
          <a:xfrm>
            <a:off x="-2804016" y="7155462"/>
            <a:ext cx="5248569" cy="3547110"/>
          </a:xfrm>
          <a:prstGeom prst="rect">
            <a:avLst/>
          </a:prstGeom>
        </p:spPr>
      </p:pic>
    </p:spTree>
    <p:extLst>
      <p:ext uri="{BB962C8B-B14F-4D97-AF65-F5344CB8AC3E}">
        <p14:creationId xmlns:p14="http://schemas.microsoft.com/office/powerpoint/2010/main" val="222903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57728" y="224268"/>
            <a:ext cx="3716594" cy="830997"/>
          </a:xfrm>
          <a:prstGeom prst="rect">
            <a:avLst/>
          </a:prstGeom>
          <a:noFill/>
        </p:spPr>
        <p:txBody>
          <a:bodyPr wrap="square" rtlCol="0">
            <a:spAutoFit/>
          </a:bodyPr>
          <a:lstStyle/>
          <a:p>
            <a:pPr algn="ctr"/>
            <a:r>
              <a:rPr lang="en-US" sz="4800" dirty="0" smtClean="0"/>
              <a:t>Furniture</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498" y="639766"/>
            <a:ext cx="2495550"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607" y="4364752"/>
            <a:ext cx="2011650" cy="20116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0013" y="1208705"/>
            <a:ext cx="2534163" cy="28961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58" y="2656798"/>
            <a:ext cx="3679724" cy="3899157"/>
          </a:xfrm>
          <a:prstGeom prst="rect">
            <a:avLst/>
          </a:prstGeom>
        </p:spPr>
      </p:pic>
      <p:pic>
        <p:nvPicPr>
          <p:cNvPr id="13" name="Picture 12" descr="2eduwikius - &lt;strong&gt;GEOMETRY&lt;/strong&g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3306" y="1405652"/>
            <a:ext cx="3584060" cy="4970750"/>
          </a:xfrm>
          <a:prstGeom prst="rect">
            <a:avLst/>
          </a:prstGeom>
        </p:spPr>
      </p:pic>
    </p:spTree>
    <p:extLst>
      <p:ext uri="{BB962C8B-B14F-4D97-AF65-F5344CB8AC3E}">
        <p14:creationId xmlns:p14="http://schemas.microsoft.com/office/powerpoint/2010/main" val="273861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51662"/>
            <a:ext cx="3657600" cy="3636264"/>
          </a:xfrm>
          <a:prstGeom prst="rect">
            <a:avLst/>
          </a:prstGeom>
        </p:spPr>
      </p:pic>
      <p:sp>
        <p:nvSpPr>
          <p:cNvPr id="3" name="TextBox 2"/>
          <p:cNvSpPr txBox="1"/>
          <p:nvPr/>
        </p:nvSpPr>
        <p:spPr>
          <a:xfrm>
            <a:off x="7657728" y="224268"/>
            <a:ext cx="3716594" cy="830997"/>
          </a:xfrm>
          <a:prstGeom prst="rect">
            <a:avLst/>
          </a:prstGeom>
          <a:noFill/>
        </p:spPr>
        <p:txBody>
          <a:bodyPr wrap="square" rtlCol="0">
            <a:spAutoFit/>
          </a:bodyPr>
          <a:lstStyle/>
          <a:p>
            <a:pPr algn="ctr"/>
            <a:r>
              <a:rPr lang="en-US" sz="4800" dirty="0" smtClean="0"/>
              <a:t>Games</a:t>
            </a:r>
            <a:endParaRPr lang="en-US" sz="4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987" y="1471763"/>
            <a:ext cx="5616822" cy="4207195"/>
          </a:xfrm>
          <a:prstGeom prst="rect">
            <a:avLst/>
          </a:prstGeom>
        </p:spPr>
      </p:pic>
      <p:sp>
        <p:nvSpPr>
          <p:cNvPr id="6" name="Rectangle 5"/>
          <p:cNvSpPr/>
          <p:nvPr/>
        </p:nvSpPr>
        <p:spPr>
          <a:xfrm>
            <a:off x="220980" y="4130040"/>
            <a:ext cx="5654040" cy="2566754"/>
          </a:xfrm>
          <a:prstGeom prst="rect">
            <a:avLst/>
          </a:prstGeom>
        </p:spPr>
        <p:txBody>
          <a:bodyPr wrap="square">
            <a:spAutoFit/>
          </a:bodyPr>
          <a:lstStyle/>
          <a:p>
            <a:pPr>
              <a:lnSpc>
                <a:spcPct val="119000"/>
              </a:lnSpc>
              <a:spcAft>
                <a:spcPts val="600"/>
              </a:spcAft>
            </a:pPr>
            <a:r>
              <a:rPr lang="en-US" kern="1400" dirty="0" smtClean="0">
                <a:solidFill>
                  <a:srgbClr val="000000"/>
                </a:solidFill>
                <a:latin typeface="Calibri" panose="020F0502020204030204" pitchFamily="34" charset="0"/>
              </a:rPr>
              <a:t>Seven </a:t>
            </a:r>
            <a:r>
              <a:rPr lang="en-US" kern="1400" dirty="0">
                <a:solidFill>
                  <a:srgbClr val="000000"/>
                </a:solidFill>
                <a:latin typeface="Calibri" panose="020F0502020204030204" pitchFamily="34" charset="0"/>
              </a:rPr>
              <a:t>geometric pieces: one square, five triangles and one </a:t>
            </a:r>
            <a:r>
              <a:rPr lang="en-US" kern="1400" dirty="0" smtClean="0">
                <a:solidFill>
                  <a:srgbClr val="000000"/>
                </a:solidFill>
                <a:latin typeface="Calibri" panose="020F0502020204030204" pitchFamily="34" charset="0"/>
              </a:rPr>
              <a:t>parallelogram</a:t>
            </a:r>
          </a:p>
          <a:p>
            <a:r>
              <a:rPr lang="en-US" dirty="0" smtClean="0"/>
              <a:t>Classic </a:t>
            </a:r>
            <a:r>
              <a:rPr lang="en-US" dirty="0"/>
              <a:t>rules state </a:t>
            </a:r>
            <a:r>
              <a:rPr lang="en-US" dirty="0" smtClean="0"/>
              <a:t>all </a:t>
            </a:r>
            <a:r>
              <a:rPr lang="en-US" dirty="0"/>
              <a:t>seven pieces must be used. </a:t>
            </a:r>
          </a:p>
          <a:p>
            <a:pPr marL="285750" indent="-285750">
              <a:buFont typeface="Arial" panose="020B0604020202020204" pitchFamily="34" charset="0"/>
              <a:buChar char="•"/>
            </a:pPr>
            <a:r>
              <a:rPr lang="en-US" dirty="0" smtClean="0"/>
              <a:t>All </a:t>
            </a:r>
            <a:r>
              <a:rPr lang="en-US" dirty="0"/>
              <a:t>pieces must lie flat. </a:t>
            </a:r>
          </a:p>
          <a:p>
            <a:pPr marL="285750" indent="-285750">
              <a:buFont typeface="Arial" panose="020B0604020202020204" pitchFamily="34" charset="0"/>
              <a:buChar char="•"/>
            </a:pPr>
            <a:r>
              <a:rPr lang="en-US" dirty="0" smtClean="0"/>
              <a:t>All </a:t>
            </a:r>
            <a:r>
              <a:rPr lang="en-US" dirty="0"/>
              <a:t>pieces must touch. </a:t>
            </a:r>
          </a:p>
          <a:p>
            <a:pPr marL="285750" indent="-285750">
              <a:buFont typeface="Arial" panose="020B0604020202020204" pitchFamily="34" charset="0"/>
              <a:buChar char="•"/>
            </a:pPr>
            <a:r>
              <a:rPr lang="en-US" dirty="0" smtClean="0"/>
              <a:t>No </a:t>
            </a:r>
            <a:r>
              <a:rPr lang="en-US" dirty="0"/>
              <a:t>pieces may overlap. </a:t>
            </a:r>
          </a:p>
          <a:p>
            <a:pPr marL="285750" indent="-285750">
              <a:buFont typeface="Arial" panose="020B0604020202020204" pitchFamily="34" charset="0"/>
              <a:buChar char="•"/>
            </a:pPr>
            <a:r>
              <a:rPr lang="en-US" dirty="0" smtClean="0"/>
              <a:t>Pieces </a:t>
            </a:r>
            <a:r>
              <a:rPr lang="en-US" dirty="0"/>
              <a:t>may be rotated and/or flipped to form the desired shape. </a:t>
            </a:r>
            <a:endParaRPr lang="en-US" kern="1400" dirty="0">
              <a:solidFill>
                <a:srgbClr val="000000"/>
              </a:solidFill>
              <a:latin typeface="Calibri" panose="020F0502020204030204" pitchFamily="34" charset="0"/>
            </a:endParaRPr>
          </a:p>
        </p:txBody>
      </p:sp>
      <p:sp>
        <p:nvSpPr>
          <p:cNvPr id="7" name="Rectangle 6"/>
          <p:cNvSpPr/>
          <p:nvPr/>
        </p:nvSpPr>
        <p:spPr>
          <a:xfrm>
            <a:off x="5781777" y="6050463"/>
            <a:ext cx="6096000" cy="646331"/>
          </a:xfrm>
          <a:prstGeom prst="rect">
            <a:avLst/>
          </a:prstGeom>
        </p:spPr>
        <p:txBody>
          <a:bodyPr>
            <a:spAutoFit/>
          </a:bodyPr>
          <a:lstStyle/>
          <a:p>
            <a:r>
              <a:rPr lang="en-US" dirty="0" smtClean="0"/>
              <a:t>http://boyslife.org/hobbies-projects/projects/145561/make-a-classic-tangram-puzzle/</a:t>
            </a:r>
            <a:endParaRPr lang="en-US" dirty="0"/>
          </a:p>
        </p:txBody>
      </p:sp>
    </p:spTree>
    <p:extLst>
      <p:ext uri="{BB962C8B-B14F-4D97-AF65-F5344CB8AC3E}">
        <p14:creationId xmlns:p14="http://schemas.microsoft.com/office/powerpoint/2010/main" val="173956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7728" y="224268"/>
            <a:ext cx="3716594" cy="830997"/>
          </a:xfrm>
          <a:prstGeom prst="rect">
            <a:avLst/>
          </a:prstGeom>
          <a:noFill/>
        </p:spPr>
        <p:txBody>
          <a:bodyPr wrap="square" rtlCol="0">
            <a:spAutoFit/>
          </a:bodyPr>
          <a:lstStyle/>
          <a:p>
            <a:pPr algn="ctr"/>
            <a:r>
              <a:rPr lang="en-US" sz="4800" dirty="0" smtClean="0"/>
              <a:t>Toy</a:t>
            </a:r>
            <a:endParaRPr lang="en-US" sz="4800" dirty="0"/>
          </a:p>
        </p:txBody>
      </p:sp>
      <p:sp>
        <p:nvSpPr>
          <p:cNvPr id="6" name="Rectangle 5"/>
          <p:cNvSpPr/>
          <p:nvPr/>
        </p:nvSpPr>
        <p:spPr>
          <a:xfrm>
            <a:off x="732245" y="916235"/>
            <a:ext cx="5654040" cy="4741554"/>
          </a:xfrm>
          <a:prstGeom prst="rect">
            <a:avLst/>
          </a:prstGeom>
        </p:spPr>
        <p:txBody>
          <a:bodyPr wrap="square">
            <a:spAutoFit/>
          </a:bodyPr>
          <a:lstStyle/>
          <a:p>
            <a:pPr>
              <a:lnSpc>
                <a:spcPct val="119000"/>
              </a:lnSpc>
              <a:spcAft>
                <a:spcPts val="600"/>
              </a:spcAft>
            </a:pPr>
            <a:r>
              <a:rPr lang="en-US" sz="3200" b="1" dirty="0"/>
              <a:t>Spirograph</a:t>
            </a:r>
            <a:r>
              <a:rPr lang="en-US" sz="3200" dirty="0"/>
              <a:t> is a geometric drawing toy that produces mathematical roulette curves of the variety technically known as </a:t>
            </a:r>
            <a:r>
              <a:rPr lang="en-US" sz="3200" dirty="0" err="1">
                <a:hlinkClick r:id="rId3" tooltip="Hypotrochoid"/>
              </a:rPr>
              <a:t>hypotrochoids</a:t>
            </a:r>
            <a:r>
              <a:rPr lang="en-US" sz="3200" dirty="0"/>
              <a:t> and </a:t>
            </a:r>
            <a:r>
              <a:rPr lang="en-US" sz="3200" dirty="0" err="1">
                <a:hlinkClick r:id="rId4" tooltip="Epitrochoid"/>
              </a:rPr>
              <a:t>epitrochoids</a:t>
            </a:r>
            <a:r>
              <a:rPr lang="en-US" sz="3200" dirty="0"/>
              <a:t>. It was developed by British engineer Denys Fisher and first sold in 1965.</a:t>
            </a:r>
            <a:endParaRPr lang="en-US" sz="3200" kern="1400" dirty="0">
              <a:solidFill>
                <a:srgbClr val="000000"/>
              </a:solidFill>
              <a:latin typeface="Calibri" panose="020F0502020204030204" pitchFamily="34" charset="0"/>
            </a:endParaRPr>
          </a:p>
        </p:txBody>
      </p:sp>
      <p:sp>
        <p:nvSpPr>
          <p:cNvPr id="7" name="Rectangle 6"/>
          <p:cNvSpPr/>
          <p:nvPr/>
        </p:nvSpPr>
        <p:spPr>
          <a:xfrm>
            <a:off x="732245" y="5915632"/>
            <a:ext cx="6096000" cy="369332"/>
          </a:xfrm>
          <a:prstGeom prst="rect">
            <a:avLst/>
          </a:prstGeom>
        </p:spPr>
        <p:txBody>
          <a:bodyPr>
            <a:spAutoFit/>
          </a:bodyPr>
          <a:lstStyle/>
          <a:p>
            <a:r>
              <a:rPr lang="en-US" dirty="0"/>
              <a:t>https://en.wikipedia.org/wiki/Spirograph</a:t>
            </a:r>
          </a:p>
        </p:txBody>
      </p:sp>
      <p:pic>
        <p:nvPicPr>
          <p:cNvPr id="4" name="Picture 3"/>
          <p:cNvPicPr>
            <a:picLocks noChangeAspect="1"/>
          </p:cNvPicPr>
          <p:nvPr/>
        </p:nvPicPr>
        <p:blipFill>
          <a:blip r:embed="rId5"/>
          <a:stretch>
            <a:fillRect/>
          </a:stretch>
        </p:blipFill>
        <p:spPr>
          <a:xfrm>
            <a:off x="6997203" y="1538513"/>
            <a:ext cx="4377119" cy="4377119"/>
          </a:xfrm>
          <a:prstGeom prst="rect">
            <a:avLst/>
          </a:prstGeom>
        </p:spPr>
      </p:pic>
    </p:spTree>
    <p:extLst>
      <p:ext uri="{BB962C8B-B14F-4D97-AF65-F5344CB8AC3E}">
        <p14:creationId xmlns:p14="http://schemas.microsoft.com/office/powerpoint/2010/main" val="52361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89390" y="390242"/>
            <a:ext cx="3119874" cy="3119874"/>
          </a:xfrm>
          <a:prstGeom prst="rect">
            <a:avLst/>
          </a:prstGeom>
        </p:spPr>
      </p:pic>
      <p:sp>
        <p:nvSpPr>
          <p:cNvPr id="3" name="TextBox 2"/>
          <p:cNvSpPr txBox="1"/>
          <p:nvPr/>
        </p:nvSpPr>
        <p:spPr>
          <a:xfrm>
            <a:off x="7657728" y="224268"/>
            <a:ext cx="3716594" cy="830997"/>
          </a:xfrm>
          <a:prstGeom prst="rect">
            <a:avLst/>
          </a:prstGeom>
          <a:noFill/>
        </p:spPr>
        <p:txBody>
          <a:bodyPr wrap="square" rtlCol="0">
            <a:spAutoFit/>
          </a:bodyPr>
          <a:lstStyle/>
          <a:p>
            <a:pPr algn="ctr"/>
            <a:r>
              <a:rPr lang="en-US" sz="4800" dirty="0" smtClean="0"/>
              <a:t>Toy</a:t>
            </a:r>
            <a:endParaRPr lang="en-US" sz="4800" dirty="0"/>
          </a:p>
        </p:txBody>
      </p:sp>
      <p:sp>
        <p:nvSpPr>
          <p:cNvPr id="4" name="Rectangle 3"/>
          <p:cNvSpPr/>
          <p:nvPr/>
        </p:nvSpPr>
        <p:spPr>
          <a:xfrm>
            <a:off x="2954592" y="5721231"/>
            <a:ext cx="8917859" cy="923330"/>
          </a:xfrm>
          <a:prstGeom prst="rect">
            <a:avLst/>
          </a:prstGeom>
        </p:spPr>
        <p:txBody>
          <a:bodyPr wrap="square">
            <a:spAutoFit/>
          </a:bodyPr>
          <a:lstStyle/>
          <a:p>
            <a:r>
              <a:rPr lang="en-US" dirty="0"/>
              <a:t>A </a:t>
            </a:r>
            <a:r>
              <a:rPr lang="en-US" b="1" dirty="0"/>
              <a:t>kaleidoscope</a:t>
            </a:r>
            <a:r>
              <a:rPr lang="en-US" dirty="0"/>
              <a:t> is an optical instrument with two or more reflecting surfaces inclined to each other in an angle, so that one or more (parts of) objects on one end of the mirrors are seen as a regular </a:t>
            </a:r>
            <a:r>
              <a:rPr lang="en-US" dirty="0">
                <a:hlinkClick r:id="rId4" tooltip="Symmetry"/>
              </a:rPr>
              <a:t>symmetrical</a:t>
            </a:r>
            <a:r>
              <a:rPr lang="en-US" dirty="0"/>
              <a:t> pattern when viewed from the other end, due to repeated </a:t>
            </a:r>
            <a:r>
              <a:rPr lang="en-US" dirty="0">
                <a:hlinkClick r:id="rId5" tooltip="Reflection (physics)"/>
              </a:rPr>
              <a:t>reflection</a:t>
            </a:r>
            <a:r>
              <a:rPr lang="en-US" dirty="0"/>
              <a:t>. </a:t>
            </a:r>
          </a:p>
        </p:txBody>
      </p:sp>
      <p:pic>
        <p:nvPicPr>
          <p:cNvPr id="6"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6436" y="1351835"/>
            <a:ext cx="5976015" cy="415432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28" y="0"/>
            <a:ext cx="2750749" cy="6858000"/>
          </a:xfrm>
          <a:prstGeom prst="rect">
            <a:avLst/>
          </a:prstGeom>
        </p:spPr>
      </p:pic>
    </p:spTree>
    <p:extLst>
      <p:ext uri="{BB962C8B-B14F-4D97-AF65-F5344CB8AC3E}">
        <p14:creationId xmlns:p14="http://schemas.microsoft.com/office/powerpoint/2010/main" val="283582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to Art….</a:t>
            </a:r>
            <a:endParaRPr lang="en-US" dirty="0"/>
          </a:p>
        </p:txBody>
      </p:sp>
      <p:sp>
        <p:nvSpPr>
          <p:cNvPr id="3" name="Content Placeholder 2"/>
          <p:cNvSpPr>
            <a:spLocks noGrp="1"/>
          </p:cNvSpPr>
          <p:nvPr>
            <p:ph idx="1"/>
          </p:nvPr>
        </p:nvSpPr>
        <p:spPr>
          <a:xfrm>
            <a:off x="1011249" y="2286000"/>
            <a:ext cx="3316052" cy="4023360"/>
          </a:xfrm>
        </p:spPr>
        <p:txBody>
          <a:bodyPr>
            <a:normAutofit/>
          </a:bodyPr>
          <a:lstStyle/>
          <a:p>
            <a:r>
              <a:rPr lang="en-US" sz="4000" dirty="0" smtClean="0"/>
              <a:t>Architecture</a:t>
            </a:r>
          </a:p>
          <a:p>
            <a:r>
              <a:rPr lang="en-US" sz="4000" dirty="0" smtClean="0"/>
              <a:t>Furniture</a:t>
            </a:r>
            <a:endParaRPr lang="en-US" sz="4000" dirty="0"/>
          </a:p>
          <a:p>
            <a:r>
              <a:rPr lang="en-US" sz="4000" dirty="0" smtClean="0"/>
              <a:t>Games/Toy</a:t>
            </a:r>
            <a:endParaRPr lang="en-US" sz="4000" dirty="0"/>
          </a:p>
          <a:p>
            <a:r>
              <a:rPr lang="en-US" sz="4000" dirty="0" smtClean="0"/>
              <a:t>Art</a:t>
            </a:r>
            <a:endParaRPr lang="en-US" sz="4000" dirty="0"/>
          </a:p>
          <a:p>
            <a:r>
              <a:rPr lang="en-US" sz="4000" dirty="0" smtClean="0"/>
              <a:t>Textile</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969" y="585216"/>
            <a:ext cx="2808404" cy="2816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346" y="1662800"/>
            <a:ext cx="2230032" cy="221516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943" t="15483" r="14083" b="11578"/>
          <a:stretch/>
        </p:blipFill>
        <p:spPr>
          <a:xfrm>
            <a:off x="9297337" y="3578865"/>
            <a:ext cx="2466714" cy="273049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5708" y="4089814"/>
            <a:ext cx="3786825" cy="252297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3513" y="698891"/>
            <a:ext cx="1613079" cy="2282507"/>
          </a:xfrm>
          <a:prstGeom prst="rect">
            <a:avLst/>
          </a:prstGeom>
        </p:spPr>
      </p:pic>
    </p:spTree>
    <p:extLst>
      <p:ext uri="{BB962C8B-B14F-4D97-AF65-F5344CB8AC3E}">
        <p14:creationId xmlns:p14="http://schemas.microsoft.com/office/powerpoint/2010/main" val="1522789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4848" y="269988"/>
            <a:ext cx="3716594" cy="830997"/>
          </a:xfrm>
          <a:prstGeom prst="rect">
            <a:avLst/>
          </a:prstGeom>
          <a:noFill/>
        </p:spPr>
        <p:txBody>
          <a:bodyPr wrap="square" rtlCol="0">
            <a:spAutoFit/>
          </a:bodyPr>
          <a:lstStyle/>
          <a:p>
            <a:pPr algn="ctr"/>
            <a:r>
              <a:rPr lang="en-US" sz="4800" dirty="0" smtClean="0"/>
              <a:t>Art</a:t>
            </a:r>
            <a:endParaRPr lang="en-US" sz="4800" dirty="0"/>
          </a:p>
        </p:txBody>
      </p:sp>
      <p:sp>
        <p:nvSpPr>
          <p:cNvPr id="3" name="Rectangle 2"/>
          <p:cNvSpPr/>
          <p:nvPr/>
        </p:nvSpPr>
        <p:spPr>
          <a:xfrm>
            <a:off x="335280" y="5343436"/>
            <a:ext cx="6096000" cy="1200329"/>
          </a:xfrm>
          <a:prstGeom prst="rect">
            <a:avLst/>
          </a:prstGeom>
        </p:spPr>
        <p:txBody>
          <a:bodyPr>
            <a:spAutoFit/>
          </a:bodyPr>
          <a:lstStyle/>
          <a:p>
            <a:r>
              <a:rPr lang="en-US" dirty="0" smtClean="0"/>
              <a:t>In common use, "</a:t>
            </a:r>
            <a:r>
              <a:rPr lang="en-US" b="1" dirty="0" smtClean="0"/>
              <a:t>mandala</a:t>
            </a:r>
            <a:r>
              <a:rPr lang="en-US" dirty="0" smtClean="0"/>
              <a:t>" has become a generic term for any diagram, chart or geometric pattern that represents the cosmos metaphysically or symbolically; a microcosm of the universe.  Cultural roots in religion</a:t>
            </a:r>
            <a:r>
              <a:rPr lang="en-US" dirty="0"/>
              <a:t> </a:t>
            </a:r>
            <a:r>
              <a:rPr lang="en-US" dirty="0" smtClean="0"/>
              <a:t>and politics.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84" y="163308"/>
            <a:ext cx="3789045" cy="3789045"/>
          </a:xfrm>
          <a:prstGeom prst="rect">
            <a:avLst/>
          </a:prstGeom>
        </p:spPr>
      </p:pic>
      <p:pic>
        <p:nvPicPr>
          <p:cNvPr id="5" name="Picture 4"/>
          <p:cNvPicPr>
            <a:picLocks noChangeAspect="1"/>
          </p:cNvPicPr>
          <p:nvPr/>
        </p:nvPicPr>
        <p:blipFill>
          <a:blip r:embed="rId4"/>
          <a:stretch>
            <a:fillRect/>
          </a:stretch>
        </p:blipFill>
        <p:spPr>
          <a:xfrm>
            <a:off x="3610013" y="1637318"/>
            <a:ext cx="2584916" cy="34509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8808" y="3185160"/>
            <a:ext cx="5022837" cy="3348558"/>
          </a:xfrm>
          <a:prstGeom prst="rect">
            <a:avLst/>
          </a:prstGeom>
        </p:spPr>
      </p:pic>
    </p:spTree>
    <p:extLst>
      <p:ext uri="{BB962C8B-B14F-4D97-AF65-F5344CB8AC3E}">
        <p14:creationId xmlns:p14="http://schemas.microsoft.com/office/powerpoint/2010/main" val="163879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1247" y="668271"/>
            <a:ext cx="3716594" cy="830997"/>
          </a:xfrm>
          <a:prstGeom prst="rect">
            <a:avLst/>
          </a:prstGeom>
          <a:noFill/>
        </p:spPr>
        <p:txBody>
          <a:bodyPr wrap="square" rtlCol="0">
            <a:spAutoFit/>
          </a:bodyPr>
          <a:lstStyle/>
          <a:p>
            <a:pPr algn="ctr"/>
            <a:r>
              <a:rPr lang="en-US" sz="4800" dirty="0" smtClean="0"/>
              <a:t>Textiles</a:t>
            </a:r>
            <a:endParaRPr lang="en-US" sz="4800" dirty="0"/>
          </a:p>
        </p:txBody>
      </p:sp>
      <p:pic>
        <p:nvPicPr>
          <p:cNvPr id="5" name="Picture 4"/>
          <p:cNvPicPr>
            <a:picLocks noChangeAspect="1"/>
          </p:cNvPicPr>
          <p:nvPr/>
        </p:nvPicPr>
        <p:blipFill rotWithShape="1">
          <a:blip r:embed="rId3"/>
          <a:srcRect t="20847" r="19612"/>
          <a:stretch/>
        </p:blipFill>
        <p:spPr>
          <a:xfrm>
            <a:off x="309718" y="2931393"/>
            <a:ext cx="3687095" cy="3630409"/>
          </a:xfrm>
          <a:prstGeom prst="rect">
            <a:avLst/>
          </a:prstGeom>
        </p:spPr>
      </p:pic>
      <p:pic>
        <p:nvPicPr>
          <p:cNvPr id="6" name="Picture 5"/>
          <p:cNvPicPr>
            <a:picLocks noChangeAspect="1"/>
          </p:cNvPicPr>
          <p:nvPr/>
        </p:nvPicPr>
        <p:blipFill>
          <a:blip r:embed="rId4"/>
          <a:stretch>
            <a:fillRect/>
          </a:stretch>
        </p:blipFill>
        <p:spPr>
          <a:xfrm>
            <a:off x="5945751" y="349623"/>
            <a:ext cx="2372339" cy="2924319"/>
          </a:xfrm>
          <a:prstGeom prst="rect">
            <a:avLst/>
          </a:prstGeom>
        </p:spPr>
      </p:pic>
      <p:pic>
        <p:nvPicPr>
          <p:cNvPr id="7" name="Picture 6"/>
          <p:cNvPicPr>
            <a:picLocks noChangeAspect="1"/>
          </p:cNvPicPr>
          <p:nvPr/>
        </p:nvPicPr>
        <p:blipFill>
          <a:blip r:embed="rId5"/>
          <a:stretch>
            <a:fillRect/>
          </a:stretch>
        </p:blipFill>
        <p:spPr>
          <a:xfrm>
            <a:off x="8669468" y="2218758"/>
            <a:ext cx="2925097" cy="42657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817" y="3525481"/>
            <a:ext cx="2923868" cy="29238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692" y="491385"/>
            <a:ext cx="4031533" cy="2015767"/>
          </a:xfrm>
          <a:prstGeom prst="rect">
            <a:avLst/>
          </a:prstGeom>
        </p:spPr>
      </p:pic>
    </p:spTree>
    <p:extLst>
      <p:ext uri="{BB962C8B-B14F-4D97-AF65-F5344CB8AC3E}">
        <p14:creationId xmlns:p14="http://schemas.microsoft.com/office/powerpoint/2010/main" val="49987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Geometry in Nature and Man-made</a:t>
            </a:r>
            <a:endParaRPr lang="en-US" b="1" dirty="0"/>
          </a:p>
        </p:txBody>
      </p:sp>
      <p:sp>
        <p:nvSpPr>
          <p:cNvPr id="3" name="Content Placeholder 2"/>
          <p:cNvSpPr>
            <a:spLocks noGrp="1"/>
          </p:cNvSpPr>
          <p:nvPr>
            <p:ph idx="1"/>
          </p:nvPr>
        </p:nvSpPr>
        <p:spPr>
          <a:xfrm>
            <a:off x="838200" y="2176531"/>
            <a:ext cx="5629102" cy="4000432"/>
          </a:xfrm>
        </p:spPr>
        <p:txBody>
          <a:bodyPr>
            <a:normAutofit/>
          </a:bodyPr>
          <a:lstStyle/>
          <a:p>
            <a:pPr marL="0" indent="0">
              <a:buNone/>
            </a:pPr>
            <a:r>
              <a:rPr lang="en-US" sz="3200" dirty="0" smtClean="0"/>
              <a:t>Identify five </a:t>
            </a:r>
            <a:r>
              <a:rPr lang="en-US" sz="3200" dirty="0"/>
              <a:t>items in nature and man-made which demonstrate a geometrical pattern. </a:t>
            </a:r>
            <a:endParaRPr lang="en-US" sz="3200" dirty="0" smtClean="0"/>
          </a:p>
          <a:p>
            <a:pPr marL="0" indent="0">
              <a:buNone/>
            </a:pPr>
            <a:r>
              <a:rPr lang="en-US" sz="3200" dirty="0" smtClean="0"/>
              <a:t>What are their similarities and differences?</a:t>
            </a:r>
            <a:endParaRPr lang="en-US" sz="3200" dirty="0"/>
          </a:p>
          <a:p>
            <a:pPr marL="0" indent="0">
              <a:buNone/>
            </a:pPr>
            <a:r>
              <a:rPr lang="en-US" sz="3200" dirty="0" smtClean="0"/>
              <a:t>Why would a “natural” design be replicated in a man-made design?</a:t>
            </a:r>
          </a:p>
        </p:txBody>
      </p:sp>
      <p:grpSp>
        <p:nvGrpSpPr>
          <p:cNvPr id="8" name="Group 7"/>
          <p:cNvGrpSpPr/>
          <p:nvPr/>
        </p:nvGrpSpPr>
        <p:grpSpPr>
          <a:xfrm>
            <a:off x="9300696" y="1648636"/>
            <a:ext cx="2702882" cy="2483030"/>
            <a:chOff x="7338893" y="2042666"/>
            <a:chExt cx="2702882" cy="248303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761" y="2042666"/>
              <a:ext cx="2113698" cy="2113698"/>
            </a:xfrm>
            <a:prstGeom prst="rect">
              <a:avLst/>
            </a:prstGeom>
          </p:spPr>
        </p:pic>
        <p:sp>
          <p:nvSpPr>
            <p:cNvPr id="7" name="Rectangle 6"/>
            <p:cNvSpPr/>
            <p:nvPr/>
          </p:nvSpPr>
          <p:spPr>
            <a:xfrm>
              <a:off x="7338893" y="4156364"/>
              <a:ext cx="2702882" cy="369332"/>
            </a:xfrm>
            <a:prstGeom prst="rect">
              <a:avLst/>
            </a:prstGeom>
          </p:spPr>
          <p:txBody>
            <a:bodyPr wrap="square">
              <a:spAutoFit/>
            </a:bodyPr>
            <a:lstStyle/>
            <a:p>
              <a:r>
                <a:rPr lang="en-US" b="1" cap="small" dirty="0" smtClean="0"/>
                <a:t>Rubber Square </a:t>
              </a:r>
              <a:r>
                <a:rPr lang="en-US" dirty="0"/>
                <a:t>full of holes</a:t>
              </a:r>
            </a:p>
          </p:txBody>
        </p:sp>
      </p:grpSp>
      <p:grpSp>
        <p:nvGrpSpPr>
          <p:cNvPr id="10" name="Group 9"/>
          <p:cNvGrpSpPr/>
          <p:nvPr/>
        </p:nvGrpSpPr>
        <p:grpSpPr>
          <a:xfrm>
            <a:off x="8050934" y="4420681"/>
            <a:ext cx="2857500" cy="2305110"/>
            <a:chOff x="8496300" y="4621184"/>
            <a:chExt cx="2857500" cy="2305110"/>
          </a:xfrm>
        </p:grpSpPr>
        <p:pic>
          <p:nvPicPr>
            <p:cNvPr id="6" name="Picture 5"/>
            <p:cNvPicPr>
              <a:picLocks noChangeAspect="1"/>
            </p:cNvPicPr>
            <p:nvPr/>
          </p:nvPicPr>
          <p:blipFill>
            <a:blip r:embed="rId4"/>
            <a:stretch>
              <a:fillRect/>
            </a:stretch>
          </p:blipFill>
          <p:spPr>
            <a:xfrm>
              <a:off x="8496300" y="4621184"/>
              <a:ext cx="2857500" cy="1905000"/>
            </a:xfrm>
            <a:prstGeom prst="rect">
              <a:avLst/>
            </a:prstGeom>
          </p:spPr>
        </p:pic>
        <p:sp>
          <p:nvSpPr>
            <p:cNvPr id="9" name="Rectangle 8"/>
            <p:cNvSpPr/>
            <p:nvPr/>
          </p:nvSpPr>
          <p:spPr>
            <a:xfrm>
              <a:off x="9173511" y="6526184"/>
              <a:ext cx="1503078" cy="400110"/>
            </a:xfrm>
            <a:prstGeom prst="rect">
              <a:avLst/>
            </a:prstGeom>
          </p:spPr>
          <p:txBody>
            <a:bodyPr wrap="square">
              <a:spAutoFit/>
            </a:bodyPr>
            <a:lstStyle/>
            <a:p>
              <a:pPr algn="ctr"/>
              <a:r>
                <a:rPr lang="en-US" sz="2000" b="1" cap="small" dirty="0" smtClean="0"/>
                <a:t>Honeycomb</a:t>
              </a:r>
              <a:endParaRPr lang="en-US" sz="2000" b="1" cap="small" dirty="0"/>
            </a:p>
          </p:txBody>
        </p:sp>
      </p:grpSp>
    </p:spTree>
    <p:extLst>
      <p:ext uri="{BB962C8B-B14F-4D97-AF65-F5344CB8AC3E}">
        <p14:creationId xmlns:p14="http://schemas.microsoft.com/office/powerpoint/2010/main" val="211982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Everyday Items</a:t>
            </a:r>
            <a:endParaRPr lang="en-US" dirty="0"/>
          </a:p>
        </p:txBody>
      </p:sp>
      <p:sp>
        <p:nvSpPr>
          <p:cNvPr id="3" name="Content Placeholder 2"/>
          <p:cNvSpPr>
            <a:spLocks noGrp="1"/>
          </p:cNvSpPr>
          <p:nvPr>
            <p:ph sz="half" idx="1"/>
          </p:nvPr>
        </p:nvSpPr>
        <p:spPr/>
        <p:txBody>
          <a:bodyPr>
            <a:normAutofit/>
          </a:bodyPr>
          <a:lstStyle/>
          <a:p>
            <a:pPr algn="ctr"/>
            <a:r>
              <a:rPr lang="en-US" sz="3600" u="sng" dirty="0" smtClean="0">
                <a:solidFill>
                  <a:srgbClr val="92D050"/>
                </a:solidFill>
              </a:rPr>
              <a:t>Natural</a:t>
            </a:r>
            <a:endParaRPr lang="en-US" sz="3600" u="sng" dirty="0">
              <a:solidFill>
                <a:srgbClr val="92D050"/>
              </a:solidFill>
            </a:endParaRPr>
          </a:p>
        </p:txBody>
      </p:sp>
      <p:sp>
        <p:nvSpPr>
          <p:cNvPr id="4" name="Content Placeholder 3"/>
          <p:cNvSpPr>
            <a:spLocks noGrp="1"/>
          </p:cNvSpPr>
          <p:nvPr>
            <p:ph sz="half" idx="2"/>
          </p:nvPr>
        </p:nvSpPr>
        <p:spPr/>
        <p:txBody>
          <a:bodyPr>
            <a:normAutofit/>
          </a:bodyPr>
          <a:lstStyle/>
          <a:p>
            <a:pPr algn="ctr"/>
            <a:r>
              <a:rPr lang="en-US" sz="3600" u="sng" dirty="0" smtClean="0">
                <a:solidFill>
                  <a:srgbClr val="92D050"/>
                </a:solidFill>
              </a:rPr>
              <a:t>Man-made</a:t>
            </a:r>
            <a:endParaRPr lang="en-US" sz="3600" u="sng" dirty="0">
              <a:solidFill>
                <a:srgbClr val="92D050"/>
              </a:solidFill>
            </a:endParaRPr>
          </a:p>
        </p:txBody>
      </p:sp>
      <p:cxnSp>
        <p:nvCxnSpPr>
          <p:cNvPr id="6" name="Straight Connector 5"/>
          <p:cNvCxnSpPr/>
          <p:nvPr/>
        </p:nvCxnSpPr>
        <p:spPr>
          <a:xfrm>
            <a:off x="5989320" y="2286000"/>
            <a:ext cx="0" cy="402336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File:&lt;strong&gt;Starfish&lt;/strong&gt; at low tide on Sanibel Island (8298677162).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1" y="3164114"/>
            <a:ext cx="3880556" cy="2794000"/>
          </a:xfrm>
          <a:prstGeom prst="rect">
            <a:avLst/>
          </a:prstGeom>
        </p:spPr>
      </p:pic>
      <p:pic>
        <p:nvPicPr>
          <p:cNvPr id="8" name="Picture 7" descr="&lt;strong&gt;Craft&lt;/strong&gt; Ideas for all: Christmas Decoration 3D snowflake or &lt;strong&gt;Star&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9782" y="2831565"/>
            <a:ext cx="2823740" cy="2117805"/>
          </a:xfrm>
          <a:prstGeom prst="rect">
            <a:avLst/>
          </a:prstGeom>
        </p:spPr>
      </p:pic>
      <p:pic>
        <p:nvPicPr>
          <p:cNvPr id="9" name="Picture 8" descr="Category:Close-ups of patchwork / &lt;strong&gt;quilts&lt;/strong&gt;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091" y="3765923"/>
            <a:ext cx="2522241" cy="2543437"/>
          </a:xfrm>
          <a:prstGeom prst="rect">
            <a:avLst/>
          </a:prstGeom>
        </p:spPr>
      </p:pic>
    </p:spTree>
    <p:extLst>
      <p:ext uri="{BB962C8B-B14F-4D97-AF65-F5344CB8AC3E}">
        <p14:creationId xmlns:p14="http://schemas.microsoft.com/office/powerpoint/2010/main" val="334232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Geometry</a:t>
            </a:r>
            <a:endParaRPr lang="en-US" dirty="0"/>
          </a:p>
        </p:txBody>
      </p:sp>
      <p:sp>
        <p:nvSpPr>
          <p:cNvPr id="3" name="Content Placeholder 2"/>
          <p:cNvSpPr>
            <a:spLocks noGrp="1"/>
          </p:cNvSpPr>
          <p:nvPr>
            <p:ph idx="1"/>
          </p:nvPr>
        </p:nvSpPr>
        <p:spPr>
          <a:xfrm>
            <a:off x="895339" y="2298623"/>
            <a:ext cx="6162283" cy="4023360"/>
          </a:xfrm>
        </p:spPr>
        <p:txBody>
          <a:bodyPr>
            <a:normAutofit/>
          </a:bodyPr>
          <a:lstStyle/>
          <a:p>
            <a:r>
              <a:rPr lang="en-US" sz="4000" dirty="0" smtClean="0"/>
              <a:t>Compass</a:t>
            </a:r>
          </a:p>
          <a:p>
            <a:r>
              <a:rPr lang="en-US" sz="4000" dirty="0" smtClean="0"/>
              <a:t>Ruler</a:t>
            </a:r>
          </a:p>
          <a:p>
            <a:r>
              <a:rPr lang="en-US" sz="4000" dirty="0" smtClean="0"/>
              <a:t>Protractor</a:t>
            </a:r>
          </a:p>
          <a:p>
            <a:r>
              <a:rPr lang="en-US" sz="4000" dirty="0" smtClean="0"/>
              <a:t>Square</a:t>
            </a:r>
          </a:p>
          <a:p>
            <a:r>
              <a:rPr lang="en-US" sz="4000" dirty="0" smtClean="0"/>
              <a:t>Others????</a:t>
            </a:r>
            <a:endParaRPr lang="en-US" sz="4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631" t="7581" r="14652" b="3657"/>
          <a:stretch/>
        </p:blipFill>
        <p:spPr>
          <a:xfrm>
            <a:off x="7186411" y="506806"/>
            <a:ext cx="4726547" cy="5932632"/>
          </a:xfrm>
          <a:prstGeom prst="rect">
            <a:avLst/>
          </a:prstGeom>
        </p:spPr>
      </p:pic>
    </p:spTree>
    <p:extLst>
      <p:ext uri="{BB962C8B-B14F-4D97-AF65-F5344CB8AC3E}">
        <p14:creationId xmlns:p14="http://schemas.microsoft.com/office/powerpoint/2010/main" val="145417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Tools - Comparison</a:t>
            </a:r>
            <a:endParaRPr lang="en-US" dirty="0"/>
          </a:p>
        </p:txBody>
      </p:sp>
      <p:sp>
        <p:nvSpPr>
          <p:cNvPr id="5" name="Content Placeholder 2"/>
          <p:cNvSpPr>
            <a:spLocks noGrp="1"/>
          </p:cNvSpPr>
          <p:nvPr>
            <p:ph sz="half" idx="1"/>
          </p:nvPr>
        </p:nvSpPr>
        <p:spPr>
          <a:xfrm>
            <a:off x="1024127" y="2286000"/>
            <a:ext cx="4754880" cy="4023360"/>
          </a:xfrm>
        </p:spPr>
        <p:txBody>
          <a:bodyPr>
            <a:normAutofit/>
          </a:bodyPr>
          <a:lstStyle/>
          <a:p>
            <a:pPr algn="ctr"/>
            <a:r>
              <a:rPr lang="en-US" sz="3600" u="sng" dirty="0" smtClean="0">
                <a:solidFill>
                  <a:srgbClr val="92D050"/>
                </a:solidFill>
              </a:rPr>
              <a:t>Woodworking</a:t>
            </a:r>
            <a:endParaRPr lang="en-US" sz="3600" u="sng" dirty="0">
              <a:solidFill>
                <a:srgbClr val="92D050"/>
              </a:solidFill>
            </a:endParaRPr>
          </a:p>
        </p:txBody>
      </p:sp>
      <p:sp>
        <p:nvSpPr>
          <p:cNvPr id="6" name="Content Placeholder 3"/>
          <p:cNvSpPr>
            <a:spLocks noGrp="1"/>
          </p:cNvSpPr>
          <p:nvPr>
            <p:ph sz="half" idx="2"/>
          </p:nvPr>
        </p:nvSpPr>
        <p:spPr>
          <a:xfrm>
            <a:off x="5989320" y="2286000"/>
            <a:ext cx="4754880" cy="4023360"/>
          </a:xfrm>
        </p:spPr>
        <p:txBody>
          <a:bodyPr>
            <a:normAutofit/>
          </a:bodyPr>
          <a:lstStyle/>
          <a:p>
            <a:pPr algn="ctr"/>
            <a:r>
              <a:rPr lang="en-US" sz="3600" u="sng" dirty="0" smtClean="0">
                <a:solidFill>
                  <a:srgbClr val="92D050"/>
                </a:solidFill>
              </a:rPr>
              <a:t>Sewing/Quilting</a:t>
            </a:r>
            <a:endParaRPr lang="en-US" sz="3600" u="sng" dirty="0">
              <a:solidFill>
                <a:srgbClr val="92D050"/>
              </a:solidFill>
            </a:endParaRPr>
          </a:p>
        </p:txBody>
      </p:sp>
      <p:cxnSp>
        <p:nvCxnSpPr>
          <p:cNvPr id="7" name="Straight Connector 6"/>
          <p:cNvCxnSpPr/>
          <p:nvPr/>
        </p:nvCxnSpPr>
        <p:spPr>
          <a:xfrm>
            <a:off x="5989320" y="2286000"/>
            <a:ext cx="0" cy="402336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srcRect l="-1" t="23757" r="2626" b="25614"/>
          <a:stretch/>
        </p:blipFill>
        <p:spPr>
          <a:xfrm>
            <a:off x="201571" y="3193143"/>
            <a:ext cx="5750570" cy="298994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53" t="21459" r="2796" b="25281"/>
          <a:stretch/>
        </p:blipFill>
        <p:spPr>
          <a:xfrm>
            <a:off x="6321713" y="3378912"/>
            <a:ext cx="5159088" cy="2863683"/>
          </a:xfrm>
          <a:prstGeom prst="rect">
            <a:avLst/>
          </a:prstGeom>
        </p:spPr>
      </p:pic>
    </p:spTree>
    <p:extLst>
      <p:ext uri="{BB962C8B-B14F-4D97-AF65-F5344CB8AC3E}">
        <p14:creationId xmlns:p14="http://schemas.microsoft.com/office/powerpoint/2010/main" val="215163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Project Ideas</a:t>
            </a:r>
            <a:endParaRPr lang="en-US" dirty="0"/>
          </a:p>
        </p:txBody>
      </p:sp>
      <p:sp>
        <p:nvSpPr>
          <p:cNvPr id="3" name="Text Placeholder 2"/>
          <p:cNvSpPr>
            <a:spLocks noGrp="1"/>
          </p:cNvSpPr>
          <p:nvPr>
            <p:ph type="body" idx="1"/>
          </p:nvPr>
        </p:nvSpPr>
        <p:spPr/>
        <p:txBody>
          <a:bodyPr/>
          <a:lstStyle/>
          <a:p>
            <a:r>
              <a:rPr lang="en-US" dirty="0" smtClean="0"/>
              <a:t>The following slides can each be an individual lesson and tied back to architecture, furniture, art, etc.</a:t>
            </a:r>
            <a:endParaRPr lang="en-US" dirty="0"/>
          </a:p>
        </p:txBody>
      </p:sp>
    </p:spTree>
    <p:extLst>
      <p:ext uri="{BB962C8B-B14F-4D97-AF65-F5344CB8AC3E}">
        <p14:creationId xmlns:p14="http://schemas.microsoft.com/office/powerpoint/2010/main" val="2778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Triangles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45908" y="1983346"/>
            <a:ext cx="5663691" cy="4054483"/>
          </a:xfrm>
        </p:spPr>
      </p:pic>
      <p:sp>
        <p:nvSpPr>
          <p:cNvPr id="7" name="Rectangle 6"/>
          <p:cNvSpPr/>
          <p:nvPr/>
        </p:nvSpPr>
        <p:spPr>
          <a:xfrm>
            <a:off x="588135" y="2084832"/>
            <a:ext cx="4833871" cy="4524315"/>
          </a:xfrm>
          <a:prstGeom prst="rect">
            <a:avLst/>
          </a:prstGeom>
        </p:spPr>
        <p:txBody>
          <a:bodyPr wrap="square">
            <a:spAutoFit/>
          </a:bodyPr>
          <a:lstStyle/>
          <a:p>
            <a:r>
              <a:rPr lang="en-US" sz="2400" dirty="0"/>
              <a:t>Create a spiral design using equilateral triangles! To create the design, start out with a large triangle. Then, cut out a triangle </a:t>
            </a:r>
            <a:r>
              <a:rPr lang="en-US" sz="2400" dirty="0" smtClean="0"/>
              <a:t>that's </a:t>
            </a:r>
            <a:r>
              <a:rPr lang="en-US" sz="2400" dirty="0"/>
              <a:t>side is the same length of the large triangle’s height. Paste the side of the triangle along the </a:t>
            </a:r>
            <a:r>
              <a:rPr lang="en-US" sz="2400" dirty="0" smtClean="0"/>
              <a:t>center </a:t>
            </a:r>
            <a:r>
              <a:rPr lang="en-US" sz="2400" dirty="0"/>
              <a:t>of the larger triangle, so it covers half of the large triangle. Keep on creating smaller triangles with sides that match the previous triangle’s height to create a spiral!</a:t>
            </a:r>
          </a:p>
        </p:txBody>
      </p:sp>
      <p:sp>
        <p:nvSpPr>
          <p:cNvPr id="8" name="Rectangle 7"/>
          <p:cNvSpPr/>
          <p:nvPr/>
        </p:nvSpPr>
        <p:spPr>
          <a:xfrm>
            <a:off x="5422006" y="6250331"/>
            <a:ext cx="6658377" cy="369332"/>
          </a:xfrm>
          <a:prstGeom prst="rect">
            <a:avLst/>
          </a:prstGeom>
        </p:spPr>
        <p:txBody>
          <a:bodyPr wrap="square">
            <a:spAutoFit/>
          </a:bodyPr>
          <a:lstStyle/>
          <a:p>
            <a:r>
              <a:rPr lang="en-US" dirty="0">
                <a:hlinkClick r:id="rId4"/>
              </a:rPr>
              <a:t>https://www.weareteachers.com/10-geometric-art-explorations/</a:t>
            </a:r>
            <a:endParaRPr lang="en-US" dirty="0"/>
          </a:p>
        </p:txBody>
      </p:sp>
    </p:spTree>
    <p:extLst>
      <p:ext uri="{BB962C8B-B14F-4D97-AF65-F5344CB8AC3E}">
        <p14:creationId xmlns:p14="http://schemas.microsoft.com/office/powerpoint/2010/main" val="28658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Stack</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8308" y="1558344"/>
            <a:ext cx="6540966" cy="4312950"/>
          </a:xfrm>
        </p:spPr>
      </p:pic>
      <p:sp>
        <p:nvSpPr>
          <p:cNvPr id="4" name="Rectangle 3"/>
          <p:cNvSpPr/>
          <p:nvPr/>
        </p:nvSpPr>
        <p:spPr>
          <a:xfrm>
            <a:off x="5692625" y="6325862"/>
            <a:ext cx="5958298" cy="369332"/>
          </a:xfrm>
          <a:prstGeom prst="rect">
            <a:avLst/>
          </a:prstGeom>
        </p:spPr>
        <p:txBody>
          <a:bodyPr wrap="none">
            <a:spAutoFit/>
          </a:bodyPr>
          <a:lstStyle/>
          <a:p>
            <a:r>
              <a:rPr lang="en-US" dirty="0">
                <a:hlinkClick r:id="rId4"/>
              </a:rPr>
              <a:t>https://luckytobeinfirst.com/2013/06/ahhhh-summersorta.html</a:t>
            </a:r>
            <a:endParaRPr lang="en-US" dirty="0"/>
          </a:p>
        </p:txBody>
      </p:sp>
      <p:sp>
        <p:nvSpPr>
          <p:cNvPr id="6" name="Rectangle 5"/>
          <p:cNvSpPr/>
          <p:nvPr/>
        </p:nvSpPr>
        <p:spPr>
          <a:xfrm>
            <a:off x="652530" y="1986213"/>
            <a:ext cx="3867955" cy="4524315"/>
          </a:xfrm>
          <a:prstGeom prst="rect">
            <a:avLst/>
          </a:prstGeom>
        </p:spPr>
        <p:txBody>
          <a:bodyPr wrap="square">
            <a:spAutoFit/>
          </a:bodyPr>
          <a:lstStyle/>
          <a:p>
            <a:r>
              <a:rPr lang="en-US" sz="3600" dirty="0" smtClean="0"/>
              <a:t>Students</a:t>
            </a:r>
            <a:r>
              <a:rPr lang="en-US" sz="3600" dirty="0"/>
              <a:t> </a:t>
            </a:r>
            <a:r>
              <a:rPr lang="en-US" sz="3600" b="1" dirty="0"/>
              <a:t>measure</a:t>
            </a:r>
            <a:r>
              <a:rPr lang="en-US" sz="3600" dirty="0"/>
              <a:t>, cut, and paste squares in descending order. Each square is 1/2 an inch smaller than the preceding square.</a:t>
            </a:r>
          </a:p>
        </p:txBody>
      </p:sp>
    </p:spTree>
    <p:extLst>
      <p:ext uri="{BB962C8B-B14F-4D97-AF65-F5344CB8AC3E}">
        <p14:creationId xmlns:p14="http://schemas.microsoft.com/office/powerpoint/2010/main" val="1785012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108</TotalTime>
  <Words>1221</Words>
  <Application>Microsoft Office PowerPoint</Application>
  <PresentationFormat>Widescreen</PresentationFormat>
  <Paragraphs>149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Tw Cen MT</vt:lpstr>
      <vt:lpstr>Tw Cen MT Condensed</vt:lpstr>
      <vt:lpstr>Wingdings 3</vt:lpstr>
      <vt:lpstr>Integral</vt:lpstr>
      <vt:lpstr>Geometry in Art and Design</vt:lpstr>
      <vt:lpstr>Math to Art….</vt:lpstr>
      <vt:lpstr>Geometry in Nature and Man-made</vt:lpstr>
      <vt:lpstr>Everyday Items</vt:lpstr>
      <vt:lpstr>Tools of Geometry</vt:lpstr>
      <vt:lpstr>Geometry Tools - Comparison</vt:lpstr>
      <vt:lpstr>Individual Project Ideas</vt:lpstr>
      <vt:lpstr>Spiral Triangles</vt:lpstr>
      <vt:lpstr>Square Stack</vt:lpstr>
      <vt:lpstr>Line Drawing: Polygon Investigator</vt:lpstr>
      <vt:lpstr>Polygon Patterns</vt:lpstr>
      <vt:lpstr>Pass the Paper: collaboration</vt:lpstr>
      <vt:lpstr>Asymmetrical Starburst</vt:lpstr>
      <vt:lpstr>Mathematical Op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in Art and Design</dc:title>
  <dc:creator>Knoepfli, Karla</dc:creator>
  <cp:lastModifiedBy>Stonegraber, Lindsey Ann</cp:lastModifiedBy>
  <cp:revision>14</cp:revision>
  <dcterms:created xsi:type="dcterms:W3CDTF">2017-10-23T22:58:04Z</dcterms:created>
  <dcterms:modified xsi:type="dcterms:W3CDTF">2020-11-03T20:54:13Z</dcterms:modified>
</cp:coreProperties>
</file>